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21/04/1447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21/04/1447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21/04/1447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21/04/1447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21/04/1447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21/04/1447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21/04/1447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21/04/1447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21/04/1447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21/04/1447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21/04/1447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21/04/1447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مربع نص 4"/>
          <p:cNvSpPr txBox="1"/>
          <p:nvPr/>
        </p:nvSpPr>
        <p:spPr>
          <a:xfrm>
            <a:off x="1403648" y="1916832"/>
            <a:ext cx="6552728" cy="2554545"/>
          </a:xfrm>
          <a:prstGeom prst="rect">
            <a:avLst/>
          </a:prstGeom>
          <a:noFill/>
        </p:spPr>
        <p:txBody>
          <a:bodyPr wrap="square" rtlCol="0">
            <a:spAutoFit/>
          </a:bodyPr>
          <a:lstStyle/>
          <a:p>
            <a:pPr algn="ctr"/>
            <a:r>
              <a:rPr lang="en-US" sz="3200" b="1" dirty="0"/>
              <a:t>University of </a:t>
            </a:r>
            <a:r>
              <a:rPr lang="en-US" sz="3200" b="1" dirty="0" err="1"/>
              <a:t>Diyala</a:t>
            </a:r>
            <a:endParaRPr lang="en-US" sz="3200" b="1" dirty="0"/>
          </a:p>
          <a:p>
            <a:pPr algn="ctr"/>
            <a:r>
              <a:rPr lang="en-US" sz="3200" b="1" dirty="0"/>
              <a:t>College of Education for Humanities</a:t>
            </a:r>
          </a:p>
          <a:p>
            <a:pPr algn="ctr"/>
            <a:r>
              <a:rPr lang="en-US" sz="3200" b="1" dirty="0"/>
              <a:t>Department of English</a:t>
            </a:r>
          </a:p>
          <a:p>
            <a:pPr algn="ctr"/>
            <a:r>
              <a:rPr lang="en-US" sz="3200" b="1" dirty="0"/>
              <a:t>Linguistics/Fourth Grade</a:t>
            </a:r>
          </a:p>
          <a:p>
            <a:pPr algn="ctr"/>
            <a:r>
              <a:rPr lang="en-US" sz="3200" b="1" dirty="0" err="1"/>
              <a:t>Assist.Inst.Reham.Abdul</a:t>
            </a:r>
            <a:r>
              <a:rPr lang="en-US" sz="3200" b="1" dirty="0"/>
              <a:t>-Kareem</a:t>
            </a:r>
          </a:p>
        </p:txBody>
      </p:sp>
    </p:spTree>
    <p:extLst>
      <p:ext uri="{BB962C8B-B14F-4D97-AF65-F5344CB8AC3E}">
        <p14:creationId xmlns:p14="http://schemas.microsoft.com/office/powerpoint/2010/main" val="4228535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79512" y="836712"/>
            <a:ext cx="8784976" cy="3477875"/>
          </a:xfrm>
          <a:prstGeom prst="rect">
            <a:avLst/>
          </a:prstGeom>
          <a:noFill/>
        </p:spPr>
        <p:txBody>
          <a:bodyPr wrap="square" rtlCol="0">
            <a:spAutoFit/>
          </a:bodyPr>
          <a:lstStyle/>
          <a:p>
            <a:pPr algn="ctr"/>
            <a:r>
              <a:rPr lang="en-US" sz="4400" b="1" dirty="0">
                <a:latin typeface="Arial Black" pitchFamily="34" charset="0"/>
              </a:rPr>
              <a:t>Language Acquisition Barriers: A Linguistic </a:t>
            </a:r>
            <a:r>
              <a:rPr lang="en-US" sz="4400" b="1" dirty="0" smtClean="0">
                <a:latin typeface="Arial Black" pitchFamily="34" charset="0"/>
              </a:rPr>
              <a:t>Perspective Based </a:t>
            </a:r>
            <a:r>
              <a:rPr lang="en-US" sz="4400" b="1" dirty="0">
                <a:latin typeface="Arial Black" pitchFamily="34" charset="0"/>
              </a:rPr>
              <a:t>on: George Yule and other linguists</a:t>
            </a:r>
          </a:p>
        </p:txBody>
      </p:sp>
    </p:spTree>
    <p:extLst>
      <p:ext uri="{BB962C8B-B14F-4D97-AF65-F5344CB8AC3E}">
        <p14:creationId xmlns:p14="http://schemas.microsoft.com/office/powerpoint/2010/main" val="2593976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0" y="548680"/>
            <a:ext cx="9252520" cy="5693866"/>
          </a:xfrm>
          <a:prstGeom prst="rect">
            <a:avLst/>
          </a:prstGeom>
          <a:noFill/>
        </p:spPr>
        <p:txBody>
          <a:bodyPr wrap="square" rtlCol="0">
            <a:spAutoFit/>
          </a:bodyPr>
          <a:lstStyle/>
          <a:p>
            <a:pPr algn="l"/>
            <a:r>
              <a:rPr lang="en-US" sz="2800" b="1" dirty="0">
                <a:latin typeface="Arial Black" pitchFamily="34" charset="0"/>
              </a:rPr>
              <a:t>Biological Barriers – Critical Period </a:t>
            </a:r>
            <a:r>
              <a:rPr lang="en-US" sz="2800" b="1" dirty="0" smtClean="0">
                <a:latin typeface="Arial Black" pitchFamily="34" charset="0"/>
              </a:rPr>
              <a:t>Hypothesis</a:t>
            </a:r>
          </a:p>
          <a:p>
            <a:pPr algn="l"/>
            <a:endParaRPr lang="en-US" sz="2800" b="1" dirty="0" smtClean="0">
              <a:latin typeface="Arial Black" pitchFamily="34" charset="0"/>
            </a:endParaRPr>
          </a:p>
          <a:p>
            <a:pPr algn="l"/>
            <a:r>
              <a:rPr lang="en-US" sz="2800" b="1" dirty="0" smtClean="0">
                <a:latin typeface="Arial Black" pitchFamily="34" charset="0"/>
              </a:rPr>
              <a:t>According </a:t>
            </a:r>
            <a:r>
              <a:rPr lang="en-US" sz="2800" b="1" dirty="0">
                <a:latin typeface="Arial Black" pitchFamily="34" charset="0"/>
              </a:rPr>
              <a:t>to Yule and supported by Eric </a:t>
            </a:r>
            <a:r>
              <a:rPr lang="en-US" sz="2800" b="1" dirty="0" err="1">
                <a:latin typeface="Arial Black" pitchFamily="34" charset="0"/>
              </a:rPr>
              <a:t>Lenneberg</a:t>
            </a:r>
            <a:r>
              <a:rPr lang="en-US" sz="2800" b="1" dirty="0">
                <a:latin typeface="Arial Black" pitchFamily="34" charset="0"/>
              </a:rPr>
              <a:t>, the Critical Period Hypothesis suggests that there is a biologically determined window for language </a:t>
            </a:r>
            <a:r>
              <a:rPr lang="en-US" sz="2800" b="1" dirty="0" smtClean="0">
                <a:latin typeface="Arial Black" pitchFamily="34" charset="0"/>
              </a:rPr>
              <a:t>acquisition typically </a:t>
            </a:r>
            <a:r>
              <a:rPr lang="en-US" sz="2800" b="1" dirty="0">
                <a:latin typeface="Arial Black" pitchFamily="34" charset="0"/>
              </a:rPr>
              <a:t>before puberty. After this period, the brain's ability to naturally acquire a language decreases significantly. This explains why adults often struggle more than children to learn a second language or to recover full language ability after brain injury</a:t>
            </a:r>
            <a:r>
              <a:rPr lang="en-US" dirty="0"/>
              <a:t>.</a:t>
            </a:r>
          </a:p>
        </p:txBody>
      </p:sp>
    </p:spTree>
    <p:extLst>
      <p:ext uri="{BB962C8B-B14F-4D97-AF65-F5344CB8AC3E}">
        <p14:creationId xmlns:p14="http://schemas.microsoft.com/office/powerpoint/2010/main" val="3623219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79512" y="476672"/>
            <a:ext cx="8964488" cy="6124754"/>
          </a:xfrm>
          <a:prstGeom prst="rect">
            <a:avLst/>
          </a:prstGeom>
          <a:noFill/>
        </p:spPr>
        <p:txBody>
          <a:bodyPr wrap="square" rtlCol="0">
            <a:spAutoFit/>
          </a:bodyPr>
          <a:lstStyle/>
          <a:p>
            <a:pPr algn="l"/>
            <a:r>
              <a:rPr lang="en-US" sz="2800" b="1" dirty="0">
                <a:latin typeface="Arial Black" pitchFamily="34" charset="0"/>
              </a:rPr>
              <a:t>Neurological and Cognitive </a:t>
            </a:r>
            <a:r>
              <a:rPr lang="en-US" sz="2800" b="1" dirty="0" smtClean="0">
                <a:latin typeface="Arial Black" pitchFamily="34" charset="0"/>
              </a:rPr>
              <a:t>Limitations</a:t>
            </a:r>
          </a:p>
          <a:p>
            <a:pPr algn="l"/>
            <a:endParaRPr lang="en-US" sz="2800" b="1" dirty="0">
              <a:latin typeface="Arial Black" pitchFamily="34" charset="0"/>
            </a:endParaRPr>
          </a:p>
          <a:p>
            <a:pPr algn="l"/>
            <a:r>
              <a:rPr lang="en-US" sz="2800" b="1" dirty="0" smtClean="0">
                <a:latin typeface="Arial Black" pitchFamily="34" charset="0"/>
              </a:rPr>
              <a:t>Yule </a:t>
            </a:r>
            <a:r>
              <a:rPr lang="en-US" sz="2800" b="1" dirty="0">
                <a:latin typeface="Arial Black" pitchFamily="34" charset="0"/>
              </a:rPr>
              <a:t>notes that certain neurological conditions, such as brain damage or developmental disorders, can act as barriers to language acquisition. </a:t>
            </a:r>
            <a:endParaRPr lang="en-US" sz="2800" b="1" dirty="0" smtClean="0">
              <a:latin typeface="Arial Black" pitchFamily="34" charset="0"/>
            </a:endParaRPr>
          </a:p>
          <a:p>
            <a:pPr algn="l"/>
            <a:endParaRPr lang="en-US" sz="2800" b="1" dirty="0" smtClean="0">
              <a:latin typeface="Arial Black" pitchFamily="34" charset="0"/>
            </a:endParaRPr>
          </a:p>
          <a:p>
            <a:pPr algn="l"/>
            <a:r>
              <a:rPr lang="en-US" sz="2800" b="1" dirty="0" smtClean="0">
                <a:latin typeface="Arial Black" pitchFamily="34" charset="0"/>
              </a:rPr>
              <a:t>Cognitive </a:t>
            </a:r>
            <a:r>
              <a:rPr lang="en-US" sz="2800" b="1" dirty="0">
                <a:latin typeface="Arial Black" pitchFamily="34" charset="0"/>
              </a:rPr>
              <a:t>impairments may delay or prevent the understanding and production of language. For instance, children with language delay or aphasia may face challenges in vocabulary development, sentence construction, and comprehension due to impaired brain function.</a:t>
            </a:r>
          </a:p>
        </p:txBody>
      </p:sp>
    </p:spTree>
    <p:extLst>
      <p:ext uri="{BB962C8B-B14F-4D97-AF65-F5344CB8AC3E}">
        <p14:creationId xmlns:p14="http://schemas.microsoft.com/office/powerpoint/2010/main" val="3617701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467544" y="404664"/>
            <a:ext cx="8136904" cy="6555641"/>
          </a:xfrm>
          <a:prstGeom prst="rect">
            <a:avLst/>
          </a:prstGeom>
          <a:noFill/>
        </p:spPr>
        <p:txBody>
          <a:bodyPr wrap="square" rtlCol="0">
            <a:spAutoFit/>
          </a:bodyPr>
          <a:lstStyle/>
          <a:p>
            <a:pPr algn="l"/>
            <a:r>
              <a:rPr lang="en-US" sz="2800" b="1" dirty="0">
                <a:latin typeface="Arial Black" pitchFamily="34" charset="0"/>
              </a:rPr>
              <a:t>Affective Factors – Motivation and </a:t>
            </a:r>
            <a:r>
              <a:rPr lang="en-US" sz="2800" b="1" dirty="0" smtClean="0">
                <a:latin typeface="Arial Black" pitchFamily="34" charset="0"/>
              </a:rPr>
              <a:t>Anxiety</a:t>
            </a:r>
          </a:p>
          <a:p>
            <a:pPr algn="l"/>
            <a:endParaRPr lang="en-US" sz="2800" b="1" dirty="0">
              <a:latin typeface="Arial Black" pitchFamily="34" charset="0"/>
            </a:endParaRPr>
          </a:p>
          <a:p>
            <a:pPr algn="l"/>
            <a:r>
              <a:rPr lang="en-US" sz="2800" b="1" dirty="0" smtClean="0">
                <a:latin typeface="Arial Black" pitchFamily="34" charset="0"/>
              </a:rPr>
              <a:t>According </a:t>
            </a:r>
            <a:r>
              <a:rPr lang="en-US" sz="2800" b="1" dirty="0">
                <a:latin typeface="Arial Black" pitchFamily="34" charset="0"/>
              </a:rPr>
              <a:t>to </a:t>
            </a:r>
            <a:r>
              <a:rPr lang="en-US" sz="2800" b="1" dirty="0" err="1">
                <a:latin typeface="Arial Black" pitchFamily="34" charset="0"/>
              </a:rPr>
              <a:t>Krashen’s</a:t>
            </a:r>
            <a:r>
              <a:rPr lang="en-US" sz="2800" b="1" dirty="0">
                <a:latin typeface="Arial Black" pitchFamily="34" charset="0"/>
              </a:rPr>
              <a:t> Affective Filter Hypothesis, emotional states such as anxiety, lack of motivation, or low self-confidence can block language input from being fully processed. </a:t>
            </a:r>
            <a:endParaRPr lang="en-US" sz="2800" b="1" dirty="0" smtClean="0">
              <a:latin typeface="Arial Black" pitchFamily="34" charset="0"/>
            </a:endParaRPr>
          </a:p>
          <a:p>
            <a:pPr algn="l"/>
            <a:endParaRPr lang="en-US" sz="2800" b="1" dirty="0">
              <a:latin typeface="Arial Black" pitchFamily="34" charset="0"/>
            </a:endParaRPr>
          </a:p>
          <a:p>
            <a:pPr algn="l"/>
            <a:r>
              <a:rPr lang="en-US" sz="2800" b="1" dirty="0" smtClean="0">
                <a:latin typeface="Arial Black" pitchFamily="34" charset="0"/>
              </a:rPr>
              <a:t>Yule </a:t>
            </a:r>
            <a:r>
              <a:rPr lang="en-US" sz="2800" b="1" dirty="0">
                <a:latin typeface="Arial Black" pitchFamily="34" charset="0"/>
              </a:rPr>
              <a:t>emphasizes that learners who are relaxed, motivated, and encouraged tend to acquire languages more effectively, whereas emotional stress creates a psychological barrier to learning.</a:t>
            </a:r>
          </a:p>
        </p:txBody>
      </p:sp>
    </p:spTree>
    <p:extLst>
      <p:ext uri="{BB962C8B-B14F-4D97-AF65-F5344CB8AC3E}">
        <p14:creationId xmlns:p14="http://schemas.microsoft.com/office/powerpoint/2010/main" val="2768112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251520" y="476672"/>
            <a:ext cx="8784976" cy="5262979"/>
          </a:xfrm>
          <a:prstGeom prst="rect">
            <a:avLst/>
          </a:prstGeom>
          <a:noFill/>
        </p:spPr>
        <p:txBody>
          <a:bodyPr wrap="square" rtlCol="0">
            <a:spAutoFit/>
          </a:bodyPr>
          <a:lstStyle/>
          <a:p>
            <a:pPr algn="l"/>
            <a:r>
              <a:rPr lang="en-US" sz="2800" b="1" dirty="0">
                <a:latin typeface="Arial Black" pitchFamily="34" charset="0"/>
              </a:rPr>
              <a:t>First Language Interference (Transfer</a:t>
            </a:r>
            <a:r>
              <a:rPr lang="en-US" sz="2800" b="1" dirty="0" smtClean="0">
                <a:latin typeface="Arial Black" pitchFamily="34" charset="0"/>
              </a:rPr>
              <a:t>)</a:t>
            </a:r>
          </a:p>
          <a:p>
            <a:pPr algn="l"/>
            <a:endParaRPr lang="en-US" sz="2800" b="1" dirty="0" smtClean="0">
              <a:latin typeface="Arial Black" pitchFamily="34" charset="0"/>
            </a:endParaRPr>
          </a:p>
          <a:p>
            <a:pPr algn="l"/>
            <a:r>
              <a:rPr lang="en-US" sz="2800" b="1" dirty="0" smtClean="0">
                <a:latin typeface="Arial Black" pitchFamily="34" charset="0"/>
              </a:rPr>
              <a:t>Yule </a:t>
            </a:r>
            <a:r>
              <a:rPr lang="en-US" sz="2800" b="1" dirty="0">
                <a:latin typeface="Arial Black" pitchFamily="34" charset="0"/>
              </a:rPr>
              <a:t>and other linguists highlight L1 interference as a key barrier in second language acquisition. When learners apply the grammar, pronunciation, or vocabulary rules of their first language (L1) to the second language (L2), it often results in errors. For example, a Spanish speaker may say “He has 25 years” instead of “He is 25 years old” because of direct translation from Spanish</a:t>
            </a:r>
            <a:r>
              <a:rPr lang="en-US" dirty="0"/>
              <a:t>.</a:t>
            </a:r>
          </a:p>
        </p:txBody>
      </p:sp>
    </p:spTree>
    <p:extLst>
      <p:ext uri="{BB962C8B-B14F-4D97-AF65-F5344CB8AC3E}">
        <p14:creationId xmlns:p14="http://schemas.microsoft.com/office/powerpoint/2010/main" val="337892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251520" y="692696"/>
            <a:ext cx="8892480" cy="5262979"/>
          </a:xfrm>
          <a:prstGeom prst="rect">
            <a:avLst/>
          </a:prstGeom>
          <a:noFill/>
        </p:spPr>
        <p:txBody>
          <a:bodyPr wrap="square" rtlCol="0">
            <a:spAutoFit/>
          </a:bodyPr>
          <a:lstStyle/>
          <a:p>
            <a:pPr algn="l"/>
            <a:r>
              <a:rPr lang="en-US" sz="2800" b="1" dirty="0">
                <a:latin typeface="Arial Black" pitchFamily="34" charset="0"/>
              </a:rPr>
              <a:t>Input Barriers – Lack of </a:t>
            </a:r>
            <a:r>
              <a:rPr lang="en-US" sz="2800" b="1" dirty="0" smtClean="0">
                <a:latin typeface="Arial Black" pitchFamily="34" charset="0"/>
              </a:rPr>
              <a:t>Exposure</a:t>
            </a:r>
          </a:p>
          <a:p>
            <a:pPr algn="l"/>
            <a:endParaRPr lang="en-US" sz="2800" b="1" dirty="0">
              <a:latin typeface="Arial Black" pitchFamily="34" charset="0"/>
            </a:endParaRPr>
          </a:p>
          <a:p>
            <a:pPr algn="l"/>
            <a:r>
              <a:rPr lang="en-US" sz="2800" b="1" dirty="0" smtClean="0">
                <a:latin typeface="Arial Black" pitchFamily="34" charset="0"/>
              </a:rPr>
              <a:t>Yule </a:t>
            </a:r>
            <a:r>
              <a:rPr lang="en-US" sz="2800" b="1" dirty="0">
                <a:latin typeface="Arial Black" pitchFamily="34" charset="0"/>
              </a:rPr>
              <a:t>explains that for effective language acquisition to occur, learners need rich and meaningful input. A lack of sufficient exposure to the target </a:t>
            </a:r>
            <a:r>
              <a:rPr lang="en-US" sz="2800" b="1" dirty="0" smtClean="0">
                <a:latin typeface="Arial Black" pitchFamily="34" charset="0"/>
              </a:rPr>
              <a:t>language whether </a:t>
            </a:r>
            <a:r>
              <a:rPr lang="en-US" sz="2800" b="1" dirty="0">
                <a:latin typeface="Arial Black" pitchFamily="34" charset="0"/>
              </a:rPr>
              <a:t>spoken, written, or </a:t>
            </a:r>
            <a:r>
              <a:rPr lang="en-US" sz="2800" b="1" dirty="0" smtClean="0">
                <a:latin typeface="Arial Black" pitchFamily="34" charset="0"/>
              </a:rPr>
              <a:t>social limits </a:t>
            </a:r>
            <a:r>
              <a:rPr lang="en-US" sz="2800" b="1" dirty="0">
                <a:latin typeface="Arial Black" pitchFamily="34" charset="0"/>
              </a:rPr>
              <a:t>vocabulary growth, comprehension, and grammatical development. According to </a:t>
            </a:r>
            <a:r>
              <a:rPr lang="en-US" sz="2800" b="1" dirty="0" err="1">
                <a:latin typeface="Arial Black" pitchFamily="34" charset="0"/>
              </a:rPr>
              <a:t>Krashen’s</a:t>
            </a:r>
            <a:r>
              <a:rPr lang="en-US" sz="2800" b="1" dirty="0">
                <a:latin typeface="Arial Black" pitchFamily="34" charset="0"/>
              </a:rPr>
              <a:t> Input Hypothesis, learners need exposure to language that is slightly above their current level (i+1) to progress</a:t>
            </a:r>
            <a:r>
              <a:rPr lang="en-US" dirty="0"/>
              <a:t>.</a:t>
            </a:r>
          </a:p>
        </p:txBody>
      </p:sp>
    </p:spTree>
    <p:extLst>
      <p:ext uri="{BB962C8B-B14F-4D97-AF65-F5344CB8AC3E}">
        <p14:creationId xmlns:p14="http://schemas.microsoft.com/office/powerpoint/2010/main" val="3788650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251520" y="404664"/>
            <a:ext cx="8136904" cy="6124754"/>
          </a:xfrm>
          <a:prstGeom prst="rect">
            <a:avLst/>
          </a:prstGeom>
          <a:noFill/>
        </p:spPr>
        <p:txBody>
          <a:bodyPr wrap="square" rtlCol="0">
            <a:spAutoFit/>
          </a:bodyPr>
          <a:lstStyle/>
          <a:p>
            <a:pPr algn="l"/>
            <a:r>
              <a:rPr lang="en-US" sz="2800" b="1" dirty="0">
                <a:latin typeface="Arial Black" pitchFamily="34" charset="0"/>
              </a:rPr>
              <a:t>Educational and Environmental </a:t>
            </a:r>
            <a:r>
              <a:rPr lang="en-US" sz="2800" b="1" dirty="0" smtClean="0">
                <a:latin typeface="Arial Black" pitchFamily="34" charset="0"/>
              </a:rPr>
              <a:t>Barriers</a:t>
            </a:r>
          </a:p>
          <a:p>
            <a:pPr algn="l"/>
            <a:endParaRPr lang="en-US" sz="2800" b="1" dirty="0">
              <a:latin typeface="Arial Black" pitchFamily="34" charset="0"/>
            </a:endParaRPr>
          </a:p>
          <a:p>
            <a:pPr algn="l"/>
            <a:r>
              <a:rPr lang="en-US" sz="2800" b="1" dirty="0" smtClean="0">
                <a:latin typeface="Arial Black" pitchFamily="34" charset="0"/>
              </a:rPr>
              <a:t>Jim </a:t>
            </a:r>
            <a:r>
              <a:rPr lang="en-US" sz="2800" b="1" dirty="0">
                <a:latin typeface="Arial Black" pitchFamily="34" charset="0"/>
              </a:rPr>
              <a:t>Cummins distinguishes between Basic Interpersonal Communicative Skills (BICS) and Cognitive Academic Language Proficiency (CALP). Many learners develop conversational skills quickly but struggle with academic language due to poor schooling, limited resources, or unsupportive environments. Yule supports the view that school context and teaching quality play a critical role in acquisition success</a:t>
            </a:r>
            <a:r>
              <a:rPr lang="en-US" dirty="0"/>
              <a:t>.</a:t>
            </a:r>
          </a:p>
        </p:txBody>
      </p:sp>
    </p:spTree>
    <p:extLst>
      <p:ext uri="{BB962C8B-B14F-4D97-AF65-F5344CB8AC3E}">
        <p14:creationId xmlns:p14="http://schemas.microsoft.com/office/powerpoint/2010/main" val="1987408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79512" y="260648"/>
            <a:ext cx="8964488" cy="6001643"/>
          </a:xfrm>
          <a:prstGeom prst="rect">
            <a:avLst/>
          </a:prstGeom>
          <a:noFill/>
        </p:spPr>
        <p:txBody>
          <a:bodyPr wrap="square" rtlCol="0">
            <a:spAutoFit/>
          </a:bodyPr>
          <a:lstStyle/>
          <a:p>
            <a:pPr algn="l"/>
            <a:r>
              <a:rPr lang="en-US" sz="3200" b="1" dirty="0">
                <a:latin typeface="Arial Black" pitchFamily="34" charset="0"/>
              </a:rPr>
              <a:t>Cultural and Social </a:t>
            </a:r>
            <a:r>
              <a:rPr lang="en-US" sz="3200" b="1" dirty="0" smtClean="0">
                <a:latin typeface="Arial Black" pitchFamily="34" charset="0"/>
              </a:rPr>
              <a:t>Barriers</a:t>
            </a:r>
          </a:p>
          <a:p>
            <a:pPr algn="l"/>
            <a:endParaRPr lang="en-US" sz="3200" b="1" dirty="0" smtClean="0">
              <a:latin typeface="Arial Black" pitchFamily="34" charset="0"/>
            </a:endParaRPr>
          </a:p>
          <a:p>
            <a:pPr algn="l"/>
            <a:r>
              <a:rPr lang="en-US" sz="3200" b="1" dirty="0" smtClean="0">
                <a:latin typeface="Arial Black" pitchFamily="34" charset="0"/>
              </a:rPr>
              <a:t>Cultural </a:t>
            </a:r>
            <a:r>
              <a:rPr lang="en-US" sz="3200" b="1" dirty="0">
                <a:latin typeface="Arial Black" pitchFamily="34" charset="0"/>
              </a:rPr>
              <a:t>misunderstanding and social exclusion can severely affect language learning. If learners feel culturally alienated or face discrimination, they may resist engaging with the target language community. Yule implies that language is tied to identity, and when learners’ identities are not validated, their willingness to use the language may decrease</a:t>
            </a:r>
            <a:r>
              <a:rPr lang="en-US" dirty="0"/>
              <a:t>.</a:t>
            </a:r>
          </a:p>
        </p:txBody>
      </p:sp>
    </p:spTree>
    <p:extLst>
      <p:ext uri="{BB962C8B-B14F-4D97-AF65-F5344CB8AC3E}">
        <p14:creationId xmlns:p14="http://schemas.microsoft.com/office/powerpoint/2010/main" val="2842500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0" y="0"/>
            <a:ext cx="8964488" cy="6124754"/>
          </a:xfrm>
          <a:prstGeom prst="rect">
            <a:avLst/>
          </a:prstGeom>
        </p:spPr>
        <p:txBody>
          <a:bodyPr wrap="square">
            <a:spAutoFit/>
          </a:bodyPr>
          <a:lstStyle/>
          <a:p>
            <a:pPr algn="l"/>
            <a:r>
              <a:rPr lang="en-US" sz="2800" b="1" dirty="0">
                <a:latin typeface="Arial Black" pitchFamily="34" charset="0"/>
              </a:rPr>
              <a:t>Time Constraints and Learning </a:t>
            </a:r>
            <a:r>
              <a:rPr lang="en-US" sz="2800" b="1" dirty="0" smtClean="0">
                <a:latin typeface="Arial Black" pitchFamily="34" charset="0"/>
              </a:rPr>
              <a:t>Conditions</a:t>
            </a:r>
          </a:p>
          <a:p>
            <a:pPr algn="l"/>
            <a:endParaRPr lang="en-US" sz="2800" b="1" dirty="0">
              <a:latin typeface="Arial Black" pitchFamily="34" charset="0"/>
            </a:endParaRPr>
          </a:p>
          <a:p>
            <a:pPr algn="l"/>
            <a:r>
              <a:rPr lang="en-US" sz="2800" b="1" dirty="0" smtClean="0">
                <a:latin typeface="Arial Black" pitchFamily="34" charset="0"/>
              </a:rPr>
              <a:t>Adults </a:t>
            </a:r>
            <a:r>
              <a:rPr lang="en-US" sz="2800" b="1" dirty="0">
                <a:latin typeface="Arial Black" pitchFamily="34" charset="0"/>
              </a:rPr>
              <a:t>often face time limitations due to work, family, and responsibilities, reducing consistent language practice. Unlike children immersed in natural environments, adult learners may rely on formal instruction, which lacks real-world interaction. </a:t>
            </a:r>
            <a:endParaRPr lang="en-US" sz="2800" b="1" dirty="0" smtClean="0">
              <a:latin typeface="Arial Black" pitchFamily="34" charset="0"/>
            </a:endParaRPr>
          </a:p>
          <a:p>
            <a:pPr algn="l"/>
            <a:endParaRPr lang="en-US" sz="2800" b="1" dirty="0">
              <a:latin typeface="Arial Black" pitchFamily="34" charset="0"/>
            </a:endParaRPr>
          </a:p>
          <a:p>
            <a:pPr algn="l"/>
            <a:r>
              <a:rPr lang="en-US" sz="2800" b="1" dirty="0" smtClean="0">
                <a:latin typeface="Arial Black" pitchFamily="34" charset="0"/>
              </a:rPr>
              <a:t>Yule </a:t>
            </a:r>
            <a:r>
              <a:rPr lang="en-US" sz="2800" b="1" dirty="0">
                <a:latin typeface="Arial Black" pitchFamily="34" charset="0"/>
              </a:rPr>
              <a:t>acknowledges that limited practice time slows down the internalization of grammar and vocabulary</a:t>
            </a:r>
            <a:r>
              <a:rPr lang="en-US" sz="2800" b="1" dirty="0" smtClean="0">
                <a:latin typeface="Arial Black" pitchFamily="34" charset="0"/>
              </a:rPr>
              <a:t>.</a:t>
            </a:r>
          </a:p>
          <a:p>
            <a:pPr algn="l"/>
            <a:endParaRPr lang="en-US" sz="2800" b="1" dirty="0">
              <a:latin typeface="Arial Black" pitchFamily="34" charset="0"/>
            </a:endParaRPr>
          </a:p>
        </p:txBody>
      </p:sp>
    </p:spTree>
    <p:extLst>
      <p:ext uri="{BB962C8B-B14F-4D97-AF65-F5344CB8AC3E}">
        <p14:creationId xmlns:p14="http://schemas.microsoft.com/office/powerpoint/2010/main" val="2768176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0" y="548680"/>
            <a:ext cx="9144000" cy="6124754"/>
          </a:xfrm>
          <a:prstGeom prst="rect">
            <a:avLst/>
          </a:prstGeom>
          <a:noFill/>
        </p:spPr>
        <p:txBody>
          <a:bodyPr wrap="square" rtlCol="0">
            <a:spAutoFit/>
          </a:bodyPr>
          <a:lstStyle/>
          <a:p>
            <a:pPr algn="l"/>
            <a:r>
              <a:rPr lang="en-US" sz="2800" b="1" dirty="0">
                <a:latin typeface="Arial Black" pitchFamily="34" charset="0"/>
              </a:rPr>
              <a:t>Summary – Overcoming Acquisition </a:t>
            </a:r>
            <a:r>
              <a:rPr lang="en-US" sz="2800" b="1" dirty="0" smtClean="0">
                <a:latin typeface="Arial Black" pitchFamily="34" charset="0"/>
              </a:rPr>
              <a:t>Barriers </a:t>
            </a:r>
          </a:p>
          <a:p>
            <a:pPr algn="l"/>
            <a:endParaRPr lang="en-US" sz="2800" b="1" dirty="0" smtClean="0">
              <a:latin typeface="Arial Black" pitchFamily="34" charset="0"/>
            </a:endParaRPr>
          </a:p>
          <a:p>
            <a:pPr algn="l"/>
            <a:r>
              <a:rPr lang="en-US" sz="2800" b="1" dirty="0" smtClean="0">
                <a:latin typeface="Arial Black" pitchFamily="34" charset="0"/>
              </a:rPr>
              <a:t>Language </a:t>
            </a:r>
            <a:r>
              <a:rPr lang="en-US" sz="2800" b="1" dirty="0">
                <a:latin typeface="Arial Black" pitchFamily="34" charset="0"/>
              </a:rPr>
              <a:t>acquisition can be hindered by a range of biological, psychological, educational, and social barriers. </a:t>
            </a:r>
            <a:endParaRPr lang="en-US" sz="2800" b="1" dirty="0" smtClean="0">
              <a:latin typeface="Arial Black" pitchFamily="34" charset="0"/>
            </a:endParaRPr>
          </a:p>
          <a:p>
            <a:pPr algn="l"/>
            <a:endParaRPr lang="en-US" sz="2800" b="1" dirty="0" smtClean="0">
              <a:latin typeface="Arial Black" pitchFamily="34" charset="0"/>
            </a:endParaRPr>
          </a:p>
          <a:p>
            <a:pPr algn="l"/>
            <a:r>
              <a:rPr lang="en-US" sz="2800" b="1" dirty="0" smtClean="0">
                <a:latin typeface="Arial Black" pitchFamily="34" charset="0"/>
              </a:rPr>
              <a:t>Yule</a:t>
            </a:r>
            <a:r>
              <a:rPr lang="en-US" sz="2800" b="1" dirty="0">
                <a:latin typeface="Arial Black" pitchFamily="34" charset="0"/>
              </a:rPr>
              <a:t>, </a:t>
            </a:r>
            <a:r>
              <a:rPr lang="en-US" sz="2800" b="1" dirty="0" err="1">
                <a:latin typeface="Arial Black" pitchFamily="34" charset="0"/>
              </a:rPr>
              <a:t>Krashen</a:t>
            </a:r>
            <a:r>
              <a:rPr lang="en-US" sz="2800" b="1" dirty="0">
                <a:latin typeface="Arial Black" pitchFamily="34" charset="0"/>
              </a:rPr>
              <a:t>, and others emphasize the importance of rich input, emotional support, cultural inclusion, and time for practice. </a:t>
            </a:r>
            <a:endParaRPr lang="en-US" sz="2800" b="1" dirty="0" smtClean="0">
              <a:latin typeface="Arial Black" pitchFamily="34" charset="0"/>
            </a:endParaRPr>
          </a:p>
          <a:p>
            <a:pPr algn="l"/>
            <a:endParaRPr lang="en-US" sz="2800" b="1" dirty="0" smtClean="0">
              <a:latin typeface="Arial Black" pitchFamily="34" charset="0"/>
            </a:endParaRPr>
          </a:p>
          <a:p>
            <a:pPr algn="l"/>
            <a:r>
              <a:rPr lang="en-US" sz="2800" b="1" dirty="0" smtClean="0">
                <a:latin typeface="Arial Black" pitchFamily="34" charset="0"/>
              </a:rPr>
              <a:t>While </a:t>
            </a:r>
            <a:r>
              <a:rPr lang="en-US" sz="2800" b="1" dirty="0">
                <a:latin typeface="Arial Black" pitchFamily="34" charset="0"/>
              </a:rPr>
              <a:t>some barriers (like age or neurology) are fixed, others (like anxiety, exposure, or teaching methods) can be managed with the right strategies and environments.</a:t>
            </a:r>
          </a:p>
        </p:txBody>
      </p:sp>
    </p:spTree>
    <p:extLst>
      <p:ext uri="{BB962C8B-B14F-4D97-AF65-F5344CB8AC3E}">
        <p14:creationId xmlns:p14="http://schemas.microsoft.com/office/powerpoint/2010/main" val="2081587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0844046"/>
      </p:ext>
    </p:extLst>
  </p:cSld>
  <p:clrMapOvr>
    <a:masterClrMapping/>
  </p:clrMapOvr>
</p:sld>
</file>

<file path=ppt/theme/theme1.xml><?xml version="1.0" encoding="utf-8"?>
<a:theme xmlns:a="http://schemas.openxmlformats.org/drawingml/2006/main" name="سمة Office">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654</Words>
  <Application>Microsoft Office PowerPoint</Application>
  <PresentationFormat>عرض على الشاشة (3:4)‏</PresentationFormat>
  <Paragraphs>43</Paragraphs>
  <Slides>12</Slides>
  <Notes>0</Notes>
  <HiddenSlides>0</HiddenSlides>
  <MMClips>0</MMClips>
  <ScaleCrop>false</ScaleCrop>
  <HeadingPairs>
    <vt:vector size="4" baseType="variant">
      <vt:variant>
        <vt:lpstr>نسق</vt:lpstr>
      </vt:variant>
      <vt:variant>
        <vt:i4>1</vt:i4>
      </vt:variant>
      <vt:variant>
        <vt:lpstr>عناوين الشرائح</vt:lpstr>
      </vt:variant>
      <vt:variant>
        <vt:i4>12</vt:i4>
      </vt:variant>
    </vt:vector>
  </HeadingPairs>
  <TitlesOfParts>
    <vt:vector size="13"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almarsa</dc:creator>
  <cp:lastModifiedBy>almarsa</cp:lastModifiedBy>
  <cp:revision>5</cp:revision>
  <dcterms:created xsi:type="dcterms:W3CDTF">2025-10-13T17:35:22Z</dcterms:created>
  <dcterms:modified xsi:type="dcterms:W3CDTF">2025-10-13T20:24:08Z</dcterms:modified>
</cp:coreProperties>
</file>