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B8ABB09-4A1D-463E-8065-109CC2B7EFAA}" type="datetimeFigureOut">
              <a:rPr lang="ar-SA" smtClean="0"/>
              <a:t>21/04/1447</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B34F065-1154-456A-91E3-76DE8E75E17B}" type="slidenum">
              <a:rPr lang="ar-SA" smtClean="0"/>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21/04/1447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21/04/1447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21/04/1447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21/04/1447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21/04/1447</a:t>
            </a:fld>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21/04/1447</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21/04/1447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B8ABB09-4A1D-463E-8065-109CC2B7EFAA}" type="datetimeFigureOut">
              <a:rPr lang="ar-SA" smtClean="0"/>
              <a:t>21/04/1447</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53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noFill/>
          <a:ln>
            <a:noFill/>
          </a:ln>
        </p:spPr>
      </p:pic>
      <p:sp>
        <p:nvSpPr>
          <p:cNvPr id="5" name="مربع نص 4"/>
          <p:cNvSpPr txBox="1"/>
          <p:nvPr/>
        </p:nvSpPr>
        <p:spPr>
          <a:xfrm>
            <a:off x="1763688" y="1844824"/>
            <a:ext cx="6624736" cy="3416320"/>
          </a:xfrm>
          <a:prstGeom prst="rect">
            <a:avLst/>
          </a:prstGeom>
          <a:noFill/>
        </p:spPr>
        <p:txBody>
          <a:bodyPr wrap="square" rtlCol="0">
            <a:spAutoFit/>
          </a:bodyPr>
          <a:lstStyle/>
          <a:p>
            <a:pPr algn="ctr"/>
            <a:r>
              <a:rPr lang="en-US" sz="3600" b="1" dirty="0">
                <a:solidFill>
                  <a:schemeClr val="tx1">
                    <a:lumMod val="95000"/>
                    <a:lumOff val="5000"/>
                  </a:schemeClr>
                </a:solidFill>
              </a:rPr>
              <a:t>University of </a:t>
            </a:r>
            <a:r>
              <a:rPr lang="en-US" sz="3600" b="1" dirty="0" err="1">
                <a:solidFill>
                  <a:schemeClr val="tx1">
                    <a:lumMod val="95000"/>
                    <a:lumOff val="5000"/>
                  </a:schemeClr>
                </a:solidFill>
              </a:rPr>
              <a:t>Diyala</a:t>
            </a:r>
            <a:endParaRPr lang="en-US" sz="3600" b="1" dirty="0">
              <a:solidFill>
                <a:schemeClr val="tx1">
                  <a:lumMod val="95000"/>
                  <a:lumOff val="5000"/>
                </a:schemeClr>
              </a:solidFill>
            </a:endParaRPr>
          </a:p>
          <a:p>
            <a:pPr algn="ctr"/>
            <a:r>
              <a:rPr lang="en-US" sz="3600" b="1" dirty="0">
                <a:solidFill>
                  <a:schemeClr val="tx1">
                    <a:lumMod val="95000"/>
                    <a:lumOff val="5000"/>
                  </a:schemeClr>
                </a:solidFill>
              </a:rPr>
              <a:t>College of Education for Humanities</a:t>
            </a:r>
          </a:p>
          <a:p>
            <a:pPr algn="ctr"/>
            <a:r>
              <a:rPr lang="en-US" sz="3600" b="1" dirty="0">
                <a:solidFill>
                  <a:schemeClr val="tx1">
                    <a:lumMod val="95000"/>
                    <a:lumOff val="5000"/>
                  </a:schemeClr>
                </a:solidFill>
              </a:rPr>
              <a:t>Department of English</a:t>
            </a:r>
          </a:p>
          <a:p>
            <a:pPr algn="ctr"/>
            <a:r>
              <a:rPr lang="en-US" sz="3600" b="1" dirty="0">
                <a:solidFill>
                  <a:schemeClr val="tx1">
                    <a:lumMod val="95000"/>
                    <a:lumOff val="5000"/>
                  </a:schemeClr>
                </a:solidFill>
              </a:rPr>
              <a:t>Linguistics/Fourth Grade</a:t>
            </a:r>
          </a:p>
          <a:p>
            <a:pPr algn="ctr"/>
            <a:r>
              <a:rPr lang="en-US" sz="3600" b="1" dirty="0" err="1">
                <a:solidFill>
                  <a:schemeClr val="tx1">
                    <a:lumMod val="95000"/>
                    <a:lumOff val="5000"/>
                  </a:schemeClr>
                </a:solidFill>
              </a:rPr>
              <a:t>Assist.Inst.Reham.Abdul</a:t>
            </a:r>
            <a:r>
              <a:rPr lang="en-US" sz="3600" b="1" dirty="0">
                <a:solidFill>
                  <a:schemeClr val="tx1">
                    <a:lumMod val="95000"/>
                    <a:lumOff val="5000"/>
                  </a:schemeClr>
                </a:solidFill>
              </a:rPr>
              <a:t>-Kareem</a:t>
            </a:r>
          </a:p>
        </p:txBody>
      </p:sp>
    </p:spTree>
    <p:extLst>
      <p:ext uri="{BB962C8B-B14F-4D97-AF65-F5344CB8AC3E}">
        <p14:creationId xmlns:p14="http://schemas.microsoft.com/office/powerpoint/2010/main" val="2038390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1043608" y="1340768"/>
            <a:ext cx="6840760" cy="2554545"/>
          </a:xfrm>
          <a:prstGeom prst="rect">
            <a:avLst/>
          </a:prstGeom>
          <a:noFill/>
        </p:spPr>
        <p:txBody>
          <a:bodyPr wrap="square" rtlCol="0">
            <a:spAutoFit/>
          </a:bodyPr>
          <a:lstStyle/>
          <a:p>
            <a:pPr algn="ctr"/>
            <a:r>
              <a:rPr lang="en-US" sz="3200" b="1" dirty="0">
                <a:latin typeface="Arial Black" pitchFamily="34" charset="0"/>
              </a:rPr>
              <a:t>Speech Acts, Direct &amp; Indirect Speech Acts, Politeness, and </a:t>
            </a:r>
            <a:r>
              <a:rPr lang="en-US" sz="3200" b="1" dirty="0" smtClean="0">
                <a:latin typeface="Arial Black" pitchFamily="34" charset="0"/>
              </a:rPr>
              <a:t>Face Based </a:t>
            </a:r>
            <a:r>
              <a:rPr lang="en-US" sz="3200" b="1" dirty="0">
                <a:latin typeface="Arial Black" pitchFamily="34" charset="0"/>
              </a:rPr>
              <a:t>on: George Yule – The Study of Language</a:t>
            </a:r>
          </a:p>
        </p:txBody>
      </p:sp>
    </p:spTree>
    <p:extLst>
      <p:ext uri="{BB962C8B-B14F-4D97-AF65-F5344CB8AC3E}">
        <p14:creationId xmlns:p14="http://schemas.microsoft.com/office/powerpoint/2010/main" val="2504595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539552" y="1052736"/>
            <a:ext cx="8136904" cy="4832092"/>
          </a:xfrm>
          <a:prstGeom prst="rect">
            <a:avLst/>
          </a:prstGeom>
          <a:noFill/>
        </p:spPr>
        <p:txBody>
          <a:bodyPr wrap="square" rtlCol="0">
            <a:spAutoFit/>
          </a:bodyPr>
          <a:lstStyle/>
          <a:p>
            <a:pPr algn="l"/>
            <a:r>
              <a:rPr lang="en-US" sz="2800" b="1" dirty="0">
                <a:latin typeface="Arial Black" pitchFamily="34" charset="0"/>
              </a:rPr>
              <a:t>What Are Speech Acts</a:t>
            </a:r>
            <a:r>
              <a:rPr lang="en-US" sz="2800" b="1" dirty="0" smtClean="0">
                <a:latin typeface="Arial Black" pitchFamily="34" charset="0"/>
              </a:rPr>
              <a:t>?</a:t>
            </a:r>
            <a:r>
              <a:rPr lang="en-US" sz="2000" b="1" dirty="0" smtClean="0">
                <a:latin typeface="Arial Black" pitchFamily="34" charset="0"/>
              </a:rPr>
              <a:t> </a:t>
            </a:r>
          </a:p>
          <a:p>
            <a:pPr algn="l"/>
            <a:endParaRPr lang="en-US" sz="2000" b="1" dirty="0" smtClean="0">
              <a:latin typeface="Arial Black" pitchFamily="34" charset="0"/>
            </a:endParaRPr>
          </a:p>
          <a:p>
            <a:pPr algn="l"/>
            <a:r>
              <a:rPr lang="en-US" sz="2000" b="1" dirty="0" smtClean="0">
                <a:latin typeface="Arial Black" pitchFamily="34" charset="0"/>
              </a:rPr>
              <a:t>According </a:t>
            </a:r>
            <a:r>
              <a:rPr lang="en-US" sz="2000" b="1" dirty="0">
                <a:latin typeface="Arial Black" pitchFamily="34" charset="0"/>
              </a:rPr>
              <a:t>to George Yule, speech acts are actions performed via utterances. When we speak, we don’t just convey </a:t>
            </a:r>
            <a:r>
              <a:rPr lang="en-US" sz="2000" b="1" dirty="0" smtClean="0">
                <a:latin typeface="Arial Black" pitchFamily="34" charset="0"/>
              </a:rPr>
              <a:t>information we </a:t>
            </a:r>
            <a:r>
              <a:rPr lang="en-US" sz="2000" b="1" dirty="0">
                <a:latin typeface="Arial Black" pitchFamily="34" charset="0"/>
              </a:rPr>
              <a:t>do things with words. For example, when someone says, “I apologize,” they’re not just </a:t>
            </a:r>
            <a:r>
              <a:rPr lang="en-US" sz="2000" b="1">
                <a:latin typeface="Arial Black" pitchFamily="34" charset="0"/>
              </a:rPr>
              <a:t>stating </a:t>
            </a:r>
            <a:r>
              <a:rPr lang="en-US" sz="2000" b="1" smtClean="0">
                <a:latin typeface="Arial Black" pitchFamily="34" charset="0"/>
              </a:rPr>
              <a:t>something they’re </a:t>
            </a:r>
            <a:r>
              <a:rPr lang="en-US" sz="2000" b="1" dirty="0">
                <a:latin typeface="Arial Black" pitchFamily="34" charset="0"/>
              </a:rPr>
              <a:t>performing the act of apologizing. </a:t>
            </a:r>
            <a:endParaRPr lang="en-US" sz="2000" b="1" dirty="0" smtClean="0">
              <a:latin typeface="Arial Black" pitchFamily="34" charset="0"/>
            </a:endParaRPr>
          </a:p>
          <a:p>
            <a:pPr algn="l"/>
            <a:endParaRPr lang="en-US" sz="2000" b="1" dirty="0" smtClean="0">
              <a:latin typeface="Arial Black" pitchFamily="34" charset="0"/>
            </a:endParaRPr>
          </a:p>
          <a:p>
            <a:pPr algn="l"/>
            <a:r>
              <a:rPr lang="en-US" sz="2000" b="1" dirty="0" smtClean="0">
                <a:latin typeface="Arial Black" pitchFamily="34" charset="0"/>
              </a:rPr>
              <a:t>Yule </a:t>
            </a:r>
            <a:r>
              <a:rPr lang="en-US" sz="2000" b="1" dirty="0">
                <a:latin typeface="Arial Black" pitchFamily="34" charset="0"/>
              </a:rPr>
              <a:t>identifies three components of a speech act: the </a:t>
            </a:r>
            <a:r>
              <a:rPr lang="en-US" sz="2000" b="1" dirty="0" err="1">
                <a:latin typeface="Arial Black" pitchFamily="34" charset="0"/>
              </a:rPr>
              <a:t>locutionary</a:t>
            </a:r>
            <a:r>
              <a:rPr lang="en-US" sz="2000" b="1" dirty="0">
                <a:latin typeface="Arial Black" pitchFamily="34" charset="0"/>
              </a:rPr>
              <a:t> act (the actual utterance), the illocutionary act (the intended meaning or function), and the </a:t>
            </a:r>
            <a:r>
              <a:rPr lang="en-US" sz="2000" b="1" dirty="0" err="1">
                <a:latin typeface="Arial Black" pitchFamily="34" charset="0"/>
              </a:rPr>
              <a:t>perlocutionary</a:t>
            </a:r>
            <a:r>
              <a:rPr lang="en-US" sz="2000" b="1" dirty="0">
                <a:latin typeface="Arial Black" pitchFamily="34" charset="0"/>
              </a:rPr>
              <a:t> act (the effect on the listener). These distinctions help us understand how language functions beyond literal meaning</a:t>
            </a:r>
            <a:r>
              <a:rPr lang="en-US" sz="2000" dirty="0"/>
              <a:t>.</a:t>
            </a:r>
          </a:p>
        </p:txBody>
      </p:sp>
    </p:spTree>
    <p:extLst>
      <p:ext uri="{BB962C8B-B14F-4D97-AF65-F5344CB8AC3E}">
        <p14:creationId xmlns:p14="http://schemas.microsoft.com/office/powerpoint/2010/main" val="1492678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683568" y="836712"/>
            <a:ext cx="7560840" cy="4647426"/>
          </a:xfrm>
          <a:prstGeom prst="rect">
            <a:avLst/>
          </a:prstGeom>
          <a:noFill/>
        </p:spPr>
        <p:txBody>
          <a:bodyPr wrap="square" rtlCol="0">
            <a:spAutoFit/>
          </a:bodyPr>
          <a:lstStyle/>
          <a:p>
            <a:pPr algn="l"/>
            <a:r>
              <a:rPr lang="en-US" sz="2800" dirty="0">
                <a:latin typeface="Arial Black" pitchFamily="34" charset="0"/>
              </a:rPr>
              <a:t>Types of Speech </a:t>
            </a:r>
            <a:r>
              <a:rPr lang="en-US" sz="2800" dirty="0" smtClean="0">
                <a:latin typeface="Arial Black" pitchFamily="34" charset="0"/>
              </a:rPr>
              <a:t>Acts</a:t>
            </a:r>
          </a:p>
          <a:p>
            <a:pPr algn="l"/>
            <a:endParaRPr lang="en-US" sz="2000" dirty="0">
              <a:latin typeface="Arial Black" pitchFamily="34" charset="0"/>
            </a:endParaRPr>
          </a:p>
          <a:p>
            <a:pPr algn="l"/>
            <a:r>
              <a:rPr lang="en-US" sz="2400" dirty="0" smtClean="0">
                <a:latin typeface="Arial Black" pitchFamily="34" charset="0"/>
              </a:rPr>
              <a:t>Yule </a:t>
            </a:r>
            <a:r>
              <a:rPr lang="en-US" sz="2400" dirty="0">
                <a:latin typeface="Arial Black" pitchFamily="34" charset="0"/>
              </a:rPr>
              <a:t>classifies speech acts into five main types:</a:t>
            </a:r>
            <a:r>
              <a:rPr lang="en-US" sz="2000" dirty="0">
                <a:latin typeface="Arial Black" pitchFamily="34" charset="0"/>
              </a:rPr>
              <a:t> </a:t>
            </a:r>
            <a:endParaRPr lang="en-US" sz="2000" dirty="0" smtClean="0">
              <a:latin typeface="Arial Black" pitchFamily="34" charset="0"/>
            </a:endParaRPr>
          </a:p>
          <a:p>
            <a:pPr algn="l"/>
            <a:r>
              <a:rPr lang="en-US" sz="2000" dirty="0" smtClean="0">
                <a:latin typeface="Arial Black" pitchFamily="34" charset="0"/>
              </a:rPr>
              <a:t>declarations</a:t>
            </a:r>
            <a:r>
              <a:rPr lang="en-US" sz="2000" dirty="0">
                <a:latin typeface="Arial Black" pitchFamily="34" charset="0"/>
              </a:rPr>
              <a:t>, representatives, </a:t>
            </a:r>
            <a:r>
              <a:rPr lang="en-US" sz="2000" dirty="0" err="1">
                <a:latin typeface="Arial Black" pitchFamily="34" charset="0"/>
              </a:rPr>
              <a:t>expressives</a:t>
            </a:r>
            <a:r>
              <a:rPr lang="en-US" sz="2000" dirty="0">
                <a:latin typeface="Arial Black" pitchFamily="34" charset="0"/>
              </a:rPr>
              <a:t>, directives, and </a:t>
            </a:r>
            <a:r>
              <a:rPr lang="en-US" sz="2000" dirty="0" err="1">
                <a:latin typeface="Arial Black" pitchFamily="34" charset="0"/>
              </a:rPr>
              <a:t>commissives</a:t>
            </a:r>
            <a:r>
              <a:rPr lang="en-US" sz="2000" dirty="0">
                <a:latin typeface="Arial Black" pitchFamily="34" charset="0"/>
              </a:rPr>
              <a:t>. Declarations change the world through utterance (e.g., “You’re fired!”), representatives state facts (e.g., “It’s raining”), </a:t>
            </a:r>
            <a:r>
              <a:rPr lang="en-US" sz="2000" dirty="0" err="1">
                <a:latin typeface="Arial Black" pitchFamily="34" charset="0"/>
              </a:rPr>
              <a:t>expressives</a:t>
            </a:r>
            <a:r>
              <a:rPr lang="en-US" sz="2000" dirty="0">
                <a:latin typeface="Arial Black" pitchFamily="34" charset="0"/>
              </a:rPr>
              <a:t> show emotions (e.g., “I’m sorry”), directives attempt to get the hearer to do something (e.g., “Please sit down”), and </a:t>
            </a:r>
            <a:r>
              <a:rPr lang="en-US" sz="2000" dirty="0" err="1">
                <a:latin typeface="Arial Black" pitchFamily="34" charset="0"/>
              </a:rPr>
              <a:t>commissives</a:t>
            </a:r>
            <a:r>
              <a:rPr lang="en-US" sz="2000" dirty="0">
                <a:latin typeface="Arial Black" pitchFamily="34" charset="0"/>
              </a:rPr>
              <a:t> commit the speaker to a future action (e.g., “I promise to call”). These categories illustrate how diverse our communicative intentions are.</a:t>
            </a:r>
          </a:p>
        </p:txBody>
      </p:sp>
    </p:spTree>
    <p:extLst>
      <p:ext uri="{BB962C8B-B14F-4D97-AF65-F5344CB8AC3E}">
        <p14:creationId xmlns:p14="http://schemas.microsoft.com/office/powerpoint/2010/main" val="4023632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83568" y="1268760"/>
            <a:ext cx="7344816" cy="4585871"/>
          </a:xfrm>
          <a:prstGeom prst="rect">
            <a:avLst/>
          </a:prstGeom>
          <a:noFill/>
        </p:spPr>
        <p:txBody>
          <a:bodyPr wrap="square" rtlCol="0">
            <a:spAutoFit/>
          </a:bodyPr>
          <a:lstStyle/>
          <a:p>
            <a:pPr algn="l"/>
            <a:r>
              <a:rPr lang="en-US" sz="2800" b="1" dirty="0">
                <a:latin typeface="Arial Black" pitchFamily="34" charset="0"/>
              </a:rPr>
              <a:t>Direct Speech </a:t>
            </a:r>
            <a:r>
              <a:rPr lang="en-US" sz="2800" b="1" dirty="0" smtClean="0">
                <a:latin typeface="Arial Black" pitchFamily="34" charset="0"/>
              </a:rPr>
              <a:t>Acts</a:t>
            </a:r>
            <a:r>
              <a:rPr lang="en-US" sz="2400" b="1" dirty="0" smtClean="0">
                <a:latin typeface="Arial Black" pitchFamily="34" charset="0"/>
              </a:rPr>
              <a:t>: A </a:t>
            </a:r>
            <a:r>
              <a:rPr lang="en-US" sz="2400" b="1" dirty="0">
                <a:latin typeface="Arial Black" pitchFamily="34" charset="0"/>
              </a:rPr>
              <a:t>direct speech act is when the grammatical structure of a sentence directly matches its communicative function. For example, a question like “Did you finish the report?” is both grammatically and functionally a question. Similarly, “Close the door” is both an imperative sentence and a command. Direct speech acts are straightforward, and the speaker’s intention is immediately clear to the listener.</a:t>
            </a:r>
          </a:p>
        </p:txBody>
      </p:sp>
    </p:spTree>
    <p:extLst>
      <p:ext uri="{BB962C8B-B14F-4D97-AF65-F5344CB8AC3E}">
        <p14:creationId xmlns:p14="http://schemas.microsoft.com/office/powerpoint/2010/main" val="2055405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99592" y="1052736"/>
            <a:ext cx="7344816" cy="4955203"/>
          </a:xfrm>
          <a:prstGeom prst="rect">
            <a:avLst/>
          </a:prstGeom>
          <a:noFill/>
        </p:spPr>
        <p:txBody>
          <a:bodyPr wrap="square" rtlCol="0">
            <a:spAutoFit/>
          </a:bodyPr>
          <a:lstStyle/>
          <a:p>
            <a:pPr algn="l"/>
            <a:r>
              <a:rPr lang="en-US" sz="2800" b="1" dirty="0">
                <a:latin typeface="Arial Black" pitchFamily="34" charset="0"/>
              </a:rPr>
              <a:t>Indirect Speech </a:t>
            </a:r>
            <a:r>
              <a:rPr lang="en-US" sz="2800" b="1" dirty="0" smtClean="0">
                <a:latin typeface="Arial Black" pitchFamily="34" charset="0"/>
              </a:rPr>
              <a:t>Acts </a:t>
            </a:r>
            <a:r>
              <a:rPr lang="en-US" sz="2400" b="1" dirty="0" smtClean="0">
                <a:latin typeface="Arial Black" pitchFamily="34" charset="0"/>
              </a:rPr>
              <a:t>: An </a:t>
            </a:r>
            <a:r>
              <a:rPr lang="en-US" sz="2400" b="1" dirty="0">
                <a:latin typeface="Arial Black" pitchFamily="34" charset="0"/>
              </a:rPr>
              <a:t>indirect speech act occurs when the form of an utterance does not directly match its function. For example, the question “Can you pass the salt?” is literally asking about ability, but it is commonly understood as a request. According to Yule, these indirect forms are often used for reasons of politeness, as they sound softer or less imposing than direct commands. Listeners rely on shared social knowledge to interpret them correctly.</a:t>
            </a:r>
          </a:p>
        </p:txBody>
      </p:sp>
    </p:spTree>
    <p:extLst>
      <p:ext uri="{BB962C8B-B14F-4D97-AF65-F5344CB8AC3E}">
        <p14:creationId xmlns:p14="http://schemas.microsoft.com/office/powerpoint/2010/main" val="4046113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27584" y="1052736"/>
            <a:ext cx="7488832" cy="4955203"/>
          </a:xfrm>
          <a:prstGeom prst="rect">
            <a:avLst/>
          </a:prstGeom>
          <a:noFill/>
        </p:spPr>
        <p:txBody>
          <a:bodyPr wrap="square" rtlCol="0">
            <a:spAutoFit/>
          </a:bodyPr>
          <a:lstStyle/>
          <a:p>
            <a:pPr algn="l"/>
            <a:r>
              <a:rPr lang="en-US" sz="2800" b="1" dirty="0">
                <a:latin typeface="Arial Black" pitchFamily="34" charset="0"/>
              </a:rPr>
              <a:t>What is Politeness</a:t>
            </a:r>
            <a:r>
              <a:rPr lang="en-US" sz="2800" b="1" dirty="0" smtClean="0">
                <a:latin typeface="Arial Black" pitchFamily="34" charset="0"/>
              </a:rPr>
              <a:t>?</a:t>
            </a:r>
          </a:p>
          <a:p>
            <a:pPr algn="l"/>
            <a:r>
              <a:rPr lang="en-US" sz="2400" b="1" dirty="0" smtClean="0">
                <a:latin typeface="Arial Black" pitchFamily="34" charset="0"/>
              </a:rPr>
              <a:t>Politeness</a:t>
            </a:r>
            <a:r>
              <a:rPr lang="en-US" sz="2400" b="1" dirty="0">
                <a:latin typeface="Arial Black" pitchFamily="34" charset="0"/>
              </a:rPr>
              <a:t>, in Yule’s explanation, is the expression of the speaker’s intention to mitigate social conflict and maintain harmony in communication. It involves showing awareness and respect for another person’s face—their social self-image. Politeness strategies are essential in both formal and informal interactions, and they vary across cultures. The goal is to be considerate of others’ needs, desires, and social standing while communicating effectively.</a:t>
            </a:r>
          </a:p>
        </p:txBody>
      </p:sp>
    </p:spTree>
    <p:extLst>
      <p:ext uri="{BB962C8B-B14F-4D97-AF65-F5344CB8AC3E}">
        <p14:creationId xmlns:p14="http://schemas.microsoft.com/office/powerpoint/2010/main" val="2812371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11560" y="1052736"/>
            <a:ext cx="7992888" cy="4216539"/>
          </a:xfrm>
          <a:prstGeom prst="rect">
            <a:avLst/>
          </a:prstGeom>
          <a:noFill/>
        </p:spPr>
        <p:txBody>
          <a:bodyPr wrap="square" rtlCol="0">
            <a:spAutoFit/>
          </a:bodyPr>
          <a:lstStyle/>
          <a:p>
            <a:pPr algn="l"/>
            <a:r>
              <a:rPr lang="en-US" sz="2800" b="1" dirty="0">
                <a:latin typeface="Arial Black" pitchFamily="34" charset="0"/>
              </a:rPr>
              <a:t>Face Theory (Brown &amp; Levinson</a:t>
            </a:r>
            <a:r>
              <a:rPr lang="en-US" sz="2800" b="1" dirty="0" smtClean="0">
                <a:latin typeface="Arial Black" pitchFamily="34" charset="0"/>
              </a:rPr>
              <a:t>)</a:t>
            </a:r>
          </a:p>
          <a:p>
            <a:pPr algn="l"/>
            <a:r>
              <a:rPr lang="en-US" sz="2400" b="1" dirty="0" smtClean="0">
                <a:latin typeface="Arial Black" pitchFamily="34" charset="0"/>
              </a:rPr>
              <a:t>Yule </a:t>
            </a:r>
            <a:r>
              <a:rPr lang="en-US" sz="2400" b="1" dirty="0">
                <a:latin typeface="Arial Black" pitchFamily="34" charset="0"/>
              </a:rPr>
              <a:t>discusses Face Theory, which originates from the work of Brown and Levinson. In this theory, "face" refers to a person's self-image in a social context. There are two types of face: positive face (the desire to be liked and accepted) and negative face (the desire to be free from imposition). Effective communication involves balancing these aspects of face, especially when making requests, offering criticism, or disagreeing</a:t>
            </a:r>
            <a:r>
              <a:rPr lang="en-US" dirty="0"/>
              <a:t>.</a:t>
            </a:r>
          </a:p>
        </p:txBody>
      </p:sp>
    </p:spTree>
    <p:extLst>
      <p:ext uri="{BB962C8B-B14F-4D97-AF65-F5344CB8AC3E}">
        <p14:creationId xmlns:p14="http://schemas.microsoft.com/office/powerpoint/2010/main" val="3427445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755576" y="836712"/>
            <a:ext cx="7704856" cy="4216539"/>
          </a:xfrm>
          <a:prstGeom prst="rect">
            <a:avLst/>
          </a:prstGeom>
          <a:noFill/>
        </p:spPr>
        <p:txBody>
          <a:bodyPr wrap="square" rtlCol="0">
            <a:spAutoFit/>
          </a:bodyPr>
          <a:lstStyle/>
          <a:p>
            <a:pPr algn="l"/>
            <a:r>
              <a:rPr lang="en-US" sz="2800" b="1" dirty="0">
                <a:latin typeface="Arial Black" pitchFamily="34" charset="0"/>
              </a:rPr>
              <a:t>Positive </a:t>
            </a:r>
            <a:r>
              <a:rPr lang="en-US" sz="2800" b="1" dirty="0" smtClean="0">
                <a:latin typeface="Arial Black" pitchFamily="34" charset="0"/>
              </a:rPr>
              <a:t>Face </a:t>
            </a:r>
            <a:r>
              <a:rPr lang="en-US" sz="2400" b="1" dirty="0" smtClean="0">
                <a:latin typeface="Arial Black" pitchFamily="34" charset="0"/>
              </a:rPr>
              <a:t>: Positive </a:t>
            </a:r>
            <a:r>
              <a:rPr lang="en-US" sz="2400" b="1" dirty="0">
                <a:latin typeface="Arial Black" pitchFamily="34" charset="0"/>
              </a:rPr>
              <a:t>face is the need to be appreciated, liked, and approved by others. When speakers attend to the hearer’s positive face, they use language that expresses solidarity, praise, or interest. For example, saying, “You did a great job on the presentation” satisfies the hearer’s desire to be liked and validated. According to Yule, positive politeness strategies are often used to </a:t>
            </a:r>
            <a:r>
              <a:rPr lang="en-US" sz="2400" b="1" dirty="0" smtClean="0">
                <a:latin typeface="Arial Black" pitchFamily="34" charset="0"/>
              </a:rPr>
              <a:t>reduce </a:t>
            </a:r>
            <a:r>
              <a:rPr lang="en-US" sz="2400" b="1" dirty="0">
                <a:latin typeface="Arial Black" pitchFamily="34" charset="0"/>
              </a:rPr>
              <a:t>social </a:t>
            </a:r>
            <a:r>
              <a:rPr lang="en-US" sz="2400" b="1" dirty="0" smtClean="0">
                <a:latin typeface="Arial Black" pitchFamily="34" charset="0"/>
              </a:rPr>
              <a:t>distance.</a:t>
            </a:r>
          </a:p>
          <a:p>
            <a:pPr algn="l"/>
            <a:endParaRPr lang="en-US" sz="2400" b="1" dirty="0">
              <a:latin typeface="Arial Black" pitchFamily="34" charset="0"/>
            </a:endParaRPr>
          </a:p>
        </p:txBody>
      </p:sp>
    </p:spTree>
    <p:extLst>
      <p:ext uri="{BB962C8B-B14F-4D97-AF65-F5344CB8AC3E}">
        <p14:creationId xmlns:p14="http://schemas.microsoft.com/office/powerpoint/2010/main" val="2573567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611560" y="908720"/>
            <a:ext cx="7704856" cy="4216539"/>
          </a:xfrm>
          <a:prstGeom prst="rect">
            <a:avLst/>
          </a:prstGeom>
          <a:noFill/>
        </p:spPr>
        <p:txBody>
          <a:bodyPr wrap="square" rtlCol="0">
            <a:spAutoFit/>
          </a:bodyPr>
          <a:lstStyle/>
          <a:p>
            <a:pPr algn="l"/>
            <a:r>
              <a:rPr lang="en-US" sz="2800" b="1" dirty="0">
                <a:latin typeface="Arial Black" pitchFamily="34" charset="0"/>
              </a:rPr>
              <a:t>Negative </a:t>
            </a:r>
            <a:r>
              <a:rPr lang="en-US" sz="2800" b="1" dirty="0" smtClean="0">
                <a:latin typeface="Arial Black" pitchFamily="34" charset="0"/>
              </a:rPr>
              <a:t>Face</a:t>
            </a:r>
            <a:r>
              <a:rPr lang="en-US" sz="2400" b="1" dirty="0" smtClean="0">
                <a:latin typeface="Arial Black" pitchFamily="34" charset="0"/>
              </a:rPr>
              <a:t> :Negative </a:t>
            </a:r>
            <a:r>
              <a:rPr lang="en-US" sz="2400" b="1" dirty="0">
                <a:latin typeface="Arial Black" pitchFamily="34" charset="0"/>
              </a:rPr>
              <a:t>face is the need to be independent, autonomous, and free from imposition. Politeness strategies that protect negative face involve being indirect, hedging, or using modal verbs to soften demands. For instance, instead of saying “Open the window,” one might say, “Would you mind opening the window?” Yule notes that respecting someone’s negative face helps maintain social balance and prevents offense in communication.</a:t>
            </a:r>
          </a:p>
        </p:txBody>
      </p:sp>
    </p:spTree>
    <p:extLst>
      <p:ext uri="{BB962C8B-B14F-4D97-AF65-F5344CB8AC3E}">
        <p14:creationId xmlns:p14="http://schemas.microsoft.com/office/powerpoint/2010/main" val="980346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827584" y="764704"/>
            <a:ext cx="7272808" cy="5262979"/>
          </a:xfrm>
          <a:prstGeom prst="rect">
            <a:avLst/>
          </a:prstGeom>
          <a:noFill/>
        </p:spPr>
        <p:txBody>
          <a:bodyPr wrap="square" rtlCol="0">
            <a:spAutoFit/>
          </a:bodyPr>
          <a:lstStyle/>
          <a:p>
            <a:pPr algn="l"/>
            <a:r>
              <a:rPr lang="en-US" sz="2400" b="1" dirty="0"/>
              <a:t>Summary &amp; </a:t>
            </a:r>
            <a:r>
              <a:rPr lang="en-US" sz="2400" b="1" dirty="0" smtClean="0"/>
              <a:t>Conclusion</a:t>
            </a:r>
          </a:p>
          <a:p>
            <a:pPr algn="l"/>
            <a:r>
              <a:rPr lang="en-US" sz="2400" b="1" dirty="0" smtClean="0"/>
              <a:t>Speech </a:t>
            </a:r>
            <a:r>
              <a:rPr lang="en-US" sz="2400" b="1" dirty="0"/>
              <a:t>acts show how language is used not only to convey information but to perform actions. Yule’s framework helps us see how meaning, form, and function interact in communication. Direct and indirect speech acts reveal how we modify our speech based on context and intention. Politeness strategies, guided by positive and negative face, demonstrate how we navigate social relationships through language. Understanding these elements enhances our ability to communicate effectively and respectfully across situations</a:t>
            </a:r>
            <a:r>
              <a:rPr lang="en-US" dirty="0"/>
              <a:t>.</a:t>
            </a:r>
          </a:p>
        </p:txBody>
      </p:sp>
    </p:spTree>
    <p:extLst>
      <p:ext uri="{BB962C8B-B14F-4D97-AF65-F5344CB8AC3E}">
        <p14:creationId xmlns:p14="http://schemas.microsoft.com/office/powerpoint/2010/main" val="881655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34</TotalTime>
  <Words>818</Words>
  <Application>Microsoft Office PowerPoint</Application>
  <PresentationFormat>عرض على الشاشة (3:4)‏</PresentationFormat>
  <Paragraphs>25</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أوستن</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almarsa</dc:creator>
  <cp:lastModifiedBy>almarsa</cp:lastModifiedBy>
  <cp:revision>5</cp:revision>
  <dcterms:created xsi:type="dcterms:W3CDTF">2025-10-13T16:38:50Z</dcterms:created>
  <dcterms:modified xsi:type="dcterms:W3CDTF">2025-10-13T19:57:13Z</dcterms:modified>
</cp:coreProperties>
</file>