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7" r:id="rId3"/>
    <p:sldId id="268" r:id="rId4"/>
    <p:sldId id="269" r:id="rId5"/>
    <p:sldId id="259" r:id="rId6"/>
    <p:sldId id="260" r:id="rId7"/>
    <p:sldId id="261" r:id="rId8"/>
    <p:sldId id="262" r:id="rId9"/>
    <p:sldId id="270"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5D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1B8ABB09-4A1D-463E-8065-109CC2B7EFAA}" type="datetimeFigureOut">
              <a:rPr lang="ar-SA" smtClean="0"/>
              <a:t>21/04/1447</a:t>
            </a:fld>
            <a:endParaRPr lang="ar-SA" dirty="0"/>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dirty="0"/>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0B34F065-1154-456A-91E3-76DE8E75E17B}" type="slidenum">
              <a:rPr lang="ar-SA" smtClean="0"/>
              <a:t>‹#›</a:t>
            </a:fld>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1B8ABB09-4A1D-463E-8065-109CC2B7EFAA}" type="datetimeFigureOut">
              <a:rPr lang="ar-SA" smtClean="0"/>
              <a:t>21/04/1447</a:t>
            </a:fld>
            <a:endParaRPr lang="ar-SA" dirty="0"/>
          </a:p>
        </p:txBody>
      </p:sp>
      <p:sp>
        <p:nvSpPr>
          <p:cNvPr id="9" name="عنصر نائب لرقم الشريحة 8"/>
          <p:cNvSpPr>
            <a:spLocks noGrp="1"/>
          </p:cNvSpPr>
          <p:nvPr>
            <p:ph type="sldNum" sz="quarter" idx="15"/>
          </p:nvPr>
        </p:nvSpPr>
        <p:spPr/>
        <p:txBody>
          <a:bodyPr rtlCol="0"/>
          <a:lstStyle/>
          <a:p>
            <a:fld id="{0B34F065-1154-456A-91E3-76DE8E75E17B}" type="slidenum">
              <a:rPr lang="ar-SA" smtClean="0"/>
              <a:t>‹#›</a:t>
            </a:fld>
            <a:endParaRPr lang="ar-SA" dirty="0"/>
          </a:p>
        </p:txBody>
      </p:sp>
      <p:sp>
        <p:nvSpPr>
          <p:cNvPr id="10" name="عنصر نائب للتذييل 9"/>
          <p:cNvSpPr>
            <a:spLocks noGrp="1"/>
          </p:cNvSpPr>
          <p:nvPr>
            <p:ph type="ftr" sz="quarter" idx="16"/>
          </p:nvPr>
        </p:nvSpPr>
        <p:spPr/>
        <p:txBody>
          <a:bodyPr rtlCol="0"/>
          <a:lstStyle/>
          <a:p>
            <a:endParaRPr lang="ar-S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1B8ABB09-4A1D-463E-8065-109CC2B7EFAA}" type="datetimeFigureOut">
              <a:rPr lang="ar-SA" smtClean="0"/>
              <a:t>21/04/1447</a:t>
            </a:fld>
            <a:endParaRPr lang="ar-SA" dirty="0"/>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dirty="0"/>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0B34F065-1154-456A-91E3-76DE8E75E17B}" type="slidenum">
              <a:rPr lang="ar-SA" smtClean="0"/>
              <a:t>‹#›</a:t>
            </a:fld>
            <a:endParaRPr lang="ar-SA"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t>21/04/1447</a:t>
            </a:fld>
            <a:endParaRPr lang="ar-SA" dirty="0"/>
          </a:p>
        </p:txBody>
      </p:sp>
      <p:sp>
        <p:nvSpPr>
          <p:cNvPr id="6" name="عنصر نائب للتذييل 5"/>
          <p:cNvSpPr>
            <a:spLocks noGrp="1"/>
          </p:cNvSpPr>
          <p:nvPr>
            <p:ph type="ftr" sz="quarter" idx="11"/>
          </p:nvPr>
        </p:nvSpPr>
        <p:spPr/>
        <p:txBody>
          <a:bodyPr/>
          <a:lstStyle/>
          <a:p>
            <a:endParaRPr lang="ar-SA" dirty="0"/>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dirty="0"/>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t>21/04/1447</a:t>
            </a:fld>
            <a:endParaRPr lang="ar-SA" dirty="0"/>
          </a:p>
        </p:txBody>
      </p:sp>
      <p:sp>
        <p:nvSpPr>
          <p:cNvPr id="8" name="عنصر نائب للتذييل 7"/>
          <p:cNvSpPr>
            <a:spLocks noGrp="1"/>
          </p:cNvSpPr>
          <p:nvPr>
            <p:ph type="ftr" sz="quarter" idx="11"/>
          </p:nvPr>
        </p:nvSpPr>
        <p:spPr/>
        <p:txBody>
          <a:bodyPr/>
          <a:lstStyle/>
          <a:p>
            <a:endParaRPr lang="ar-SA" dirty="0"/>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dirty="0"/>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1B8ABB09-4A1D-463E-8065-109CC2B7EFAA}" type="datetimeFigureOut">
              <a:rPr lang="ar-SA" smtClean="0"/>
              <a:t>21/04/1447</a:t>
            </a:fld>
            <a:endParaRPr lang="ar-SA" dirty="0"/>
          </a:p>
        </p:txBody>
      </p:sp>
      <p:sp>
        <p:nvSpPr>
          <p:cNvPr id="7" name="عنصر نائب لرقم الشريحة 6"/>
          <p:cNvSpPr>
            <a:spLocks noGrp="1"/>
          </p:cNvSpPr>
          <p:nvPr>
            <p:ph type="sldNum" sz="quarter" idx="11"/>
          </p:nvPr>
        </p:nvSpPr>
        <p:spPr/>
        <p:txBody>
          <a:bodyPr rtlCol="0"/>
          <a:lstStyle/>
          <a:p>
            <a:fld id="{0B34F065-1154-456A-91E3-76DE8E75E17B}" type="slidenum">
              <a:rPr lang="ar-SA" smtClean="0"/>
              <a:t>‹#›</a:t>
            </a:fld>
            <a:endParaRPr lang="ar-SA" dirty="0"/>
          </a:p>
        </p:txBody>
      </p:sp>
      <p:sp>
        <p:nvSpPr>
          <p:cNvPr id="8" name="عنصر نائب للتذييل 7"/>
          <p:cNvSpPr>
            <a:spLocks noGrp="1"/>
          </p:cNvSpPr>
          <p:nvPr>
            <p:ph type="ftr" sz="quarter" idx="12"/>
          </p:nvPr>
        </p:nvSpPr>
        <p:spPr/>
        <p:txBody>
          <a:bodyPr rtlCol="0"/>
          <a:lstStyle/>
          <a:p>
            <a:endParaRPr lang="ar-S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21/04/1447</a:t>
            </a:fld>
            <a:endParaRPr lang="ar-SA" dirty="0"/>
          </a:p>
        </p:txBody>
      </p:sp>
      <p:sp>
        <p:nvSpPr>
          <p:cNvPr id="3" name="عنصر نائب للتذييل 2"/>
          <p:cNvSpPr>
            <a:spLocks noGrp="1"/>
          </p:cNvSpPr>
          <p:nvPr>
            <p:ph type="ftr" sz="quarter" idx="11"/>
          </p:nvPr>
        </p:nvSpPr>
        <p:spPr/>
        <p:txBody>
          <a:bodyPr/>
          <a:lstStyle/>
          <a:p>
            <a:endParaRPr lang="ar-SA" dirty="0"/>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1B8ABB09-4A1D-463E-8065-109CC2B7EFAA}" type="datetimeFigureOut">
              <a:rPr lang="ar-SA" smtClean="0"/>
              <a:t>21/04/1447</a:t>
            </a:fld>
            <a:endParaRPr lang="ar-SA" dirty="0"/>
          </a:p>
        </p:txBody>
      </p:sp>
      <p:sp>
        <p:nvSpPr>
          <p:cNvPr id="22" name="عنصر نائب لرقم الشريحة 21"/>
          <p:cNvSpPr>
            <a:spLocks noGrp="1"/>
          </p:cNvSpPr>
          <p:nvPr>
            <p:ph type="sldNum" sz="quarter" idx="15"/>
          </p:nvPr>
        </p:nvSpPr>
        <p:spPr/>
        <p:txBody>
          <a:bodyPr rtlCol="0"/>
          <a:lstStyle/>
          <a:p>
            <a:fld id="{0B34F065-1154-456A-91E3-76DE8E75E17B}" type="slidenum">
              <a:rPr lang="ar-SA" smtClean="0"/>
              <a:t>‹#›</a:t>
            </a:fld>
            <a:endParaRPr lang="ar-SA" dirty="0"/>
          </a:p>
        </p:txBody>
      </p:sp>
      <p:sp>
        <p:nvSpPr>
          <p:cNvPr id="23" name="عنصر نائب للتذييل 22"/>
          <p:cNvSpPr>
            <a:spLocks noGrp="1"/>
          </p:cNvSpPr>
          <p:nvPr>
            <p:ph type="ftr" sz="quarter" idx="16"/>
          </p:nvPr>
        </p:nvSpPr>
        <p:spPr/>
        <p:txBody>
          <a:bodyPr rtlCol="0"/>
          <a:lstStyle/>
          <a:p>
            <a:endParaRPr lang="ar-SA"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1B8ABB09-4A1D-463E-8065-109CC2B7EFAA}" type="datetimeFigureOut">
              <a:rPr lang="ar-SA" smtClean="0"/>
              <a:t>21/04/1447</a:t>
            </a:fld>
            <a:endParaRPr lang="ar-SA" dirty="0"/>
          </a:p>
        </p:txBody>
      </p:sp>
      <p:sp>
        <p:nvSpPr>
          <p:cNvPr id="18" name="عنصر نائب لرقم الشريحة 17"/>
          <p:cNvSpPr>
            <a:spLocks noGrp="1"/>
          </p:cNvSpPr>
          <p:nvPr>
            <p:ph type="sldNum" sz="quarter" idx="11"/>
          </p:nvPr>
        </p:nvSpPr>
        <p:spPr/>
        <p:txBody>
          <a:bodyPr rtlCol="0"/>
          <a:lstStyle/>
          <a:p>
            <a:fld id="{0B34F065-1154-456A-91E3-76DE8E75E17B}" type="slidenum">
              <a:rPr lang="ar-SA" smtClean="0"/>
              <a:t>‹#›</a:t>
            </a:fld>
            <a:endParaRPr lang="ar-SA" dirty="0"/>
          </a:p>
        </p:txBody>
      </p:sp>
      <p:sp>
        <p:nvSpPr>
          <p:cNvPr id="21" name="عنصر نائب للتذييل 20"/>
          <p:cNvSpPr>
            <a:spLocks noGrp="1"/>
          </p:cNvSpPr>
          <p:nvPr>
            <p:ph type="ftr" sz="quarter" idx="12"/>
          </p:nvPr>
        </p:nvSpPr>
        <p:spPr/>
        <p:txBody>
          <a:bodyPr rtlCol="0"/>
          <a:lstStyle/>
          <a:p>
            <a:endParaRPr lang="ar-S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21/04/1447</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21/04/1447</a:t>
            </a:fld>
            <a:endParaRPr lang="ar-SA" dirty="0"/>
          </a:p>
        </p:txBody>
      </p:sp>
      <p:sp>
        <p:nvSpPr>
          <p:cNvPr id="5" name="عنصر نائب للتذييل 4"/>
          <p:cNvSpPr>
            <a:spLocks noGrp="1"/>
          </p:cNvSpPr>
          <p:nvPr>
            <p:ph type="ftr" sz="quarter" idx="11"/>
          </p:nvPr>
        </p:nvSpPr>
        <p:spPr/>
        <p:txBody>
          <a:bodyPr/>
          <a:lstStyle/>
          <a:p>
            <a:endParaRPr lang="ar-SA" dirty="0"/>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B8ABB09-4A1D-463E-8065-109CC2B7EFAA}" type="datetimeFigureOut">
              <a:rPr lang="ar-SA" smtClean="0"/>
              <a:t>21/04/1447</a:t>
            </a:fld>
            <a:endParaRPr lang="ar-SA" dirty="0"/>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dirty="0"/>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B34F065-1154-456A-91E3-76DE8E75E17B}" type="slidenum">
              <a:rPr lang="ar-SA" smtClean="0"/>
              <a:t>‹#›</a:t>
            </a:fld>
            <a:endParaRPr lang="ar-SA"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مربع نص 1"/>
          <p:cNvSpPr txBox="1"/>
          <p:nvPr/>
        </p:nvSpPr>
        <p:spPr>
          <a:xfrm>
            <a:off x="1691680" y="692696"/>
            <a:ext cx="6120680" cy="369332"/>
          </a:xfrm>
          <a:prstGeom prst="rect">
            <a:avLst/>
          </a:prstGeom>
          <a:noFill/>
        </p:spPr>
        <p:txBody>
          <a:bodyPr wrap="square" rtlCol="0">
            <a:spAutoFit/>
          </a:bodyPr>
          <a:lstStyle/>
          <a:p>
            <a:endParaRPr lang="en-US" dirty="0"/>
          </a:p>
        </p:txBody>
      </p:sp>
      <p:sp>
        <p:nvSpPr>
          <p:cNvPr id="6" name="مربع نص 5"/>
          <p:cNvSpPr txBox="1"/>
          <p:nvPr/>
        </p:nvSpPr>
        <p:spPr>
          <a:xfrm>
            <a:off x="1267619" y="332656"/>
            <a:ext cx="6912768" cy="3416320"/>
          </a:xfrm>
          <a:prstGeom prst="rect">
            <a:avLst/>
          </a:prstGeom>
          <a:noFill/>
        </p:spPr>
        <p:txBody>
          <a:bodyPr wrap="square" rtlCol="0">
            <a:spAutoFit/>
          </a:bodyPr>
          <a:lstStyle/>
          <a:p>
            <a:pPr algn="ctr"/>
            <a:r>
              <a:rPr lang="en-US" sz="3600" b="1" dirty="0"/>
              <a:t>University of </a:t>
            </a:r>
            <a:r>
              <a:rPr lang="en-US" sz="3600" b="1" dirty="0" err="1"/>
              <a:t>Diyala</a:t>
            </a:r>
            <a:endParaRPr lang="en-US" sz="3600" b="1" dirty="0"/>
          </a:p>
          <a:p>
            <a:pPr algn="ctr"/>
            <a:r>
              <a:rPr lang="en-US" sz="3600" b="1" dirty="0"/>
              <a:t>College of Education for Humanities</a:t>
            </a:r>
          </a:p>
          <a:p>
            <a:pPr algn="ctr"/>
            <a:r>
              <a:rPr lang="en-US" sz="3600" b="1" dirty="0"/>
              <a:t>Department of English</a:t>
            </a:r>
          </a:p>
          <a:p>
            <a:pPr algn="ctr"/>
            <a:r>
              <a:rPr lang="en-US" sz="3600" b="1" dirty="0"/>
              <a:t>Linguistics/Fourth Grade</a:t>
            </a:r>
          </a:p>
          <a:p>
            <a:pPr algn="ctr"/>
            <a:r>
              <a:rPr lang="en-US" sz="3600" b="1" dirty="0" err="1" smtClean="0"/>
              <a:t>Assist.Inst.Reham.Abdul</a:t>
            </a:r>
            <a:r>
              <a:rPr lang="en-US" sz="3600" b="1" dirty="0" smtClean="0"/>
              <a:t>-Kareem</a:t>
            </a:r>
            <a:endParaRPr lang="en-US" sz="3600" b="1" dirty="0"/>
          </a:p>
        </p:txBody>
      </p:sp>
    </p:spTree>
    <p:extLst>
      <p:ext uri="{BB962C8B-B14F-4D97-AF65-F5344CB8AC3E}">
        <p14:creationId xmlns:p14="http://schemas.microsoft.com/office/powerpoint/2010/main" val="42694592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539552" y="548680"/>
            <a:ext cx="7488832" cy="6370975"/>
          </a:xfrm>
          <a:prstGeom prst="rect">
            <a:avLst/>
          </a:prstGeom>
          <a:noFill/>
        </p:spPr>
        <p:txBody>
          <a:bodyPr wrap="square" rtlCol="0">
            <a:spAutoFit/>
          </a:bodyPr>
          <a:lstStyle/>
          <a:p>
            <a:pPr algn="l"/>
            <a:r>
              <a:rPr lang="en-US" sz="2400" b="1" dirty="0">
                <a:latin typeface="Arial Black" pitchFamily="34" charset="0"/>
              </a:rPr>
              <a:t>Language and the </a:t>
            </a:r>
            <a:r>
              <a:rPr lang="en-US" sz="2400" b="1" dirty="0" smtClean="0">
                <a:latin typeface="Arial Black" pitchFamily="34" charset="0"/>
              </a:rPr>
              <a:t>Brain</a:t>
            </a:r>
          </a:p>
          <a:p>
            <a:pPr algn="l"/>
            <a:endParaRPr lang="en-US" sz="2400" b="1" dirty="0" smtClean="0"/>
          </a:p>
          <a:p>
            <a:pPr algn="l"/>
            <a:r>
              <a:rPr lang="en-US" sz="2400" b="1" dirty="0" smtClean="0">
                <a:latin typeface="Arial Black" pitchFamily="34" charset="0"/>
              </a:rPr>
              <a:t>What </a:t>
            </a:r>
            <a:r>
              <a:rPr lang="en-US" sz="2400" b="1" dirty="0">
                <a:latin typeface="Arial Black" pitchFamily="34" charset="0"/>
              </a:rPr>
              <a:t>is language?</a:t>
            </a:r>
          </a:p>
          <a:p>
            <a:pPr algn="l"/>
            <a:r>
              <a:rPr lang="en-US" sz="2400" b="1" dirty="0"/>
              <a:t>Language is a system of communication that involves the use of symbols, sounds, and gestures to convey meaning.</a:t>
            </a:r>
          </a:p>
          <a:p>
            <a:pPr algn="l"/>
            <a:endParaRPr lang="en-US" sz="2400" b="1" dirty="0"/>
          </a:p>
          <a:p>
            <a:pPr algn="l"/>
            <a:r>
              <a:rPr lang="en-US" sz="2400" b="1" dirty="0">
                <a:latin typeface="Arial Black" pitchFamily="34" charset="0"/>
              </a:rPr>
              <a:t>The importance of studying language and the brain:</a:t>
            </a:r>
          </a:p>
          <a:p>
            <a:pPr algn="l"/>
            <a:r>
              <a:rPr lang="en-US" sz="2400" b="1" dirty="0"/>
              <a:t>Understanding how the brain processes language helps us uncover insights into cognitive abilities, communication disorders, and language learning.</a:t>
            </a:r>
          </a:p>
          <a:p>
            <a:pPr algn="l"/>
            <a:endParaRPr lang="en-US" sz="2400" b="1" dirty="0"/>
          </a:p>
          <a:p>
            <a:pPr algn="l"/>
            <a:r>
              <a:rPr lang="en-US" sz="2400" b="1" dirty="0">
                <a:latin typeface="Arial Black" pitchFamily="34" charset="0"/>
              </a:rPr>
              <a:t>Key question:</a:t>
            </a:r>
          </a:p>
          <a:p>
            <a:pPr algn="l"/>
            <a:r>
              <a:rPr lang="en-US" sz="2400" b="1" dirty="0"/>
              <a:t>How does the brain manage the complex task of acquiring, processing, and producing language?</a:t>
            </a:r>
          </a:p>
          <a:p>
            <a:pPr algn="l"/>
            <a:endParaRPr lang="en-US" sz="2400" b="1" dirty="0"/>
          </a:p>
        </p:txBody>
      </p:sp>
    </p:spTree>
    <p:extLst>
      <p:ext uri="{BB962C8B-B14F-4D97-AF65-F5344CB8AC3E}">
        <p14:creationId xmlns:p14="http://schemas.microsoft.com/office/powerpoint/2010/main" val="28260498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323528" y="404664"/>
            <a:ext cx="7776864" cy="6124754"/>
          </a:xfrm>
          <a:prstGeom prst="rect">
            <a:avLst/>
          </a:prstGeom>
          <a:noFill/>
        </p:spPr>
        <p:txBody>
          <a:bodyPr wrap="square" rtlCol="0">
            <a:spAutoFit/>
          </a:bodyPr>
          <a:lstStyle/>
          <a:p>
            <a:pPr algn="l"/>
            <a:r>
              <a:rPr lang="en-US" sz="2000" b="1" dirty="0"/>
              <a:t> </a:t>
            </a:r>
            <a:r>
              <a:rPr lang="en-US" sz="2400" b="1" dirty="0" err="1" smtClean="0">
                <a:solidFill>
                  <a:schemeClr val="tx1">
                    <a:lumMod val="95000"/>
                    <a:lumOff val="5000"/>
                  </a:schemeClr>
                </a:solidFill>
                <a:latin typeface="Arial Black" pitchFamily="34" charset="0"/>
              </a:rPr>
              <a:t>Neurolinguistics</a:t>
            </a:r>
            <a:r>
              <a:rPr lang="en-US" sz="2400" b="1" dirty="0" smtClean="0">
                <a:solidFill>
                  <a:schemeClr val="tx1">
                    <a:lumMod val="95000"/>
                    <a:lumOff val="5000"/>
                  </a:schemeClr>
                </a:solidFill>
                <a:latin typeface="Arial Black" pitchFamily="34" charset="0"/>
              </a:rPr>
              <a:t>:</a:t>
            </a:r>
          </a:p>
          <a:p>
            <a:pPr algn="l"/>
            <a:r>
              <a:rPr lang="en-US" sz="2000" b="1" dirty="0"/>
              <a:t> </a:t>
            </a:r>
            <a:endParaRPr lang="en-US" sz="2000" b="1" dirty="0" smtClean="0"/>
          </a:p>
          <a:p>
            <a:pPr algn="l"/>
            <a:r>
              <a:rPr lang="en-US" sz="2000" b="1" dirty="0" smtClean="0"/>
              <a:t>The </a:t>
            </a:r>
            <a:r>
              <a:rPr lang="en-US" sz="2000" b="1" dirty="0"/>
              <a:t>study of the relationship between language and the brain is called </a:t>
            </a:r>
            <a:r>
              <a:rPr lang="en-US" sz="2000" b="1" dirty="0" err="1" smtClean="0"/>
              <a:t>neurolinguistics</a:t>
            </a:r>
            <a:r>
              <a:rPr lang="en-US" sz="2000" b="1" dirty="0"/>
              <a:t>. Although this is a relatively recent term, the field of study dates back to </a:t>
            </a:r>
            <a:r>
              <a:rPr lang="en-US" sz="2000" b="1" dirty="0" smtClean="0"/>
              <a:t>the nineteenth century.</a:t>
            </a:r>
          </a:p>
          <a:p>
            <a:pPr algn="l"/>
            <a:endParaRPr lang="en-US" sz="2000" b="1" dirty="0" smtClean="0"/>
          </a:p>
          <a:p>
            <a:pPr algn="l"/>
            <a:r>
              <a:rPr lang="en-US" sz="2400" b="1" dirty="0" smtClean="0">
                <a:solidFill>
                  <a:schemeClr val="tx1">
                    <a:lumMod val="95000"/>
                    <a:lumOff val="5000"/>
                  </a:schemeClr>
                </a:solidFill>
                <a:latin typeface="Arial Black" pitchFamily="34" charset="0"/>
              </a:rPr>
              <a:t>Importance </a:t>
            </a:r>
            <a:r>
              <a:rPr lang="en-US" sz="2400" b="1" dirty="0">
                <a:solidFill>
                  <a:schemeClr val="tx1">
                    <a:lumMod val="95000"/>
                    <a:lumOff val="5000"/>
                  </a:schemeClr>
                </a:solidFill>
                <a:latin typeface="Arial Black" pitchFamily="34" charset="0"/>
              </a:rPr>
              <a:t>of </a:t>
            </a:r>
            <a:r>
              <a:rPr lang="en-US" sz="2400" b="1" dirty="0" err="1" smtClean="0">
                <a:solidFill>
                  <a:schemeClr val="tx1">
                    <a:lumMod val="95000"/>
                    <a:lumOff val="5000"/>
                  </a:schemeClr>
                </a:solidFill>
                <a:latin typeface="Arial Black" pitchFamily="34" charset="0"/>
              </a:rPr>
              <a:t>Neurolinguistics</a:t>
            </a:r>
            <a:r>
              <a:rPr lang="en-US" sz="2400" b="1" dirty="0" smtClean="0">
                <a:solidFill>
                  <a:schemeClr val="tx1">
                    <a:lumMod val="95000"/>
                    <a:lumOff val="5000"/>
                  </a:schemeClr>
                </a:solidFill>
                <a:latin typeface="Arial Black" pitchFamily="34" charset="0"/>
              </a:rPr>
              <a:t>:</a:t>
            </a:r>
          </a:p>
          <a:p>
            <a:pPr algn="l"/>
            <a:endParaRPr lang="en-US" sz="2000" b="1" dirty="0" smtClean="0"/>
          </a:p>
          <a:p>
            <a:pPr algn="l"/>
            <a:r>
              <a:rPr lang="en-US" sz="2000" b="1" dirty="0" smtClean="0">
                <a:latin typeface="Arial Black" pitchFamily="34" charset="0"/>
              </a:rPr>
              <a:t>1.Understanding </a:t>
            </a:r>
            <a:r>
              <a:rPr lang="en-US" sz="2000" b="1" dirty="0">
                <a:latin typeface="Arial Black" pitchFamily="34" charset="0"/>
              </a:rPr>
              <a:t>Brain-Language </a:t>
            </a:r>
            <a:r>
              <a:rPr lang="en-US" sz="2000" b="1" dirty="0" smtClean="0">
                <a:latin typeface="Arial Black" pitchFamily="34" charset="0"/>
              </a:rPr>
              <a:t>Relationship </a:t>
            </a:r>
            <a:r>
              <a:rPr lang="en-US" sz="2000" b="1" dirty="0" smtClean="0"/>
              <a:t>: </a:t>
            </a:r>
            <a:r>
              <a:rPr lang="en-US" sz="2000" b="1" dirty="0" err="1" smtClean="0"/>
              <a:t>Neurolinguistics</a:t>
            </a:r>
            <a:r>
              <a:rPr lang="en-US" sz="2000" b="1" dirty="0" smtClean="0"/>
              <a:t> </a:t>
            </a:r>
            <a:r>
              <a:rPr lang="en-US" sz="2000" b="1" dirty="0"/>
              <a:t>helps us understand how different areas of the brain contribute to language functions like speaking, understanding, reading, and writing. This knowledge helps in mapping out the brain’s language centers, such as </a:t>
            </a:r>
            <a:r>
              <a:rPr lang="en-US" sz="2000" b="1" dirty="0" err="1"/>
              <a:t>Broca's</a:t>
            </a:r>
            <a:r>
              <a:rPr lang="en-US" sz="2000" b="1" dirty="0"/>
              <a:t> and Wernicke's areas</a:t>
            </a:r>
            <a:r>
              <a:rPr lang="en-US" sz="2000" b="1" dirty="0" smtClean="0"/>
              <a:t>.</a:t>
            </a:r>
          </a:p>
          <a:p>
            <a:pPr algn="l"/>
            <a:endParaRPr lang="en-US" sz="2000" b="1" dirty="0" smtClean="0"/>
          </a:p>
          <a:p>
            <a:pPr algn="l"/>
            <a:r>
              <a:rPr lang="en-US" sz="2000" b="1" dirty="0" smtClean="0">
                <a:latin typeface="Arial Black" pitchFamily="34" charset="0"/>
              </a:rPr>
              <a:t>2.Diagnosis </a:t>
            </a:r>
            <a:r>
              <a:rPr lang="en-US" sz="2000" b="1" dirty="0">
                <a:latin typeface="Arial Black" pitchFamily="34" charset="0"/>
              </a:rPr>
              <a:t>and Treatment of Language </a:t>
            </a:r>
            <a:r>
              <a:rPr lang="en-US" sz="2000" b="1" dirty="0" smtClean="0">
                <a:latin typeface="Arial Black" pitchFamily="34" charset="0"/>
              </a:rPr>
              <a:t>Disorders : </a:t>
            </a:r>
            <a:r>
              <a:rPr lang="en-US" sz="2000" b="1" dirty="0" err="1" smtClean="0"/>
              <a:t>Neurolinguistics</a:t>
            </a:r>
            <a:r>
              <a:rPr lang="en-US" sz="2000" b="1" dirty="0" smtClean="0"/>
              <a:t> </a:t>
            </a:r>
            <a:r>
              <a:rPr lang="en-US" sz="2000" b="1" dirty="0"/>
              <a:t>plays a crucial role in diagnosing and treating aphasia, dyslexia, stuttering, and other speech or language </a:t>
            </a:r>
            <a:r>
              <a:rPr lang="en-US" sz="2000" b="1" dirty="0" smtClean="0"/>
              <a:t>impairments.</a:t>
            </a:r>
          </a:p>
          <a:p>
            <a:pPr algn="l"/>
            <a:endParaRPr lang="en-US" sz="2400" b="1" dirty="0" smtClean="0"/>
          </a:p>
        </p:txBody>
      </p:sp>
    </p:spTree>
    <p:extLst>
      <p:ext uri="{BB962C8B-B14F-4D97-AF65-F5344CB8AC3E}">
        <p14:creationId xmlns:p14="http://schemas.microsoft.com/office/powerpoint/2010/main" val="3269964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478973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23528" y="404664"/>
            <a:ext cx="7992888" cy="5262979"/>
          </a:xfrm>
          <a:prstGeom prst="rect">
            <a:avLst/>
          </a:prstGeom>
          <a:noFill/>
        </p:spPr>
        <p:txBody>
          <a:bodyPr wrap="square" rtlCol="0">
            <a:spAutoFit/>
          </a:bodyPr>
          <a:lstStyle/>
          <a:p>
            <a:pPr algn="l"/>
            <a:r>
              <a:rPr lang="en-US" sz="2800" b="1" dirty="0"/>
              <a:t>The Role of Hemispheres in Language</a:t>
            </a:r>
          </a:p>
          <a:p>
            <a:pPr algn="l"/>
            <a:r>
              <a:rPr lang="en-US" sz="2800" dirty="0"/>
              <a:t>	</a:t>
            </a:r>
            <a:r>
              <a:rPr lang="en-US" sz="2800" b="1" dirty="0"/>
              <a:t>Left Hemisphere:</a:t>
            </a:r>
          </a:p>
          <a:p>
            <a:pPr algn="l"/>
            <a:r>
              <a:rPr lang="en-US" sz="2800" dirty="0"/>
              <a:t>Typically dominates language processing. It handles grammar, vocabulary, and sentence structure. This is why most people have language centers in the left hemisphere.</a:t>
            </a:r>
          </a:p>
          <a:p>
            <a:pPr algn="l"/>
            <a:r>
              <a:rPr lang="en-US" sz="2800" dirty="0"/>
              <a:t>	</a:t>
            </a:r>
            <a:endParaRPr lang="en-US" sz="2800" dirty="0" smtClean="0"/>
          </a:p>
          <a:p>
            <a:pPr algn="l"/>
            <a:r>
              <a:rPr lang="en-US" sz="2800" b="1" dirty="0" smtClean="0"/>
              <a:t>Right </a:t>
            </a:r>
            <a:r>
              <a:rPr lang="en-US" sz="2800" b="1" dirty="0"/>
              <a:t>Hemisphere:</a:t>
            </a:r>
          </a:p>
          <a:p>
            <a:pPr algn="l"/>
            <a:r>
              <a:rPr lang="en-US" sz="2800" dirty="0"/>
              <a:t>More involved in processing prosody (intonation), metaphors, humor, and figurative language. It helps interpret the emotional tone and deeper meanings behind words</a:t>
            </a:r>
            <a:r>
              <a:rPr lang="en-US" sz="2400" dirty="0"/>
              <a:t>.</a:t>
            </a:r>
          </a:p>
        </p:txBody>
      </p:sp>
    </p:spTree>
    <p:extLst>
      <p:ext uri="{BB962C8B-B14F-4D97-AF65-F5344CB8AC3E}">
        <p14:creationId xmlns:p14="http://schemas.microsoft.com/office/powerpoint/2010/main" val="177741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23528" y="332656"/>
            <a:ext cx="8208912" cy="5724644"/>
          </a:xfrm>
          <a:prstGeom prst="rect">
            <a:avLst/>
          </a:prstGeom>
          <a:noFill/>
        </p:spPr>
        <p:txBody>
          <a:bodyPr wrap="square" rtlCol="0">
            <a:spAutoFit/>
          </a:bodyPr>
          <a:lstStyle/>
          <a:p>
            <a:pPr algn="l"/>
            <a:r>
              <a:rPr lang="en-US" b="1" dirty="0">
                <a:latin typeface="Arial Black" pitchFamily="34" charset="0"/>
              </a:rPr>
              <a:t>The brain has several specialized regions involved in language processing. These areas work together to enable speaking, understanding, reading, and writing. Here are the key brain structures involved in language</a:t>
            </a:r>
            <a:r>
              <a:rPr lang="en-US" b="1" dirty="0" smtClean="0">
                <a:latin typeface="Arial Black" pitchFamily="34" charset="0"/>
              </a:rPr>
              <a:t>:</a:t>
            </a:r>
          </a:p>
          <a:p>
            <a:pPr algn="l"/>
            <a:endParaRPr lang="en-US" b="1" dirty="0" smtClean="0">
              <a:latin typeface="Arial Black" pitchFamily="34" charset="0"/>
            </a:endParaRPr>
          </a:p>
          <a:p>
            <a:pPr algn="l"/>
            <a:r>
              <a:rPr lang="en-US" b="1" dirty="0" smtClean="0">
                <a:latin typeface="Arial Black" pitchFamily="34" charset="0"/>
              </a:rPr>
              <a:t>1. </a:t>
            </a:r>
            <a:r>
              <a:rPr lang="en-US" b="1" dirty="0" err="1" smtClean="0">
                <a:latin typeface="Arial Black" pitchFamily="34" charset="0"/>
              </a:rPr>
              <a:t>Broca’s</a:t>
            </a:r>
            <a:r>
              <a:rPr lang="en-US" b="1" dirty="0" smtClean="0">
                <a:latin typeface="Arial Black" pitchFamily="34" charset="0"/>
              </a:rPr>
              <a:t> Area Location</a:t>
            </a:r>
            <a:r>
              <a:rPr lang="en-US" b="1" dirty="0"/>
              <a:t>: Left frontal lobe (usually in the left hemisphere</a:t>
            </a:r>
            <a:r>
              <a:rPr lang="en-US" b="1" dirty="0" smtClean="0"/>
              <a:t>). Function</a:t>
            </a:r>
            <a:r>
              <a:rPr lang="en-US" b="1" dirty="0"/>
              <a:t>: Language production, speech planning, and grammar </a:t>
            </a:r>
            <a:r>
              <a:rPr lang="en-US" b="1" dirty="0" smtClean="0"/>
              <a:t>processing. Damage </a:t>
            </a:r>
            <a:r>
              <a:rPr lang="en-US" b="1" dirty="0"/>
              <a:t>leads to: </a:t>
            </a:r>
            <a:r>
              <a:rPr lang="en-US" b="1" dirty="0" err="1"/>
              <a:t>Broca’s</a:t>
            </a:r>
            <a:r>
              <a:rPr lang="en-US" b="1" dirty="0"/>
              <a:t> aphasia – characterized by slow, labored speech with relatively preserved </a:t>
            </a:r>
            <a:r>
              <a:rPr lang="en-US" b="1" dirty="0" smtClean="0"/>
              <a:t>comprehension.</a:t>
            </a:r>
          </a:p>
          <a:p>
            <a:pPr algn="l"/>
            <a:endParaRPr lang="en-US" b="1" dirty="0"/>
          </a:p>
          <a:p>
            <a:pPr algn="l"/>
            <a:r>
              <a:rPr lang="en-US" sz="2000" b="1" dirty="0" smtClean="0">
                <a:latin typeface="Arial Black" pitchFamily="34" charset="0"/>
              </a:rPr>
              <a:t>2. </a:t>
            </a:r>
            <a:r>
              <a:rPr lang="en-US" sz="2000" b="1" dirty="0">
                <a:latin typeface="Arial Black" pitchFamily="34" charset="0"/>
              </a:rPr>
              <a:t>Wernicke’s </a:t>
            </a:r>
            <a:r>
              <a:rPr lang="en-US" sz="2000" b="1" dirty="0" smtClean="0">
                <a:latin typeface="Arial Black" pitchFamily="34" charset="0"/>
              </a:rPr>
              <a:t>Area Location</a:t>
            </a:r>
            <a:r>
              <a:rPr lang="en-US" sz="2000" b="1" dirty="0">
                <a:latin typeface="Arial Black" pitchFamily="34" charset="0"/>
              </a:rPr>
              <a:t>: </a:t>
            </a:r>
            <a:r>
              <a:rPr lang="en-US" b="1" dirty="0"/>
              <a:t>Left temporal lobe (posterior part of the superior temporal </a:t>
            </a:r>
            <a:r>
              <a:rPr lang="en-US" b="1" dirty="0" err="1"/>
              <a:t>gyrus</a:t>
            </a:r>
            <a:r>
              <a:rPr lang="en-US" b="1" dirty="0" smtClean="0"/>
              <a:t>). Function</a:t>
            </a:r>
            <a:r>
              <a:rPr lang="en-US" b="1" dirty="0"/>
              <a:t>: Language comprehension (understanding spoken and written language</a:t>
            </a:r>
            <a:r>
              <a:rPr lang="en-US" b="1" dirty="0" smtClean="0"/>
              <a:t>). Damage </a:t>
            </a:r>
            <a:r>
              <a:rPr lang="en-US" b="1" dirty="0"/>
              <a:t>leads to: Wernicke’s aphasia – fluent but nonsensical speech </a:t>
            </a:r>
            <a:r>
              <a:rPr lang="en-US" b="1" dirty="0" smtClean="0"/>
              <a:t>and </a:t>
            </a:r>
            <a:r>
              <a:rPr lang="en-US" b="1" dirty="0"/>
              <a:t>poor comprehension</a:t>
            </a:r>
            <a:r>
              <a:rPr lang="en-US" b="1" dirty="0" smtClean="0"/>
              <a:t>.</a:t>
            </a:r>
          </a:p>
          <a:p>
            <a:pPr algn="l"/>
            <a:endParaRPr lang="en-US" b="1" dirty="0"/>
          </a:p>
          <a:p>
            <a:pPr algn="l"/>
            <a:r>
              <a:rPr lang="en-US" sz="2000" b="1" dirty="0">
                <a:latin typeface="Arial Black" pitchFamily="34" charset="0"/>
              </a:rPr>
              <a:t>3. </a:t>
            </a:r>
            <a:r>
              <a:rPr lang="en-US" sz="2000" b="1" dirty="0" err="1">
                <a:latin typeface="Arial Black" pitchFamily="34" charset="0"/>
              </a:rPr>
              <a:t>Arcuate</a:t>
            </a:r>
            <a:r>
              <a:rPr lang="en-US" sz="2000" b="1" dirty="0">
                <a:latin typeface="Arial Black" pitchFamily="34" charset="0"/>
              </a:rPr>
              <a:t> </a:t>
            </a:r>
            <a:r>
              <a:rPr lang="en-US" sz="2000" b="1" dirty="0" smtClean="0">
                <a:latin typeface="Arial Black" pitchFamily="34" charset="0"/>
              </a:rPr>
              <a:t> Fasciculus Location</a:t>
            </a:r>
            <a:r>
              <a:rPr lang="en-US" b="1" dirty="0">
                <a:latin typeface="Arial Black" pitchFamily="34" charset="0"/>
              </a:rPr>
              <a:t>: </a:t>
            </a:r>
            <a:r>
              <a:rPr lang="en-US" b="1" dirty="0"/>
              <a:t>A bundle of nerve fibers connecting </a:t>
            </a:r>
            <a:r>
              <a:rPr lang="en-US" b="1" dirty="0" err="1"/>
              <a:t>Broca’s</a:t>
            </a:r>
            <a:r>
              <a:rPr lang="en-US" b="1" dirty="0"/>
              <a:t> and Wernicke’s </a:t>
            </a:r>
            <a:r>
              <a:rPr lang="en-US" b="1" dirty="0" smtClean="0"/>
              <a:t>areas .Function</a:t>
            </a:r>
            <a:r>
              <a:rPr lang="en-US" b="1" dirty="0"/>
              <a:t>: Facilitates communication between language production and comprehension areas</a:t>
            </a:r>
            <a:r>
              <a:rPr lang="en-US" b="1" dirty="0" smtClean="0"/>
              <a:t>. Damage </a:t>
            </a:r>
            <a:r>
              <a:rPr lang="en-US" b="1" dirty="0"/>
              <a:t>leads to: Conduction aphasia – difficulty repeating words despite good comprehension and fluent speech</a:t>
            </a:r>
            <a:r>
              <a:rPr lang="en-US" sz="2000" b="1" dirty="0"/>
              <a:t>.</a:t>
            </a:r>
          </a:p>
        </p:txBody>
      </p:sp>
    </p:spTree>
    <p:extLst>
      <p:ext uri="{BB962C8B-B14F-4D97-AF65-F5344CB8AC3E}">
        <p14:creationId xmlns:p14="http://schemas.microsoft.com/office/powerpoint/2010/main" val="2967136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395536" y="332656"/>
            <a:ext cx="7848872" cy="5632311"/>
          </a:xfrm>
          <a:prstGeom prst="rect">
            <a:avLst/>
          </a:prstGeom>
          <a:noFill/>
        </p:spPr>
        <p:txBody>
          <a:bodyPr wrap="square" rtlCol="0">
            <a:spAutoFit/>
          </a:bodyPr>
          <a:lstStyle/>
          <a:p>
            <a:pPr algn="l"/>
            <a:r>
              <a:rPr lang="en-US" sz="2400" b="1" dirty="0" smtClean="0"/>
              <a:t> </a:t>
            </a:r>
          </a:p>
          <a:p>
            <a:pPr algn="l"/>
            <a:r>
              <a:rPr lang="en-US" sz="2400" b="1" dirty="0" smtClean="0">
                <a:latin typeface="Arial Black" pitchFamily="34" charset="0"/>
              </a:rPr>
              <a:t>Language </a:t>
            </a:r>
            <a:r>
              <a:rPr lang="en-US" sz="2400" b="1" dirty="0">
                <a:latin typeface="Arial Black" pitchFamily="34" charset="0"/>
              </a:rPr>
              <a:t>Disorders and the </a:t>
            </a:r>
            <a:r>
              <a:rPr lang="en-US" sz="2400" b="1" dirty="0" smtClean="0">
                <a:latin typeface="Arial Black" pitchFamily="34" charset="0"/>
              </a:rPr>
              <a:t>Brain:</a:t>
            </a:r>
          </a:p>
          <a:p>
            <a:pPr algn="l"/>
            <a:r>
              <a:rPr lang="en-US" sz="2400" b="1" dirty="0" smtClean="0"/>
              <a:t>Aphasia </a:t>
            </a:r>
            <a:r>
              <a:rPr lang="en-US" sz="2400" b="1" dirty="0"/>
              <a:t>is a language disorder caused by damage to specific areas of the brain that are responsible for language. It affects the ability to speak, understand, read, or write, depending on the type and location of the brain damage</a:t>
            </a:r>
            <a:r>
              <a:rPr lang="en-US" sz="2400" b="1" dirty="0" smtClean="0"/>
              <a:t>.</a:t>
            </a:r>
          </a:p>
          <a:p>
            <a:pPr algn="l"/>
            <a:endParaRPr lang="en-US" sz="2400" b="1" dirty="0" smtClean="0"/>
          </a:p>
          <a:p>
            <a:pPr algn="l"/>
            <a:r>
              <a:rPr lang="en-US" sz="2400" b="1" dirty="0" smtClean="0">
                <a:latin typeface="Arial Black" pitchFamily="34" charset="0"/>
              </a:rPr>
              <a:t>Causes </a:t>
            </a:r>
            <a:r>
              <a:rPr lang="en-US" sz="2400" b="1" dirty="0">
                <a:latin typeface="Arial Black" pitchFamily="34" charset="0"/>
              </a:rPr>
              <a:t>of </a:t>
            </a:r>
            <a:r>
              <a:rPr lang="en-US" sz="2400" b="1" dirty="0" smtClean="0">
                <a:latin typeface="Arial Black" pitchFamily="34" charset="0"/>
              </a:rPr>
              <a:t>Aphasia:</a:t>
            </a:r>
          </a:p>
          <a:p>
            <a:pPr algn="l"/>
            <a:r>
              <a:rPr lang="en-US" sz="2400" b="1" dirty="0" smtClean="0"/>
              <a:t>Stroke </a:t>
            </a:r>
            <a:r>
              <a:rPr lang="en-US" sz="2400" b="1" dirty="0"/>
              <a:t>(most common cause</a:t>
            </a:r>
            <a:r>
              <a:rPr lang="en-US" sz="2400" b="1" dirty="0" smtClean="0"/>
              <a:t>)</a:t>
            </a:r>
          </a:p>
          <a:p>
            <a:pPr algn="l"/>
            <a:r>
              <a:rPr lang="en-US" sz="2400" b="1" dirty="0" smtClean="0"/>
              <a:t>Traumatic </a:t>
            </a:r>
            <a:r>
              <a:rPr lang="en-US" sz="2400" b="1" dirty="0"/>
              <a:t>brain injury (TBI</a:t>
            </a:r>
            <a:r>
              <a:rPr lang="en-US" sz="2400" b="1" dirty="0" smtClean="0"/>
              <a:t>)</a:t>
            </a:r>
          </a:p>
          <a:p>
            <a:pPr algn="l"/>
            <a:r>
              <a:rPr lang="en-US" sz="2400" b="1" dirty="0" smtClean="0"/>
              <a:t>Brain tumors</a:t>
            </a:r>
          </a:p>
          <a:p>
            <a:pPr algn="l"/>
            <a:r>
              <a:rPr lang="en-US" sz="2400" b="1" dirty="0" smtClean="0"/>
              <a:t>Infections</a:t>
            </a:r>
          </a:p>
          <a:p>
            <a:pPr algn="l"/>
            <a:r>
              <a:rPr lang="en-US" sz="2400" b="1" dirty="0" smtClean="0"/>
              <a:t>Neurodegenerative </a:t>
            </a:r>
            <a:r>
              <a:rPr lang="en-US" sz="2400" b="1" dirty="0"/>
              <a:t>diseases (e.g., primary progressive aphasia)</a:t>
            </a:r>
          </a:p>
        </p:txBody>
      </p:sp>
    </p:spTree>
    <p:extLst>
      <p:ext uri="{BB962C8B-B14F-4D97-AF65-F5344CB8AC3E}">
        <p14:creationId xmlns:p14="http://schemas.microsoft.com/office/powerpoint/2010/main" val="3694427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467544" y="275506"/>
            <a:ext cx="8064896" cy="5632311"/>
          </a:xfrm>
          <a:prstGeom prst="rect">
            <a:avLst/>
          </a:prstGeom>
          <a:noFill/>
        </p:spPr>
        <p:txBody>
          <a:bodyPr wrap="square" rtlCol="0">
            <a:spAutoFit/>
          </a:bodyPr>
          <a:lstStyle/>
          <a:p>
            <a:pPr algn="l"/>
            <a:r>
              <a:rPr lang="en-US" sz="2400" b="1" dirty="0">
                <a:latin typeface="Arial Black" pitchFamily="34" charset="0"/>
              </a:rPr>
              <a:t>Brain Regions </a:t>
            </a:r>
            <a:r>
              <a:rPr lang="en-US" sz="2400" b="1" dirty="0" smtClean="0">
                <a:latin typeface="Arial Black" pitchFamily="34" charset="0"/>
              </a:rPr>
              <a:t>Involved </a:t>
            </a:r>
          </a:p>
          <a:p>
            <a:pPr algn="l"/>
            <a:endParaRPr lang="en-US" sz="2400" b="1" dirty="0" smtClean="0"/>
          </a:p>
          <a:p>
            <a:pPr algn="l"/>
            <a:r>
              <a:rPr lang="en-US" sz="2400" b="1" dirty="0" smtClean="0"/>
              <a:t>Aphasia </a:t>
            </a:r>
            <a:r>
              <a:rPr lang="en-US" sz="2400" b="1" dirty="0"/>
              <a:t>typically results from damage to the left hemisphere, which is dominant for language in most people. Key areas include</a:t>
            </a:r>
            <a:r>
              <a:rPr lang="en-US" sz="2400" b="1" dirty="0" smtClean="0"/>
              <a:t>:</a:t>
            </a:r>
          </a:p>
          <a:p>
            <a:pPr algn="l"/>
            <a:endParaRPr lang="en-US" sz="2400" b="1" dirty="0" smtClean="0"/>
          </a:p>
          <a:p>
            <a:pPr algn="l"/>
            <a:r>
              <a:rPr lang="en-US" sz="2400" b="1" dirty="0" err="1" smtClean="0">
                <a:latin typeface="Arial Black" pitchFamily="34" charset="0"/>
              </a:rPr>
              <a:t>Broca’s</a:t>
            </a:r>
            <a:r>
              <a:rPr lang="en-US" sz="2400" b="1" dirty="0" smtClean="0">
                <a:latin typeface="Arial Black" pitchFamily="34" charset="0"/>
              </a:rPr>
              <a:t> </a:t>
            </a:r>
            <a:r>
              <a:rPr lang="en-US" sz="2400" b="1" dirty="0">
                <a:latin typeface="Arial Black" pitchFamily="34" charset="0"/>
              </a:rPr>
              <a:t>Area </a:t>
            </a:r>
            <a:r>
              <a:rPr lang="en-US" sz="2400" b="1" dirty="0"/>
              <a:t>→ speech </a:t>
            </a:r>
            <a:r>
              <a:rPr lang="en-US" sz="2400" b="1" dirty="0" smtClean="0"/>
              <a:t>production</a:t>
            </a:r>
          </a:p>
          <a:p>
            <a:pPr algn="l"/>
            <a:endParaRPr lang="en-US" sz="2400" b="1" dirty="0" smtClean="0"/>
          </a:p>
          <a:p>
            <a:pPr algn="l"/>
            <a:r>
              <a:rPr lang="en-US" sz="2400" b="1" dirty="0" smtClean="0">
                <a:latin typeface="Arial Black" pitchFamily="34" charset="0"/>
              </a:rPr>
              <a:t>Wernicke’s </a:t>
            </a:r>
            <a:r>
              <a:rPr lang="en-US" sz="2400" b="1" dirty="0">
                <a:latin typeface="Arial Black" pitchFamily="34" charset="0"/>
              </a:rPr>
              <a:t>Area</a:t>
            </a:r>
            <a:r>
              <a:rPr lang="en-US" sz="2400" b="1" dirty="0"/>
              <a:t> → language </a:t>
            </a:r>
            <a:r>
              <a:rPr lang="en-US" sz="2400" b="1" dirty="0" smtClean="0"/>
              <a:t>comprehension</a:t>
            </a:r>
          </a:p>
          <a:p>
            <a:pPr algn="l"/>
            <a:endParaRPr lang="en-US" sz="2400" b="1" dirty="0" smtClean="0"/>
          </a:p>
          <a:p>
            <a:pPr algn="l"/>
            <a:r>
              <a:rPr lang="en-US" sz="2400" b="1" dirty="0" err="1" smtClean="0">
                <a:latin typeface="Arial Black" pitchFamily="34" charset="0"/>
              </a:rPr>
              <a:t>Arcuate</a:t>
            </a:r>
            <a:r>
              <a:rPr lang="en-US" sz="2400" b="1" dirty="0" smtClean="0">
                <a:latin typeface="Arial Black" pitchFamily="34" charset="0"/>
              </a:rPr>
              <a:t> </a:t>
            </a:r>
            <a:r>
              <a:rPr lang="en-US" sz="2400" b="1" dirty="0">
                <a:latin typeface="Arial Black" pitchFamily="34" charset="0"/>
              </a:rPr>
              <a:t>Fasciculus </a:t>
            </a:r>
            <a:r>
              <a:rPr lang="en-US" sz="2400" b="1" dirty="0"/>
              <a:t>→ connects </a:t>
            </a:r>
            <a:r>
              <a:rPr lang="en-US" sz="2400" b="1" dirty="0" err="1" smtClean="0"/>
              <a:t>Broca’s</a:t>
            </a:r>
            <a:r>
              <a:rPr lang="en-US" sz="2400" b="1" dirty="0" smtClean="0"/>
              <a:t> </a:t>
            </a:r>
            <a:r>
              <a:rPr lang="en-US" sz="2400" b="1" dirty="0"/>
              <a:t>and Wernicke’s </a:t>
            </a:r>
            <a:r>
              <a:rPr lang="en-US" sz="2400" b="1" dirty="0" smtClean="0"/>
              <a:t>areas</a:t>
            </a:r>
          </a:p>
          <a:p>
            <a:pPr algn="l"/>
            <a:endParaRPr lang="en-US" sz="2400" b="1" dirty="0" smtClean="0"/>
          </a:p>
          <a:p>
            <a:pPr algn="l"/>
            <a:r>
              <a:rPr lang="en-US" sz="2400" b="1" dirty="0" smtClean="0">
                <a:latin typeface="Arial Black" pitchFamily="34" charset="0"/>
              </a:rPr>
              <a:t>Angular </a:t>
            </a:r>
            <a:r>
              <a:rPr lang="en-US" sz="2400" b="1" dirty="0">
                <a:latin typeface="Arial Black" pitchFamily="34" charset="0"/>
              </a:rPr>
              <a:t>and </a:t>
            </a:r>
            <a:r>
              <a:rPr lang="en-US" sz="2400" b="1" dirty="0" err="1">
                <a:latin typeface="Arial Black" pitchFamily="34" charset="0"/>
              </a:rPr>
              <a:t>Supramarginal</a:t>
            </a:r>
            <a:r>
              <a:rPr lang="en-US" sz="2400" b="1" dirty="0">
                <a:latin typeface="Arial Black" pitchFamily="34" charset="0"/>
              </a:rPr>
              <a:t> </a:t>
            </a:r>
            <a:r>
              <a:rPr lang="en-US" sz="2400" b="1" dirty="0" err="1">
                <a:latin typeface="Arial Black" pitchFamily="34" charset="0"/>
              </a:rPr>
              <a:t>Gyri</a:t>
            </a:r>
            <a:r>
              <a:rPr lang="en-US" sz="2400" b="1" dirty="0">
                <a:latin typeface="Arial Black" pitchFamily="34" charset="0"/>
              </a:rPr>
              <a:t> </a:t>
            </a:r>
            <a:r>
              <a:rPr lang="en-US" sz="2400" b="1" dirty="0"/>
              <a:t>→ reading, writing, and phonological processing</a:t>
            </a:r>
          </a:p>
        </p:txBody>
      </p:sp>
    </p:spTree>
    <p:extLst>
      <p:ext uri="{BB962C8B-B14F-4D97-AF65-F5344CB8AC3E}">
        <p14:creationId xmlns:p14="http://schemas.microsoft.com/office/powerpoint/2010/main" val="3655687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مربع نص 4"/>
          <p:cNvSpPr txBox="1"/>
          <p:nvPr/>
        </p:nvSpPr>
        <p:spPr>
          <a:xfrm>
            <a:off x="1280195" y="1988840"/>
            <a:ext cx="6912768" cy="1107996"/>
          </a:xfrm>
          <a:prstGeom prst="rect">
            <a:avLst/>
          </a:prstGeom>
          <a:noFill/>
        </p:spPr>
        <p:txBody>
          <a:bodyPr wrap="square" rtlCol="0">
            <a:spAutoFit/>
          </a:bodyPr>
          <a:lstStyle/>
          <a:p>
            <a:pPr algn="ctr"/>
            <a:r>
              <a:rPr lang="en-US" sz="6600" dirty="0" smtClean="0"/>
              <a:t>Thank You</a:t>
            </a:r>
            <a:endParaRPr lang="en-US" sz="6600" dirty="0"/>
          </a:p>
        </p:txBody>
      </p:sp>
    </p:spTree>
    <p:extLst>
      <p:ext uri="{BB962C8B-B14F-4D97-AF65-F5344CB8AC3E}">
        <p14:creationId xmlns:p14="http://schemas.microsoft.com/office/powerpoint/2010/main" val="28864237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ffice كلاسيكي">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49</TotalTime>
  <Words>524</Words>
  <Application>Microsoft Office PowerPoint</Application>
  <PresentationFormat>عرض على الشاشة (3:4)‏</PresentationFormat>
  <Paragraphs>59</Paragraphs>
  <Slides>9</Slides>
  <Notes>0</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مشربية</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almarsa</dc:creator>
  <cp:lastModifiedBy>almarsa</cp:lastModifiedBy>
  <cp:revision>13</cp:revision>
  <dcterms:created xsi:type="dcterms:W3CDTF">2025-10-13T16:24:25Z</dcterms:created>
  <dcterms:modified xsi:type="dcterms:W3CDTF">2025-10-13T17:26:27Z</dcterms:modified>
</cp:coreProperties>
</file>