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7" r:id="rId1"/>
    <p:sldMasterId id="2147483971" r:id="rId2"/>
    <p:sldMasterId id="2147483988" r:id="rId3"/>
  </p:sldMasterIdLst>
  <p:sldIdLst>
    <p:sldId id="256" r:id="rId4"/>
    <p:sldId id="280" r:id="rId5"/>
    <p:sldId id="262" r:id="rId6"/>
    <p:sldId id="272" r:id="rId7"/>
    <p:sldId id="283" r:id="rId8"/>
    <p:sldId id="284" r:id="rId9"/>
    <p:sldId id="285" r:id="rId10"/>
    <p:sldId id="286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E38"/>
    <a:srgbClr val="32251A"/>
    <a:srgbClr val="E7ECD5"/>
    <a:srgbClr val="CC0000"/>
    <a:srgbClr val="44083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98" autoAdjust="0"/>
    <p:restoredTop sz="94660"/>
  </p:normalViewPr>
  <p:slideViewPr>
    <p:cSldViewPr snapToGrid="0">
      <p:cViewPr>
        <p:scale>
          <a:sx n="80" d="100"/>
          <a:sy n="80" d="100"/>
        </p:scale>
        <p:origin x="-1308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4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988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1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18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56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01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1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3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72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41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921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25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207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2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0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6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176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11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176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61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364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9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5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81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16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87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7234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335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9929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100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38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1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2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2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7228" y="605307"/>
            <a:ext cx="7328079" cy="1217052"/>
          </a:xfrm>
        </p:spPr>
        <p:txBody>
          <a:bodyPr>
            <a:normAutofit fontScale="90000"/>
          </a:bodyPr>
          <a:lstStyle/>
          <a:p>
            <a:pPr algn="ctr">
              <a:tabLst>
                <a:tab pos="4291965" algn="l"/>
              </a:tabLst>
            </a:pPr>
            <a: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9144000" cy="685800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ar-IQ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جمهوريّة العرِاق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وزارة التّعليم العالي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والبحثُ العلمي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جامعة </a:t>
            </a:r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دَيالى</a:t>
            </a:r>
          </a:p>
          <a:p>
            <a:pPr algn="ctr" rtl="1"/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كلية التربية للعلوم الإنسانية </a:t>
            </a:r>
            <a:endParaRPr lang="ar-IQ" sz="4200" b="1" dirty="0">
              <a:solidFill>
                <a:schemeClr val="accent3">
                  <a:lumMod val="50000"/>
                </a:schemeClr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4200" b="1" dirty="0" smtClean="0">
                <a:solidFill>
                  <a:schemeClr val="accent3">
                    <a:lumMod val="50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قسم اللغة العربية </a:t>
            </a:r>
          </a:p>
          <a:p>
            <a:pPr algn="ctr" rtl="1"/>
            <a:endParaRPr lang="ar-IQ" sz="93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11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AE" sz="8000" b="1" dirty="0">
                <a:solidFill>
                  <a:srgbClr val="FF0000"/>
                </a:solidFill>
                <a:ea typeface="Times New Roman"/>
                <a:cs typeface="Simplified Arabic"/>
              </a:rPr>
              <a:t>ابن </a:t>
            </a:r>
            <a:r>
              <a:rPr lang="ar-AE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س</a:t>
            </a:r>
            <a:r>
              <a:rPr lang="ar-IQ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لام</a:t>
            </a:r>
            <a:r>
              <a:rPr lang="ar-AE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 </a:t>
            </a:r>
            <a:r>
              <a:rPr lang="ar-AE" sz="8000" b="1" dirty="0">
                <a:solidFill>
                  <a:srgbClr val="FF0000"/>
                </a:solidFill>
                <a:ea typeface="Times New Roman"/>
                <a:cs typeface="Simplified Arabic"/>
              </a:rPr>
              <a:t>الجمحي و( 231هـ</a:t>
            </a:r>
            <a:r>
              <a:rPr lang="ar-AE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)</a:t>
            </a:r>
            <a:endParaRPr lang="ar-IQ" sz="8000" b="1" dirty="0" smtClean="0">
              <a:solidFill>
                <a:srgbClr val="FF0000"/>
              </a:solidFill>
              <a:ea typeface="Times New Roman"/>
              <a:cs typeface="Simplified Arabic"/>
            </a:endParaRPr>
          </a:p>
          <a:p>
            <a:pPr algn="ctr" rtl="1"/>
            <a:r>
              <a:rPr lang="ar-AE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 </a:t>
            </a:r>
            <a:r>
              <a:rPr lang="ar-AE" sz="8000" b="1" dirty="0">
                <a:solidFill>
                  <a:srgbClr val="FF0000"/>
                </a:solidFill>
                <a:ea typeface="Times New Roman"/>
                <a:cs typeface="Simplified Arabic"/>
              </a:rPr>
              <a:t>وكتابه ( طبقات فحول الشعراء</a:t>
            </a:r>
            <a:r>
              <a:rPr lang="ar-AE" sz="80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).</a:t>
            </a:r>
            <a:endParaRPr lang="ar-IQ" sz="8000" b="1" dirty="0" smtClean="0">
              <a:solidFill>
                <a:srgbClr val="FF0000"/>
              </a:solidFill>
              <a:ea typeface="Times New Roman"/>
              <a:cs typeface="Simplified Arabic"/>
            </a:endParaRPr>
          </a:p>
          <a:p>
            <a:pPr algn="ctr" rtl="1"/>
            <a:r>
              <a:rPr lang="ar-AE" sz="7600" b="1" dirty="0" smtClean="0">
                <a:solidFill>
                  <a:srgbClr val="FF0000"/>
                </a:solidFill>
                <a:ea typeface="Times New Roman"/>
                <a:cs typeface="Simplified Arabic"/>
              </a:rPr>
              <a:t> </a:t>
            </a:r>
            <a:endParaRPr lang="ar-IQ" sz="7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9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م . </a:t>
            </a:r>
            <a:r>
              <a:rPr lang="ar-IQ" sz="9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د </a:t>
            </a:r>
            <a:r>
              <a:rPr lang="ar-IQ" sz="90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.  عَبد الهادي </a:t>
            </a:r>
            <a:r>
              <a:rPr lang="ar-IQ" sz="9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حسيَّن كامل</a:t>
            </a:r>
            <a:endParaRPr lang="en-US" sz="9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6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8000" b="1" dirty="0">
                <a:solidFill>
                  <a:srgbClr val="ED2E3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ar-SA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ar-SA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هـ        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مـ</a:t>
            </a:r>
          </a:p>
          <a:p>
            <a:pPr algn="ctr" rtl="1"/>
            <a:endParaRPr lang="ar-IQ" sz="8000" b="1" dirty="0" smtClean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ملاحظة : هذه التصميمات بهذا البرنامج غير معتمدة لا في الامتحان الشهري ولا النهائي.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b="1" dirty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ar-S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488859"/>
            <a:ext cx="1038895" cy="149448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" y="640084"/>
            <a:ext cx="1334170" cy="134326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914400" y="5688281"/>
            <a:ext cx="7310906" cy="4275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603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5201" y="309094"/>
            <a:ext cx="6589199" cy="940158"/>
          </a:xfrm>
        </p:spPr>
        <p:txBody>
          <a:bodyPr>
            <a:normAutofit/>
          </a:bodyPr>
          <a:lstStyle/>
          <a:p>
            <a:pPr algn="ctr"/>
            <a:r>
              <a:rPr lang="ar-IQ" b="1" dirty="0" smtClean="0">
                <a:solidFill>
                  <a:srgbClr val="ED2E38"/>
                </a:solidFill>
                <a:latin typeface="Times New Roman" panose="02020603050405020304" pitchFamily="18" charset="0"/>
                <a:cs typeface="Mohammad Bold Normal" pitchFamily="2" charset="-78"/>
              </a:rPr>
              <a:t>سيرة  ناقد: </a:t>
            </a:r>
            <a:endParaRPr lang="en-US" b="1" dirty="0">
              <a:solidFill>
                <a:srgbClr val="ED2E38"/>
              </a:solidFill>
              <a:latin typeface="Times New Roman" panose="02020603050405020304" pitchFamily="18" charset="0"/>
              <a:cs typeface="Mohammad Bold Normal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384" y="1017432"/>
            <a:ext cx="8633361" cy="5692462"/>
          </a:xfrm>
        </p:spPr>
        <p:txBody>
          <a:bodyPr>
            <a:noAutofit/>
          </a:bodyPr>
          <a:lstStyle/>
          <a:p>
            <a:pPr marL="457200" indent="547370" algn="r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latin typeface="Calibri"/>
                <a:ea typeface="Calibri"/>
                <a:cs typeface="Simplified Arabic"/>
              </a:rPr>
              <a:t>هو محمد بن سلّام الجُـمَحِـيّ </a:t>
            </a:r>
            <a:r>
              <a:rPr lang="ar-IQ" sz="2800" dirty="0" smtClean="0">
                <a:latin typeface="Calibri"/>
                <a:ea typeface="Calibri"/>
                <a:cs typeface="Simplified Arabic"/>
              </a:rPr>
              <a:t>، </a:t>
            </a:r>
            <a:r>
              <a:rPr lang="ar-IQ" sz="2800" dirty="0">
                <a:latin typeface="Calibri"/>
                <a:ea typeface="Calibri"/>
                <a:cs typeface="Simplified Arabic"/>
              </a:rPr>
              <a:t>ولد في البصرة ، ونشأ فيها ، وتُـوُفِّـيَ فيها سنة (231 هـ).</a:t>
            </a:r>
            <a:endParaRPr lang="en-US" sz="2800" dirty="0">
              <a:latin typeface="Calibri"/>
              <a:ea typeface="Calibri"/>
              <a:cs typeface="Arial"/>
            </a:endParaRPr>
          </a:p>
          <a:p>
            <a:pPr algn="r" rtl="1"/>
            <a:r>
              <a:rPr lang="ar-IQ" sz="2800" dirty="0">
                <a:ea typeface="Calibri"/>
                <a:cs typeface="Simplified Arabic"/>
              </a:rPr>
              <a:t>وهو من كبار الإخباريين والرواة ، أديبٌ ، نحْـويٌّ ، وأحد كبار نقاد الشعر . كتابُه ( طبقات فحول الشعراء ) ، أولُ كتاب نقدي ، في تاريخ النقد الأدبي ، بمنهجيةٍ واضحة مستقيمة ، وروحٍ  علميةٍ . وهو يجمعُ إلى النقد ، تاريخَ الأدب . وقد سبقه أبو عبيدة ، مَعْمَرُ بن المثنى ، إلى هذا التأليف ، ولكن الكتابَ مفقودٌ ، وله أثـرٌ واضح في كتاب الطبقات ، الذي يُــعَـدُّ امتدادًا لأفكار </a:t>
            </a:r>
            <a:r>
              <a:rPr lang="ar-IQ" sz="2800" dirty="0" err="1">
                <a:ea typeface="Calibri"/>
                <a:cs typeface="Simplified Arabic"/>
              </a:rPr>
              <a:t>أساتِـيْـذِ</a:t>
            </a:r>
            <a:r>
              <a:rPr lang="ar-IQ" sz="2800" dirty="0">
                <a:ea typeface="Calibri"/>
                <a:cs typeface="Simplified Arabic"/>
              </a:rPr>
              <a:t> ابن سلّام السابقين ، من الرواة واللغويين في ( ق 2 هـ ) ، ففيه إعادةُ صياغةٍ لأفكارهم ، وتَـوَسُّـعٌ فيها ، ومنها مفهوما الطبقة ، والفُـحُـولة ، وفيه ترتيبٌ جديد للشعراء ، على طبقاتٍ ومراتبَ . فكان في الطبقات خلاصة ما قيل في أشعار الجاهلية والإسلام ، إلى وقته . </a:t>
            </a:r>
            <a:endParaRPr lang="ar-IQ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3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304" y="360608"/>
            <a:ext cx="8963696" cy="6040191"/>
          </a:xfrm>
        </p:spPr>
        <p:txBody>
          <a:bodyPr>
            <a:normAutofit fontScale="85000" lnSpcReduction="10000"/>
          </a:bodyPr>
          <a:lstStyle/>
          <a:p>
            <a:pPr marL="0" indent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4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مضمون كتاب الطبقات : </a:t>
            </a:r>
          </a:p>
          <a:p>
            <a:pPr marL="457200" indent="396875"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IQ" sz="3100" b="1" dirty="0">
                <a:solidFill>
                  <a:srgbClr val="0070C0"/>
                </a:solidFill>
                <a:latin typeface="Calibri"/>
                <a:ea typeface="Calibri"/>
                <a:cs typeface="Simplified Arabic"/>
              </a:rPr>
              <a:t>القسم الأول 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: الشعراء الجاهليون : وهم ( 40 ) شاعرًا ، قسمهم على ( 10 ) طبقات ، في كل طبقة ( 4 ) شعراء ، كالطبقة الأولى ، </a:t>
            </a:r>
            <a:r>
              <a:rPr lang="ar-IQ" sz="3100" b="1" dirty="0" err="1">
                <a:latin typeface="Calibri"/>
                <a:ea typeface="Calibri"/>
                <a:cs typeface="Simplified Arabic"/>
              </a:rPr>
              <a:t>لامرؤ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 القيس ، والنابغة ، والأعشى ، وزهير </a:t>
            </a:r>
            <a:r>
              <a:rPr lang="ar-IQ" sz="3100" b="1" dirty="0" smtClean="0">
                <a:latin typeface="Calibri"/>
                <a:ea typeface="Calibri"/>
                <a:cs typeface="Simplified Arabic"/>
              </a:rPr>
              <a:t>، 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وهكذا . وبعد الطبقات العشر مجموعةٌ من ( 34 ) شاعرًا ، قَسَّمهم على طبقتين : </a:t>
            </a:r>
            <a:r>
              <a:rPr lang="ar-IQ" sz="3100" b="1" u="sng" dirty="0">
                <a:latin typeface="Calibri"/>
                <a:ea typeface="Calibri"/>
                <a:cs typeface="Simplified Arabic"/>
              </a:rPr>
              <a:t>طبقة أصحاب </a:t>
            </a:r>
            <a:r>
              <a:rPr lang="ar-IQ" sz="3100" b="1" u="sng" dirty="0" err="1">
                <a:latin typeface="Calibri"/>
                <a:ea typeface="Calibri"/>
                <a:cs typeface="Simplified Arabic"/>
              </a:rPr>
              <a:t>المراثي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 : وفيها ( 4 ) شعراء ، </a:t>
            </a:r>
            <a:r>
              <a:rPr lang="ar-IQ" sz="3100" b="1" u="sng" dirty="0">
                <a:latin typeface="Calibri"/>
                <a:ea typeface="Calibri"/>
                <a:cs typeface="Simplified Arabic"/>
              </a:rPr>
              <a:t>وطبقة شعراء القرى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 : وفيها ( 30 ) شاعرًا ، وقَـسَّـم هؤلاء بحسب المدن :           فـ ( 5 ) شعراء من مكة ، و( 9 ) شعراء من المدينة ، و( 5 ) شعراء من الطائف ، و( 3 ) شعراء من البحرين ، و( 8 ) شعراء اليهود .</a:t>
            </a:r>
            <a:endParaRPr lang="en-US" sz="2300" b="1" dirty="0">
              <a:latin typeface="Calibri"/>
              <a:ea typeface="Calibri"/>
              <a:cs typeface="Arial"/>
            </a:endParaRPr>
          </a:p>
          <a:p>
            <a:pPr marL="457200" indent="396875" algn="just" rtl="1">
              <a:lnSpc>
                <a:spcPct val="115000"/>
              </a:lnSpc>
              <a:spcAft>
                <a:spcPts val="1000"/>
              </a:spcAft>
            </a:pPr>
            <a:r>
              <a:rPr lang="ar-IQ" sz="3100" b="1" dirty="0">
                <a:solidFill>
                  <a:srgbClr val="0070C0"/>
                </a:solidFill>
                <a:latin typeface="Calibri"/>
                <a:ea typeface="Calibri"/>
                <a:cs typeface="Simplified Arabic"/>
              </a:rPr>
              <a:t>القسم الثاني 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: الشعراء الإسلاميون : وهم ( 40 ) شاعرًا ، قسمهم على ( 10 ) طبقات ، كالطبقة الأولى ، لجرير ، والفرزدق ، والأخطل ، والراعي الـنُّـمَـيـري . وهكذا </a:t>
            </a:r>
            <a:r>
              <a:rPr lang="ar-IQ" sz="3100" b="1" dirty="0" smtClean="0">
                <a:latin typeface="Calibri"/>
                <a:ea typeface="Calibri"/>
                <a:cs typeface="Simplified Arabic"/>
              </a:rPr>
              <a:t>، </a:t>
            </a:r>
            <a:r>
              <a:rPr lang="ar-IQ" sz="3100" b="1" dirty="0">
                <a:latin typeface="Calibri"/>
                <a:ea typeface="Calibri"/>
                <a:cs typeface="Simplified Arabic"/>
              </a:rPr>
              <a:t>وجعل الطبقة التاسعة للـرُّجّـاز . فمجموع شعراء الكتاب ( 114 ) شاعرًا .</a:t>
            </a:r>
            <a:endParaRPr lang="en-US" sz="2300" b="1" dirty="0">
              <a:latin typeface="Calibri"/>
              <a:ea typeface="Calibri"/>
              <a:cs typeface="Arial"/>
            </a:endParaRPr>
          </a:p>
          <a:p>
            <a:pPr algn="r" rtl="1"/>
            <a:endParaRPr lang="ar-IQ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35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 smtClean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معيار </a:t>
            </a:r>
            <a:r>
              <a:rPr lang="ar-IQ" sz="24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الفحولة : 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اعتمد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عليه ابن سلّام ، في توزيع الشعراء . فبعد أن قسمهم الأصمعي ، على : فحول ، وغير فحول ؛ أعاد ابن سلّام صياغة نظرية الفحولة ، وجعَـلَ الفحولةَ درجاتٍ 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المعيار التاريخي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: فقَسَّم الشعراء على : جاهليين ، وإسلاميين . والإسلاميين على : قـدمــــاء ، ومُـحْـدَثـيـــن ؛ وذلك لسببين :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cs"/>
              <a:buAutoNum type="arabic1Minus"/>
            </a:pPr>
            <a:r>
              <a:rPr lang="ar-IQ" sz="24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أن كل عصر يمتاز عن الآخر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، بأسلوب حياته ، ولغته ، وشعرِه .</a:t>
            </a:r>
            <a:endParaRPr lang="en-US" sz="16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cs"/>
              <a:buAutoNum type="arabic1Minus"/>
            </a:pPr>
            <a:r>
              <a:rPr lang="ar-IQ" sz="24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ليُـبَـيِّـنَ أثر السابق في اللاحق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. ولكن هذا الأساس لا يُـقَـيِّـمُ مراتبَ الشعراء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.</a:t>
            </a:r>
            <a:endParaRPr lang="ar-IQ" sz="1600" b="1" dirty="0" smtClean="0">
              <a:latin typeface="Calibri"/>
              <a:ea typeface="Calibri"/>
              <a:cs typeface="Arial"/>
            </a:endParaRPr>
          </a:p>
          <a:p>
            <a:pPr marL="0" lvl="0" indent="0" algn="just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sz="2400" b="1" dirty="0" smtClean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3. </a:t>
            </a:r>
            <a:r>
              <a:rPr lang="ar-IQ" sz="2400" b="1" dirty="0">
                <a:solidFill>
                  <a:srgbClr val="FF0000"/>
                </a:solidFill>
                <a:latin typeface="Calibri"/>
                <a:ea typeface="Calibri"/>
                <a:cs typeface="Simplified Arabic"/>
              </a:rPr>
              <a:t>المعيار الفني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: واعتمد عليه في تقسيم الشعراء على الطبقات ، وفي ترتيبهم في الطبقة 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الواحدة . وهو أهم المعايير ؛ لأنه يُـقَـيِّـم الشعراء بحسب الخصائص الفنية لأشعارهم . وهذا المعيار هو الذي يكشف العملية النقدية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، التماثـل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والتـناظـر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، </a:t>
            </a:r>
            <a:r>
              <a:rPr lang="ar-IQ" sz="2400" b="1" dirty="0" smtClean="0">
                <a:ea typeface="Calibri"/>
                <a:cs typeface="Simplified Arabic"/>
              </a:rPr>
              <a:t>كثرة </a:t>
            </a:r>
            <a:r>
              <a:rPr lang="ar-IQ" sz="2400" b="1" dirty="0">
                <a:ea typeface="Calibri"/>
                <a:cs typeface="Simplified Arabic"/>
              </a:rPr>
              <a:t>الشعر </a:t>
            </a:r>
            <a:r>
              <a:rPr lang="ar-IQ" sz="2400" b="1" dirty="0" smtClean="0">
                <a:ea typeface="Calibri"/>
                <a:cs typeface="Simplified Arabic"/>
              </a:rPr>
              <a:t>وجودته.</a:t>
            </a:r>
            <a:endParaRPr lang="en-US" sz="24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ar-IQ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2E38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معايير ابن سلام في الطبقات :</a:t>
            </a:r>
            <a:endParaRPr kumimoji="0" lang="ar-IQ" sz="4000" b="1" i="0" u="none" strike="noStrike" kern="1200" cap="none" spc="0" normalizeH="0" baseline="0" noProof="0" dirty="0">
              <a:ln>
                <a:noFill/>
              </a:ln>
              <a:solidFill>
                <a:srgbClr val="ED2E38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99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7730" y="629392"/>
            <a:ext cx="8641724" cy="5874439"/>
          </a:xfrm>
        </p:spPr>
        <p:txBody>
          <a:bodyPr>
            <a:normAutofit/>
          </a:bodyPr>
          <a:lstStyle/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4000" b="1" dirty="0" smtClean="0">
                <a:solidFill>
                  <a:srgbClr val="ED2E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قضية الشعر المنحول : </a:t>
            </a:r>
          </a:p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endParaRPr lang="ar-IQ" sz="4000" b="1" dirty="0" smtClean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0" indent="-74295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AutoNum type="arabicPeriod"/>
              <a:defRPr/>
            </a:pPr>
            <a:r>
              <a:rPr lang="ar-IQ" sz="4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اسباب ضياع الشعر الجاهلي . </a:t>
            </a:r>
          </a:p>
          <a:p>
            <a:pPr marL="742950" lvl="0" indent="-74295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AutoNum type="arabicPeriod"/>
              <a:defRPr/>
            </a:pPr>
            <a:r>
              <a:rPr lang="ar-IQ" sz="40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رفضه للشعر المنسوب لعاد وثمود .</a:t>
            </a:r>
            <a:endParaRPr lang="ar-IQ" sz="4000" b="1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3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 smtClean="0">
                <a:latin typeface="Calibri"/>
                <a:ea typeface="Calibri"/>
                <a:cs typeface="Simplified Arabic"/>
              </a:rPr>
              <a:t>أن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له شخصيةً واضحة ، تتمثـل بتعليله وتفسيره ، لكثير من الظواهر الأدبية .</a:t>
            </a:r>
            <a:endParaRPr lang="en-US" sz="24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latin typeface="Calibri"/>
                <a:ea typeface="Calibri"/>
                <a:cs typeface="Simplified Arabic"/>
              </a:rPr>
              <a:t>أنه نظر إلى البيئة في طبقة شعراء القرى ؛ لأهميتها في تحديد ملامح الشعراء . وبناءً على ذلك حكم بِـلُـيُـوْنةِ أشعار الحاضرة ، وصَلابة أشعار البادية وخشونـتِـها ، عمومًا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. </a:t>
            </a:r>
            <a:endParaRPr lang="en-US" sz="24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latin typeface="Calibri"/>
                <a:ea typeface="Calibri"/>
                <a:cs typeface="Simplified Arabic"/>
              </a:rPr>
              <a:t>لَحَظَ وجودَ أثر للفكر المسيحي أو اليهودي في الشعر الجاهلي ، كما عند أمية بن أبي الصلت .</a:t>
            </a:r>
            <a:endParaRPr lang="en-US" sz="24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latin typeface="Calibri"/>
                <a:ea typeface="Calibri"/>
                <a:cs typeface="Simplified Arabic"/>
              </a:rPr>
              <a:t>ضرورة إخضاع الشعر للعلماء المتخصصين الثقات ؛ ليـثـبـتـوا صحـيحَـه من كاذبه ، وجـيـّـدَه من </a:t>
            </a:r>
            <a:r>
              <a:rPr lang="ar-IQ" sz="2400" b="1" dirty="0" smtClean="0">
                <a:latin typeface="Calibri"/>
                <a:ea typeface="Calibri"/>
                <a:cs typeface="Simplified Arabic"/>
              </a:rPr>
              <a:t>ردئه </a:t>
            </a:r>
            <a:r>
              <a:rPr lang="ar-IQ" sz="2400" b="1" dirty="0">
                <a:latin typeface="Calibri"/>
                <a:ea typeface="Calibri"/>
                <a:cs typeface="Simplified Arabic"/>
              </a:rPr>
              <a:t>.</a:t>
            </a:r>
            <a:endParaRPr lang="en-US" sz="2400" b="1" dirty="0">
              <a:latin typeface="Calibri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latin typeface="Calibri"/>
                <a:ea typeface="Calibri"/>
                <a:cs typeface="Simplified Arabic"/>
              </a:rPr>
              <a:t>أن كثرة الشعر في الجاهلية ، سبَـبُـها الحروبُ .</a:t>
            </a:r>
            <a:endParaRPr lang="en-US" sz="2400" b="1" dirty="0">
              <a:latin typeface="Calibri"/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Font typeface="Wingdings 3" charset="2"/>
              <a:buNone/>
              <a:defRPr/>
            </a:pPr>
            <a:r>
              <a:rPr lang="ar-IQ" sz="4000" b="1" dirty="0" smtClean="0">
                <a:solidFill>
                  <a:srgbClr val="ED2E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مواطن القوة عند ابن سلام : </a:t>
            </a:r>
            <a:endParaRPr lang="ar-IQ" sz="4000" b="1" dirty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628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lvl="0" algn="just" rtl="1">
              <a:lnSpc>
                <a:spcPct val="115000"/>
              </a:lnSpc>
              <a:spcAft>
                <a:spcPts val="1000"/>
              </a:spcAft>
              <a:buSzPts val="1600"/>
              <a:buFont typeface="+mj-lt"/>
              <a:buAutoNum type="arabicPeriod"/>
            </a:pPr>
            <a:r>
              <a:rPr lang="ar-IQ" sz="2400" b="1" dirty="0">
                <a:latin typeface="Arial"/>
                <a:ea typeface="Calibri"/>
                <a:cs typeface="Simplified Arabic"/>
              </a:rPr>
              <a:t>أنه أغفل فكرة الشعراء المخضرمين ، فوضع الحطيئة ، وكعبًا بن زهير ، في الجاهليين ، ووضع حسّانًا في الإسلاميين ، والخنساء في أصحاب </a:t>
            </a:r>
            <a:r>
              <a:rPr lang="ar-IQ" sz="2400" b="1" dirty="0" err="1">
                <a:latin typeface="Arial"/>
                <a:ea typeface="Calibri"/>
                <a:cs typeface="Simplified Arabic"/>
              </a:rPr>
              <a:t>المراثي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 . </a:t>
            </a:r>
            <a:r>
              <a:rPr lang="ar-IQ" sz="2400" b="1" dirty="0" smtClean="0">
                <a:latin typeface="Arial"/>
                <a:ea typeface="Calibri"/>
                <a:cs typeface="Simplified Arabic"/>
              </a:rPr>
              <a:t>أنه 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لم يبين مكانة شعراء القرى العربية ، ولم يورد أخبارًا لبعضهم ، مكـتـفـيـًا بسرد أسمائهم .</a:t>
            </a:r>
            <a:endParaRPr lang="en-US" sz="2400" b="1" dirty="0">
              <a:latin typeface="Arial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SzPts val="1600"/>
              <a:buFont typeface="+mj-lt"/>
              <a:buAutoNum type="arabicPeriod"/>
            </a:pPr>
            <a:r>
              <a:rPr lang="ar-IQ" sz="2400" b="1" dirty="0">
                <a:latin typeface="Arial"/>
                <a:ea typeface="Calibri"/>
                <a:cs typeface="Simplified Arabic"/>
              </a:rPr>
              <a:t>أنه جعل الراعي النٌّـمَـيريّ مع الفرزدقِ وجريرٍ والأخطلِ ، من دون حجة مقنعة </a:t>
            </a:r>
            <a:r>
              <a:rPr lang="ar-IQ" sz="2400" b="1" dirty="0" smtClean="0">
                <a:latin typeface="Arial"/>
                <a:ea typeface="Calibri"/>
                <a:cs typeface="Simplified Arabic"/>
              </a:rPr>
              <a:t>، 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ولعل ذلك لكونه الأقرب من غيره إلى مستواهم ، وليُـكْـمِـلَ به عِـدَّةَ الطبقة الأولى ، مقابل مثيلتها   الجاهلية .</a:t>
            </a:r>
            <a:endParaRPr lang="en-US" sz="2400" b="1" dirty="0">
              <a:latin typeface="Arial"/>
              <a:ea typeface="Calibri"/>
              <a:cs typeface="Arial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SzPts val="1600"/>
              <a:buFont typeface="+mj-lt"/>
              <a:buAutoNum type="arabicPeriod"/>
            </a:pPr>
            <a:r>
              <a:rPr lang="ar-IQ" sz="2400" b="1" dirty="0">
                <a:latin typeface="Arial"/>
                <a:ea typeface="Calibri"/>
                <a:cs typeface="Simplified Arabic"/>
              </a:rPr>
              <a:t>أنه انتقد </a:t>
            </a:r>
            <a:r>
              <a:rPr lang="ar-IQ" sz="2400" b="1" dirty="0" err="1">
                <a:latin typeface="Arial"/>
                <a:ea typeface="Calibri"/>
                <a:cs typeface="Simplified Arabic"/>
              </a:rPr>
              <a:t>حمادًا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 الراوية الكوفي ، وأعجب بخلف الأحمر الرواية البصري ، وكلاهما ضعيف في الرواية عند العلماء . </a:t>
            </a:r>
            <a:endParaRPr lang="ar-IQ" sz="2400" b="1" dirty="0" smtClean="0">
              <a:latin typeface="Arial"/>
              <a:ea typeface="Calibri"/>
              <a:cs typeface="Simplified Arabic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  <a:buSzPts val="1600"/>
              <a:buFont typeface="+mj-lt"/>
              <a:buAutoNum type="arabicPeriod"/>
            </a:pPr>
            <a:r>
              <a:rPr lang="ar-IQ" sz="2400" b="1" dirty="0" smtClean="0">
                <a:latin typeface="Arial"/>
                <a:ea typeface="Calibri"/>
                <a:cs typeface="Simplified Arabic"/>
              </a:rPr>
              <a:t>أن 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مَـلَـكَـتَـهُ الأدبية في تحليل الشعر ، لا تكاد تظهر . ولعل ذلك بسبب كونه أراد أن يؤرخ للشعراء ، ولم تكن هناك حاجة مُـلِـحَّةٌ في وقته ، إلى تحليل مُـفَـصَّـلٍ للشعر ، مكتفيًا بتعليله وتفسيره لكثير من الظواهر الأدبية .</a:t>
            </a:r>
            <a:endParaRPr lang="en-US" sz="2400" b="1" dirty="0">
              <a:latin typeface="Arial"/>
              <a:ea typeface="Calibri"/>
              <a:cs typeface="Arial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878774" y="215988"/>
            <a:ext cx="6899564" cy="75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Font typeface="Wingdings 3" charset="2"/>
              <a:buNone/>
              <a:defRPr/>
            </a:pPr>
            <a:r>
              <a:rPr lang="ar-IQ" sz="4000" b="1" dirty="0" smtClean="0">
                <a:solidFill>
                  <a:srgbClr val="ED2E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المآخذ على ابن سلام الجمحي ( 231هـ) </a:t>
            </a:r>
            <a:endParaRPr lang="ar-IQ" sz="4000" b="1" dirty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8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99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7730" y="629392"/>
            <a:ext cx="8796270" cy="5874439"/>
          </a:xfrm>
        </p:spPr>
        <p:txBody>
          <a:bodyPr>
            <a:normAutofit/>
          </a:bodyPr>
          <a:lstStyle/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4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الخارطة العددية لنظرية الطبقات : </a:t>
            </a:r>
          </a:p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endParaRPr lang="ar-IQ" sz="4000" b="1" dirty="0" smtClean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2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 الأول ( الجاهليون )                  القسم الثاني (الاسلاميون)</a:t>
            </a:r>
          </a:p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</a:t>
            </a:r>
            <a:r>
              <a:rPr lang="en-US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ar-IQ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=40                                                 10/4 =40</a:t>
            </a:r>
          </a:p>
          <a:p>
            <a:pPr marL="0" lvl="0" indent="0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2400" b="1" dirty="0" smtClean="0">
                <a:solidFill>
                  <a:srgbClr val="ED2E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IQ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طبقة شعراء القرى </a:t>
            </a:r>
            <a:r>
              <a:rPr lang="ar-IQ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( 30)  ( 3 البحرين)(5الطائف)(5 مكة)(8 اليهود)(9المدينة)</a:t>
            </a:r>
          </a:p>
          <a:p>
            <a:pPr marL="0" lvl="0" indent="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2400" b="1" dirty="0" smtClean="0">
                <a:solidFill>
                  <a:srgbClr val="ED2E3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</a:t>
            </a:r>
            <a:r>
              <a:rPr lang="ar-IQ" sz="24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اصحاب </a:t>
            </a:r>
            <a:r>
              <a:rPr lang="ar-IQ" sz="2400" b="1" dirty="0" err="1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المراثي</a:t>
            </a:r>
            <a:r>
              <a:rPr lang="ar-IQ" sz="2400" b="1" dirty="0" smtClean="0">
                <a:solidFill>
                  <a:srgbClr val="92D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(4) </a:t>
            </a:r>
          </a:p>
          <a:p>
            <a:pPr marL="0" lvl="0" indent="0" algn="ct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r>
              <a:rPr lang="ar-IQ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(114شاعر) </a:t>
            </a:r>
          </a:p>
          <a:p>
            <a:pPr marL="0" lvl="0" indent="0" algn="r" rtl="1">
              <a:lnSpc>
                <a:spcPct val="107000"/>
              </a:lnSpc>
              <a:spcAft>
                <a:spcPts val="800"/>
              </a:spcAft>
              <a:buClr>
                <a:srgbClr val="A53010"/>
              </a:buClr>
              <a:buNone/>
              <a:defRPr/>
            </a:pPr>
            <a:endParaRPr lang="ar-IQ" sz="2400" b="1" dirty="0" smtClean="0">
              <a:solidFill>
                <a:srgbClr val="ED2E38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سهم لأعلى 3"/>
          <p:cNvSpPr/>
          <p:nvPr/>
        </p:nvSpPr>
        <p:spPr>
          <a:xfrm rot="10800000">
            <a:off x="4405745" y="1353787"/>
            <a:ext cx="475013" cy="62939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5" name="سهم للأسفل 4"/>
          <p:cNvSpPr/>
          <p:nvPr/>
        </p:nvSpPr>
        <p:spPr>
          <a:xfrm>
            <a:off x="7184570" y="3651657"/>
            <a:ext cx="380011" cy="659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6" name="سهم منحني 5"/>
          <p:cNvSpPr/>
          <p:nvPr/>
        </p:nvSpPr>
        <p:spPr>
          <a:xfrm rot="10800000" flipV="1">
            <a:off x="5237017" y="3369617"/>
            <a:ext cx="2220685" cy="56407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409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762" y="1068946"/>
            <a:ext cx="8122276" cy="5625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شكراً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على حُسن المتُابعة والإصغاء.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نلتقيكم بمحبة ٍ غامِرة آملة  لكم جميّعاً  </a:t>
            </a:r>
            <a:r>
              <a:rPr lang="ar-IQ" sz="44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4093457"/>
            <a:ext cx="7362423" cy="2429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6343535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1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TM03090434[[fn=نوع الخشب]]</Template>
  <TotalTime>2265</TotalTime>
  <Words>818</Words>
  <Application>Microsoft Office PowerPoint</Application>
  <PresentationFormat>عرض على الشاشة (3:4)‏</PresentationFormat>
  <Paragraphs>55</Paragraphs>
  <Slides>9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ربطة</vt:lpstr>
      <vt:lpstr>2_ربطة</vt:lpstr>
      <vt:lpstr>1_ربطة</vt:lpstr>
      <vt:lpstr> </vt:lpstr>
      <vt:lpstr>سيرة  ناقد: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((مفهوم التراث في الشعر العربي ))</dc:title>
  <dc:creator>m-kh</dc:creator>
  <cp:lastModifiedBy>abd alhadi</cp:lastModifiedBy>
  <cp:revision>107</cp:revision>
  <dcterms:created xsi:type="dcterms:W3CDTF">2021-10-20T07:54:34Z</dcterms:created>
  <dcterms:modified xsi:type="dcterms:W3CDTF">2025-10-23T08:40:16Z</dcterms:modified>
</cp:coreProperties>
</file>