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937" r:id="rId1"/>
    <p:sldMasterId id="2147483988" r:id="rId2"/>
  </p:sldMasterIdLst>
  <p:sldIdLst>
    <p:sldId id="256" r:id="rId3"/>
    <p:sldId id="280" r:id="rId4"/>
    <p:sldId id="262" r:id="rId5"/>
    <p:sldId id="272" r:id="rId6"/>
    <p:sldId id="284" r:id="rId7"/>
    <p:sldId id="285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2E38"/>
    <a:srgbClr val="32251A"/>
    <a:srgbClr val="E7ECD5"/>
    <a:srgbClr val="CC0000"/>
    <a:srgbClr val="44083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098" autoAdjust="0"/>
    <p:restoredTop sz="94660"/>
  </p:normalViewPr>
  <p:slideViewPr>
    <p:cSldViewPr snapToGrid="0">
      <p:cViewPr>
        <p:scale>
          <a:sx n="80" d="100"/>
          <a:sy n="80" d="100"/>
        </p:scale>
        <p:origin x="-130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70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60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6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4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3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7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33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25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7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9888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797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5516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38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93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49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176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11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317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961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36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693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458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81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316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871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37234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4335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dirty="0">
                <a:ln w="3175" cmpd="sng">
                  <a:noFill/>
                </a:ln>
                <a:solidFill>
                  <a:srgbClr val="A53010"/>
                </a:solidFill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29929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ar-SA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100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386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19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0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46B2E-F15F-48B1-9A51-E20AF8A4D4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11/22/2025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6B19D9-BE06-48DB-A838-835DA39D4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2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  <p:sldLayoutId id="2147484000" r:id="rId12"/>
    <p:sldLayoutId id="2147484001" r:id="rId13"/>
    <p:sldLayoutId id="2147484002" r:id="rId14"/>
    <p:sldLayoutId id="2147484003" r:id="rId15"/>
    <p:sldLayoutId id="214748400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897228" y="605307"/>
            <a:ext cx="7328079" cy="1217052"/>
          </a:xfrm>
        </p:spPr>
        <p:txBody>
          <a:bodyPr>
            <a:normAutofit fontScale="90000"/>
          </a:bodyPr>
          <a:lstStyle/>
          <a:p>
            <a:pPr algn="ctr">
              <a:tabLst>
                <a:tab pos="4291965" algn="l"/>
              </a:tabLst>
            </a:pPr>
            <a:r>
              <a:rPr lang="en-US" sz="2800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  <a:t/>
            </a:r>
            <a:br>
              <a:rPr lang="en-US" sz="2800" dirty="0">
                <a:solidFill>
                  <a:srgbClr val="FF0000"/>
                </a:solidFill>
                <a:latin typeface="Simplified Arabic" panose="02020603050405020304" pitchFamily="18" charset="-78"/>
                <a:ea typeface="Times New Roman" panose="02020603050405020304" pitchFamily="18" charset="0"/>
                <a:cs typeface="Simplified Arabic" panose="02020603050405020304" pitchFamily="18" charset="-78"/>
              </a:rPr>
            </a:br>
            <a:endParaRPr lang="en-US" sz="4800" dirty="0">
              <a:solidFill>
                <a:srgbClr val="FF0000"/>
              </a:solidFill>
              <a:latin typeface="Simplified Arabic" panose="02020603050405020304" pitchFamily="18" charset="-78"/>
              <a:cs typeface="Simplified Arabic" panose="02020603050405020304" pitchFamily="18" charset="-78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" y="0"/>
            <a:ext cx="9144000" cy="685800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32500" lnSpcReduction="20000"/>
          </a:bodyPr>
          <a:lstStyle/>
          <a:p>
            <a:pPr algn="ctr"/>
            <a:endParaRPr lang="ar-IQ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4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جمهوريّة العرِاق </a:t>
            </a:r>
          </a:p>
          <a:p>
            <a:pPr algn="ctr" rtl="1"/>
            <a:r>
              <a:rPr lang="ar-IQ" sz="4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وزارة التّعليم العالي </a:t>
            </a:r>
          </a:p>
          <a:p>
            <a:pPr algn="ctr" rtl="1"/>
            <a:r>
              <a:rPr lang="ar-IQ" sz="4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والبحثُ العلمي </a:t>
            </a:r>
          </a:p>
          <a:p>
            <a:pPr algn="ctr" rtl="1"/>
            <a:r>
              <a:rPr lang="ar-IQ" sz="4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جامعة </a:t>
            </a:r>
            <a:r>
              <a:rPr lang="ar-IQ" sz="4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دَيالى</a:t>
            </a:r>
          </a:p>
          <a:p>
            <a:pPr algn="ctr" rtl="1"/>
            <a:r>
              <a:rPr lang="ar-IQ" sz="4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كلية التربية للعلوم الإنسانية </a:t>
            </a:r>
            <a:endParaRPr lang="ar-IQ" sz="4200" b="1" dirty="0">
              <a:solidFill>
                <a:schemeClr val="tx1">
                  <a:lumMod val="95000"/>
                  <a:lumOff val="5000"/>
                </a:schemeClr>
              </a:solidFill>
              <a:latin typeface="TheSans" panose="020B0803040302020203" pitchFamily="34" charset="-78"/>
              <a:ea typeface="Times New Roman" panose="02020603050405020304" pitchFamily="18" charset="0"/>
              <a:cs typeface="TheSans" panose="020B0803040302020203" pitchFamily="34" charset="-78"/>
            </a:endParaRPr>
          </a:p>
          <a:p>
            <a:pPr algn="ctr" rtl="1"/>
            <a:r>
              <a:rPr lang="ar-IQ" sz="4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heSans" panose="020B0803040302020203" pitchFamily="34" charset="-78"/>
                <a:ea typeface="Times New Roman" panose="02020603050405020304" pitchFamily="18" charset="0"/>
                <a:cs typeface="TheSans" panose="020B0803040302020203" pitchFamily="34" charset="-78"/>
              </a:rPr>
              <a:t>قسم اللغة العربية </a:t>
            </a:r>
          </a:p>
          <a:p>
            <a:pPr algn="ctr" rtl="1"/>
            <a:endParaRPr lang="ar-IQ" sz="93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11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sz="8000" b="1" dirty="0" smtClean="0">
                <a:solidFill>
                  <a:srgbClr val="C00000"/>
                </a:solidFill>
                <a:ea typeface="Times New Roman"/>
                <a:cs typeface="Simplified Arabic"/>
              </a:rPr>
              <a:t>أبن قتيبة ( 276هـ) </a:t>
            </a:r>
            <a:r>
              <a:rPr lang="ar-IQ" sz="8000" b="1" dirty="0" err="1" smtClean="0">
                <a:solidFill>
                  <a:srgbClr val="C00000"/>
                </a:solidFill>
                <a:ea typeface="Times New Roman"/>
                <a:cs typeface="Simplified Arabic"/>
              </a:rPr>
              <a:t>والاراء</a:t>
            </a:r>
            <a:r>
              <a:rPr lang="ar-IQ" sz="8000" b="1" dirty="0" smtClean="0">
                <a:solidFill>
                  <a:srgbClr val="C00000"/>
                </a:solidFill>
                <a:ea typeface="Times New Roman"/>
                <a:cs typeface="Simplified Arabic"/>
              </a:rPr>
              <a:t> النقدية </a:t>
            </a:r>
          </a:p>
          <a:p>
            <a:pPr algn="ctr" rtl="1"/>
            <a:r>
              <a:rPr lang="ar-IQ" sz="8000" b="1" dirty="0" smtClean="0">
                <a:solidFill>
                  <a:srgbClr val="C00000"/>
                </a:solidFill>
                <a:ea typeface="Times New Roman"/>
                <a:cs typeface="Simplified Arabic"/>
              </a:rPr>
              <a:t>عنده في كتابه الشعر والشعراء . </a:t>
            </a:r>
            <a:endParaRPr lang="ar-IQ" sz="8000" b="1" dirty="0" smtClean="0">
              <a:solidFill>
                <a:srgbClr val="C00000"/>
              </a:solidFill>
              <a:ea typeface="Times New Roman"/>
              <a:cs typeface="Simplified Arabic"/>
            </a:endParaRPr>
          </a:p>
          <a:p>
            <a:pPr algn="ctr" rtl="1"/>
            <a:r>
              <a:rPr lang="ar-AE" sz="7600" b="1" dirty="0" smtClean="0">
                <a:solidFill>
                  <a:srgbClr val="FFFF00"/>
                </a:solidFill>
                <a:ea typeface="Times New Roman"/>
                <a:cs typeface="Simplified Arabic"/>
              </a:rPr>
              <a:t> </a:t>
            </a:r>
            <a:endParaRPr lang="ar-IQ" sz="7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9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م . </a:t>
            </a:r>
            <a:r>
              <a:rPr lang="ar-IQ" sz="9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د </a:t>
            </a:r>
            <a:r>
              <a:rPr lang="ar-IQ" sz="90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.  عَبد الهادي </a:t>
            </a:r>
            <a:r>
              <a:rPr lang="ar-IQ" sz="90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Mohammad Bold Normal" pitchFamily="2" charset="-78"/>
              </a:rPr>
              <a:t>حسيَّن كامل</a:t>
            </a:r>
            <a:endParaRPr lang="en-US" sz="90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Mohammad Bold Normal" pitchFamily="2" charset="-78"/>
            </a:endParaRPr>
          </a:p>
          <a:p>
            <a:pPr algn="ctr" rtl="1"/>
            <a:r>
              <a:rPr lang="ar-IQ" sz="65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rtl="1"/>
            <a:r>
              <a:rPr lang="ar-SA" sz="8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ar-SA" sz="8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ar-IQ" sz="8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ar-SA" sz="8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IQ" sz="8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هـ        </a:t>
            </a:r>
            <a:r>
              <a:rPr lang="ar-IQ" sz="8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2025 مـ</a:t>
            </a:r>
          </a:p>
          <a:p>
            <a:pPr algn="ctr" rtl="1"/>
            <a:endParaRPr lang="ar-IQ" sz="8000" b="1" dirty="0" smtClean="0">
              <a:solidFill>
                <a:srgbClr val="002060"/>
              </a:solidFill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1"/>
            <a:r>
              <a:rPr lang="ar-IQ" sz="6200" b="1" dirty="0" smtClean="0">
                <a:solidFill>
                  <a:srgbClr val="FF000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ملحوظة  : هذه التصميمات بهذا البرنامج غير معتمدة لا في الامتحان الشهري ولا الامتحان النهائي.</a:t>
            </a:r>
            <a:r>
              <a:rPr lang="ar-IQ" sz="8000" b="1" dirty="0" smtClean="0">
                <a:solidFill>
                  <a:srgbClr val="002060"/>
                </a:solidFill>
                <a:latin typeface="Tempus Sans ITC" panose="04020404030D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8000" b="1" dirty="0">
              <a:solidFill>
                <a:srgbClr val="002060"/>
              </a:solidFill>
              <a:latin typeface="Tempus Sans ITC" panose="04020404030D07020202" pitchFamily="8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 rtl="1">
              <a:spcAft>
                <a:spcPts val="0"/>
              </a:spcAft>
            </a:pPr>
            <a:r>
              <a:rPr lang="ar-SA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11" y="488859"/>
            <a:ext cx="1038895" cy="1494487"/>
          </a:xfrm>
          <a:prstGeom prst="rect">
            <a:avLst/>
          </a:prstGeom>
        </p:spPr>
      </p:pic>
      <p:pic>
        <p:nvPicPr>
          <p:cNvPr id="6" name="صورة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44" y="640084"/>
            <a:ext cx="1334170" cy="1343262"/>
          </a:xfrm>
          <a:prstGeom prst="rect">
            <a:avLst/>
          </a:prstGeom>
        </p:spPr>
      </p:pic>
      <p:sp>
        <p:nvSpPr>
          <p:cNvPr id="4" name="مستطيل 3"/>
          <p:cNvSpPr/>
          <p:nvPr/>
        </p:nvSpPr>
        <p:spPr>
          <a:xfrm>
            <a:off x="593765" y="5688281"/>
            <a:ext cx="7964049" cy="4275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6031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45201" y="309094"/>
            <a:ext cx="6589199" cy="940158"/>
          </a:xfrm>
        </p:spPr>
        <p:txBody>
          <a:bodyPr>
            <a:normAutofit/>
          </a:bodyPr>
          <a:lstStyle/>
          <a:p>
            <a:pPr algn="ctr"/>
            <a:r>
              <a:rPr lang="ar-IQ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Mohammad Bold Normal" pitchFamily="2" charset="-78"/>
              </a:rPr>
              <a:t>سيرة  ناقد:</a:t>
            </a:r>
            <a:endParaRPr lang="en-US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Mohammad Bold Normal" pitchFamily="2" charset="-78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44384" y="1017432"/>
            <a:ext cx="8633361" cy="5692462"/>
          </a:xfrm>
        </p:spPr>
        <p:txBody>
          <a:bodyPr>
            <a:noAutofit/>
          </a:bodyPr>
          <a:lstStyle/>
          <a:p>
            <a:pPr algn="just" rtl="1">
              <a:spcAft>
                <a:spcPts val="1000"/>
              </a:spcAft>
            </a:pPr>
            <a:r>
              <a:rPr lang="ar-IQ" sz="2800" dirty="0">
                <a:ea typeface="Calibri"/>
                <a:cs typeface="Simplified Arabic"/>
              </a:rPr>
              <a:t>هو عبد الله بن مسلم ( ت 276 هـ ) ، من كبار علماء القرن الثالث الهجري ، بــ : اللغة ، والنحو ، والحديث النبوي الشريف ، والأدب ، من </a:t>
            </a:r>
            <a:r>
              <a:rPr lang="ar-IQ" sz="2800" dirty="0" smtClean="0">
                <a:ea typeface="Calibri"/>
                <a:cs typeface="Simplified Arabic"/>
              </a:rPr>
              <a:t>كُـتُـبِهِ ( الأشربة ) ( أدب الكاتب) ( المعارف)  و </a:t>
            </a:r>
            <a:r>
              <a:rPr lang="ar-IQ" sz="2800" dirty="0">
                <a:ea typeface="Calibri"/>
                <a:cs typeface="Simplified Arabic"/>
              </a:rPr>
              <a:t>( الشعر والشعراء ) ، ويُـعَـدُّ من كُـتُـب النقد ، ويظهر أن له فيه ثلاثةَ أهداف : الأول : </a:t>
            </a:r>
            <a:r>
              <a:rPr lang="ar-IQ" sz="2800" u="sng" dirty="0">
                <a:ea typeface="Calibri"/>
                <a:cs typeface="Simplified Arabic"/>
              </a:rPr>
              <a:t>تاريخي</a:t>
            </a:r>
            <a:r>
              <a:rPr lang="ar-IQ" sz="2800" dirty="0">
                <a:ea typeface="Calibri"/>
                <a:cs typeface="Simplified Arabic"/>
              </a:rPr>
              <a:t> ؛ إذ لخص في كتابه ، معلوماتٍ عن : الشاعر ، وعلاقاتِه ، وعصره ، واقتصر على مشهوري الشعراء ، إلى وقته ، والهدف الثاني : </a:t>
            </a:r>
            <a:r>
              <a:rPr lang="ar-IQ" sz="2800" u="sng" dirty="0">
                <a:ea typeface="Calibri"/>
                <a:cs typeface="Simplified Arabic"/>
              </a:rPr>
              <a:t>علميّ</a:t>
            </a:r>
            <a:r>
              <a:rPr lang="ar-IQ" sz="2800" dirty="0">
                <a:ea typeface="Calibri"/>
                <a:cs typeface="Simplified Arabic"/>
              </a:rPr>
              <a:t>ٌ ، تـمَـثَّـلَ بتنقيحِه أخطاء الشعراء ، في الألفاظ والمعاني ، والهدف الثالث : </a:t>
            </a:r>
            <a:r>
              <a:rPr lang="ar-IQ" sz="2800" u="sng" dirty="0">
                <a:ea typeface="Calibri"/>
                <a:cs typeface="Simplified Arabic"/>
              </a:rPr>
              <a:t>فَـنِّـيٌّ </a:t>
            </a:r>
            <a:r>
              <a:rPr lang="ar-IQ" sz="2800" dirty="0">
                <a:ea typeface="Calibri"/>
                <a:cs typeface="Simplified Arabic"/>
              </a:rPr>
              <a:t>، تـمَـثَّـلَ بتناوله لمستويات الشعر ، بحسب الجودة </a:t>
            </a:r>
            <a:r>
              <a:rPr lang="ar-IQ" sz="2800" dirty="0" smtClean="0">
                <a:ea typeface="Calibri"/>
                <a:cs typeface="Simplified Arabic"/>
              </a:rPr>
              <a:t>، </a:t>
            </a:r>
            <a:r>
              <a:rPr lang="ar-IQ" sz="2800" dirty="0">
                <a:ea typeface="Calibri"/>
                <a:cs typeface="Simplified Arabic"/>
              </a:rPr>
              <a:t>وتركزت آراؤه في أربعة موضوعات ، هي : مستويات جودة الشعر ، والقدم والحداثة ، وبناء القصيدة ، والظروف والبواعث المعينة على قول الشعر ، وآراؤه كلها في مقدمة كتابه ، وباقي كتابه – وهو القَـدْر الأكثر – لتراجم الشعراء وأشعارهم . </a:t>
            </a:r>
            <a:endParaRPr lang="en-US" sz="2800" dirty="0"/>
          </a:p>
          <a:p>
            <a:pPr marL="457200" indent="547370" algn="r" rtl="1">
              <a:lnSpc>
                <a:spcPct val="115000"/>
              </a:lnSpc>
              <a:spcAft>
                <a:spcPts val="1000"/>
              </a:spcAft>
            </a:pPr>
            <a:endParaRPr lang="ar-IQ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DecoType Naskh Variants" panose="0201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674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30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80304" y="360608"/>
            <a:ext cx="8738065" cy="6040191"/>
          </a:xfrm>
        </p:spPr>
        <p:txBody>
          <a:bodyPr>
            <a:normAutofit fontScale="92500" lnSpcReduction="20000"/>
          </a:bodyPr>
          <a:lstStyle/>
          <a:p>
            <a:pPr algn="ctr" rtl="1">
              <a:spcAft>
                <a:spcPts val="1000"/>
              </a:spcAft>
            </a:pPr>
            <a:r>
              <a:rPr lang="ar-IQ" sz="3500" b="1" dirty="0">
                <a:solidFill>
                  <a:schemeClr val="bg2">
                    <a:lumMod val="50000"/>
                  </a:schemeClr>
                </a:solidFill>
                <a:ea typeface="Calibri"/>
                <a:cs typeface="Simplified Arabic"/>
              </a:rPr>
              <a:t>مستويات جودة الشعر عند ابن قتيبة </a:t>
            </a:r>
            <a:r>
              <a:rPr lang="ar-IQ" sz="3500" b="1" dirty="0">
                <a:solidFill>
                  <a:schemeClr val="bg2">
                    <a:lumMod val="50000"/>
                  </a:schemeClr>
                </a:solidFill>
                <a:ea typeface="Calibri"/>
                <a:cs typeface="Simplified Arabic"/>
              </a:rPr>
              <a:t>:</a:t>
            </a:r>
          </a:p>
          <a:p>
            <a:pPr marL="0" lvl="0" indent="0" algn="r" rtl="1">
              <a:spcAft>
                <a:spcPts val="1000"/>
              </a:spcAft>
              <a:buNone/>
            </a:pPr>
            <a:r>
              <a:rPr lang="ar-IQ" sz="2400" b="1" dirty="0" smtClean="0">
                <a:solidFill>
                  <a:schemeClr val="bg1"/>
                </a:solidFill>
                <a:ea typeface="Calibri"/>
                <a:cs typeface="Simplified Arabic"/>
              </a:rPr>
              <a:t>    1.ما </a:t>
            </a:r>
            <a:r>
              <a:rPr lang="ar-IQ" sz="2400" b="1" dirty="0">
                <a:solidFill>
                  <a:schemeClr val="bg1"/>
                </a:solidFill>
                <a:ea typeface="Calibri"/>
                <a:cs typeface="Simplified Arabic"/>
              </a:rPr>
              <a:t>حَـسُـنَ لفظُه ومعناه : </a:t>
            </a:r>
            <a:r>
              <a:rPr lang="ar-IQ" sz="2400" b="1" dirty="0">
                <a:ea typeface="Calibri"/>
                <a:cs typeface="Simplified Arabic"/>
              </a:rPr>
              <a:t>وهو أحسن الشعر ( سواء عند ابن قتيبة أو عند غيره ) ، وهو </a:t>
            </a:r>
            <a:r>
              <a:rPr lang="ar-IQ" sz="2400" b="1" dirty="0">
                <a:ea typeface="Calibri"/>
                <a:cs typeface="Simplified Arabic"/>
              </a:rPr>
              <a:t>كقول أوس </a:t>
            </a:r>
            <a:r>
              <a:rPr lang="ar-IQ" sz="2400" b="1" dirty="0">
                <a:ea typeface="Calibri"/>
                <a:cs typeface="Simplified Arabic"/>
              </a:rPr>
              <a:t>بن حُـجْـرٍ :</a:t>
            </a:r>
            <a:endParaRPr lang="en-US" sz="2400" b="1" dirty="0">
              <a:ea typeface="Calibri"/>
              <a:cs typeface="Simplified Arabic"/>
            </a:endParaRPr>
          </a:p>
          <a:p>
            <a:pPr algn="ctr" rtl="1">
              <a:spcAft>
                <a:spcPts val="1000"/>
              </a:spcAft>
            </a:pPr>
            <a:r>
              <a:rPr lang="ar-IQ" sz="2400" b="1" dirty="0">
                <a:ea typeface="Calibri"/>
                <a:cs typeface="Simplified Arabic"/>
              </a:rPr>
              <a:t>أيّـتُـهـا النـفْـسُ أجْـمِـلِـي جَـزَعـا		إنّ الـذي تَحـذَريــن قـد </a:t>
            </a:r>
            <a:r>
              <a:rPr lang="ar-IQ" sz="2400" b="1" dirty="0">
                <a:ea typeface="Calibri"/>
                <a:cs typeface="Simplified Arabic"/>
              </a:rPr>
              <a:t>وَقَـعـا</a:t>
            </a:r>
          </a:p>
          <a:p>
            <a:pPr marL="0" lvl="0" indent="0" algn="r" rtl="1">
              <a:spcAft>
                <a:spcPts val="1000"/>
              </a:spcAft>
              <a:buNone/>
            </a:pPr>
            <a:r>
              <a:rPr lang="ar-IQ" sz="2400" b="1" dirty="0" smtClean="0">
                <a:solidFill>
                  <a:schemeClr val="bg1"/>
                </a:solidFill>
                <a:ea typeface="Calibri"/>
                <a:cs typeface="Simplified Arabic"/>
              </a:rPr>
              <a:t>2.ما </a:t>
            </a:r>
            <a:r>
              <a:rPr lang="ar-IQ" sz="2400" b="1" dirty="0">
                <a:solidFill>
                  <a:schemeClr val="bg1"/>
                </a:solidFill>
                <a:ea typeface="Calibri"/>
                <a:cs typeface="Simplified Arabic"/>
              </a:rPr>
              <a:t>حـسُـنَ لفـظـُـه ، ولكن لا فائدة في معناه </a:t>
            </a:r>
            <a:r>
              <a:rPr lang="ar-IQ" sz="2400" b="1" dirty="0">
                <a:ea typeface="Calibri"/>
                <a:cs typeface="Simplified Arabic"/>
              </a:rPr>
              <a:t>: وهو كقول الشاعر :</a:t>
            </a:r>
            <a:endParaRPr lang="en-US" sz="2400" b="1" dirty="0">
              <a:ea typeface="Calibri"/>
              <a:cs typeface="Simplified Arabic"/>
            </a:endParaRPr>
          </a:p>
          <a:p>
            <a:pPr algn="ctr" rtl="1">
              <a:spcAft>
                <a:spcPts val="1000"/>
              </a:spcAft>
            </a:pPr>
            <a:r>
              <a:rPr lang="ar-IQ" sz="2400" b="1" dirty="0">
                <a:ea typeface="Calibri"/>
                <a:cs typeface="Simplified Arabic"/>
              </a:rPr>
              <a:t>ولمّا قـضَيـنـا مِن مِـنًى كـلَّ حــاجـةٍ 		ومَسَّـحَ بالأركـان مَـن هو ماسِحُ</a:t>
            </a:r>
            <a:endParaRPr lang="en-US" sz="2400" b="1" dirty="0">
              <a:ea typeface="Calibri"/>
              <a:cs typeface="Simplified Arabic"/>
            </a:endParaRPr>
          </a:p>
          <a:p>
            <a:pPr algn="ctr" rtl="1">
              <a:spcAft>
                <a:spcPts val="1000"/>
              </a:spcAft>
            </a:pPr>
            <a:r>
              <a:rPr lang="ar-IQ" sz="2400" b="1" dirty="0">
                <a:ea typeface="Calibri"/>
                <a:cs typeface="Simplified Arabic"/>
              </a:rPr>
              <a:t>وشُـدَّتْ على حُـدْب </a:t>
            </a:r>
            <a:r>
              <a:rPr lang="ar-IQ" sz="2400" b="1" dirty="0" err="1">
                <a:ea typeface="Calibri"/>
                <a:cs typeface="Simplified Arabic"/>
              </a:rPr>
              <a:t>المَهاري</a:t>
            </a:r>
            <a:r>
              <a:rPr lang="ar-IQ" sz="2400" b="1" dirty="0">
                <a:ea typeface="Calibri"/>
                <a:cs typeface="Simplified Arabic"/>
              </a:rPr>
              <a:t> رحالُنا 		ولم ينظر الغادي الذي هو رائحُ</a:t>
            </a:r>
            <a:endParaRPr lang="en-US" sz="2400" b="1" dirty="0">
              <a:ea typeface="Calibri"/>
              <a:cs typeface="Simplified Arabic"/>
            </a:endParaRPr>
          </a:p>
          <a:p>
            <a:pPr algn="ctr" rtl="1">
              <a:spcAft>
                <a:spcPts val="1000"/>
              </a:spcAft>
            </a:pPr>
            <a:r>
              <a:rPr lang="ar-IQ" sz="2400" b="1" dirty="0">
                <a:ea typeface="Calibri"/>
                <a:cs typeface="Simplified Arabic"/>
              </a:rPr>
              <a:t>أخـذنـا بأطـراف الأحـاديـث بيــنـنـا 		وساْلَـتْ بأعناق المَـطِـيِّ الأباطِحُ</a:t>
            </a:r>
            <a:endParaRPr lang="en-US" sz="2400" b="1" dirty="0">
              <a:ea typeface="Calibri"/>
              <a:cs typeface="Simplified Arabic"/>
            </a:endParaRPr>
          </a:p>
          <a:p>
            <a:pPr marL="0" lvl="0" indent="0" algn="r" rtl="1">
              <a:spcAft>
                <a:spcPts val="1000"/>
              </a:spcAft>
              <a:buNone/>
            </a:pPr>
            <a:r>
              <a:rPr lang="ar-IQ" sz="2400" b="1" dirty="0" smtClean="0">
                <a:solidFill>
                  <a:schemeClr val="bg1"/>
                </a:solidFill>
                <a:ea typeface="Calibri"/>
                <a:cs typeface="Simplified Arabic"/>
              </a:rPr>
              <a:t>  3. ضربٌ </a:t>
            </a:r>
            <a:r>
              <a:rPr lang="ar-IQ" sz="2400" b="1" dirty="0">
                <a:solidFill>
                  <a:schemeClr val="bg1"/>
                </a:solidFill>
                <a:ea typeface="Calibri"/>
                <a:cs typeface="Simplified Arabic"/>
              </a:rPr>
              <a:t>ما جادَ معناه ، وقَـصُـرَتْ ألفاظه عنه </a:t>
            </a:r>
            <a:r>
              <a:rPr lang="ar-IQ" sz="2400" b="1" dirty="0">
                <a:ea typeface="Calibri"/>
                <a:cs typeface="Simplified Arabic"/>
              </a:rPr>
              <a:t>، وهو كقول لبيد :</a:t>
            </a:r>
            <a:endParaRPr lang="en-US" sz="2400" b="1" dirty="0"/>
          </a:p>
          <a:p>
            <a:pPr algn="ctr" rtl="1">
              <a:spcAft>
                <a:spcPts val="1000"/>
              </a:spcAft>
            </a:pPr>
            <a:r>
              <a:rPr lang="ar-IQ" sz="2400" b="1" dirty="0">
                <a:ea typeface="Calibri"/>
                <a:cs typeface="Simplified Arabic"/>
              </a:rPr>
              <a:t>ما عاتَـبَ المرءَ الكريـمَ كـنَـفْـسِـهِ 		والمرءُ يُـصْـلِـحُـه الجليسُ الصـالـحُ</a:t>
            </a:r>
            <a:endParaRPr lang="en-US" sz="2400" b="1" dirty="0"/>
          </a:p>
          <a:p>
            <a:pPr marL="0" lvl="0" indent="0" algn="r" rtl="1">
              <a:spcAft>
                <a:spcPts val="1000"/>
              </a:spcAft>
              <a:buNone/>
            </a:pPr>
            <a:r>
              <a:rPr lang="ar-IQ" sz="2400" b="1" dirty="0" smtClean="0">
                <a:solidFill>
                  <a:schemeClr val="bg1"/>
                </a:solidFill>
                <a:ea typeface="Calibri"/>
                <a:cs typeface="Simplified Arabic"/>
              </a:rPr>
              <a:t>  4.ضرب </a:t>
            </a:r>
            <a:r>
              <a:rPr lang="ar-IQ" sz="2400" b="1" dirty="0">
                <a:solidFill>
                  <a:schemeClr val="bg1"/>
                </a:solidFill>
                <a:ea typeface="Calibri"/>
                <a:cs typeface="Simplified Arabic"/>
              </a:rPr>
              <a:t>الأشعار الرديئة : </a:t>
            </a:r>
            <a:r>
              <a:rPr lang="ar-IQ" sz="2400" b="1" dirty="0">
                <a:ea typeface="Calibri"/>
                <a:cs typeface="Simplified Arabic"/>
              </a:rPr>
              <a:t>ما كان رديء اللفظ والمعنى ، وهي التي ليس فيها معنى حكمة أو موعظة أو حقيقة نافعة ، وأسلوبها ليس فيه روح شعرية ، ولا جمال فني .</a:t>
            </a:r>
            <a:endParaRPr lang="en-US" sz="2400" b="1" dirty="0"/>
          </a:p>
          <a:p>
            <a:pPr algn="ctr" rtl="1">
              <a:spcAft>
                <a:spcPts val="1000"/>
              </a:spcAft>
            </a:pPr>
            <a:endParaRPr lang="en-US" sz="2000" dirty="0"/>
          </a:p>
          <a:p>
            <a:pPr algn="just" rtl="1">
              <a:spcAft>
                <a:spcPts val="1000"/>
              </a:spcAft>
            </a:pPr>
            <a:endParaRPr lang="ar-IQ" sz="3600" dirty="0" smtClean="0">
              <a:ea typeface="Calibri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287359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5632" y="938152"/>
            <a:ext cx="8763990" cy="5919848"/>
          </a:xfrm>
        </p:spPr>
        <p:txBody>
          <a:bodyPr>
            <a:noAutofit/>
          </a:bodyPr>
          <a:lstStyle/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IQ" sz="2800" dirty="0" smtClean="0">
                <a:ea typeface="Calibri"/>
                <a:cs typeface="Simplified Arabic"/>
              </a:rPr>
              <a:t>جاء </a:t>
            </a:r>
            <a:r>
              <a:rPr lang="ar-IQ" sz="2800" dirty="0">
                <a:ea typeface="Calibri"/>
                <a:cs typeface="Simplified Arabic"/>
              </a:rPr>
              <a:t>ابن قتيبة ، فكان موافقًا للجاحظ ، في إنصافه الشعر الجيد ، قديمًا كان أم حديثًا ؛ لأن ابن قتيبة نشأ في مقتضيات مرحلةٍ جديدة . ففصَّـل رأي الجاحظ في هذه المسألة . ولكن الأهم أنه تـبَـنَّـى هذه المسألة ، وطبقها في كتابه ( الشعر والشعراء ) . وكان مقياسه في ذلك هو  الجودة </a:t>
            </a:r>
            <a:r>
              <a:rPr lang="ar-IQ" sz="2800" dirty="0" smtClean="0">
                <a:ea typeface="Calibri"/>
                <a:cs typeface="Simplified Arabic"/>
              </a:rPr>
              <a:t>.</a:t>
            </a: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IQ" sz="2800" dirty="0" smtClean="0">
                <a:ea typeface="Calibri"/>
                <a:cs typeface="Simplified Arabic"/>
              </a:rPr>
              <a:t> إذ </a:t>
            </a:r>
            <a:r>
              <a:rPr lang="ar-IQ" sz="2800" u="sng" dirty="0">
                <a:ea typeface="Calibri"/>
                <a:cs typeface="Simplified Arabic"/>
              </a:rPr>
              <a:t>علل </a:t>
            </a:r>
            <a:r>
              <a:rPr lang="ar-IQ" sz="2800" u="sng" dirty="0">
                <a:ea typeface="Calibri"/>
                <a:cs typeface="Simplified Arabic"/>
              </a:rPr>
              <a:t>ابن قتيبة منهجه ذلك بسببين </a:t>
            </a:r>
            <a:r>
              <a:rPr lang="ar-IQ" sz="2800" dirty="0">
                <a:ea typeface="Calibri"/>
                <a:cs typeface="Simplified Arabic"/>
              </a:rPr>
              <a:t>، هما :</a:t>
            </a:r>
            <a:endParaRPr lang="en-US" sz="2800" dirty="0">
              <a:ea typeface="Calibri"/>
              <a:cs typeface="Simplified Arabic"/>
            </a:endParaRPr>
          </a:p>
          <a:p>
            <a:pPr lvl="0" algn="just" rtl="1"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ea typeface="Calibri"/>
                <a:cs typeface="Simplified Arabic"/>
              </a:rPr>
              <a:t>أن العلم والشعر والبلاغة ، لم تُـقْـصَـرْ على زمن معين ، أو قوم معينين .</a:t>
            </a:r>
            <a:endParaRPr lang="en-US" sz="2800" dirty="0">
              <a:ea typeface="Calibri"/>
              <a:cs typeface="Simplified Arabic"/>
            </a:endParaRPr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ea typeface="Calibri"/>
                <a:cs typeface="Simplified Arabic"/>
              </a:rPr>
              <a:t>أن القِـدَمَ والحداثة مسألة نسبية ، فما نـعُـدُّه اليوم قديمًا ، كان في زمنه حديثًا ، </a:t>
            </a:r>
            <a:endParaRPr lang="en-US" sz="2800" dirty="0">
              <a:ea typeface="Calibri"/>
              <a:cs typeface="Simplified Arabic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3C16356F-75DC-2A7D-A5DC-2DE7696FA92E}"/>
              </a:ext>
            </a:extLst>
          </p:cNvPr>
          <p:cNvSpPr txBox="1"/>
          <p:nvPr/>
        </p:nvSpPr>
        <p:spPr>
          <a:xfrm>
            <a:off x="1600794" y="215988"/>
            <a:ext cx="6923314" cy="706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kumimoji="0" lang="ar-IQ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قضية القدماء والمحدثين :</a:t>
            </a:r>
            <a:endParaRPr kumimoji="0" lang="ar-IQ" sz="4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987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5632" y="938152"/>
            <a:ext cx="8478981" cy="5919848"/>
          </a:xfrm>
        </p:spPr>
        <p:txBody>
          <a:bodyPr>
            <a:noAutofit/>
          </a:bodyPr>
          <a:lstStyle/>
          <a:p>
            <a:pPr algn="r" rtl="1">
              <a:spcAft>
                <a:spcPts val="1000"/>
              </a:spcAft>
            </a:pPr>
            <a:r>
              <a:rPr lang="ar-IQ" sz="2400" dirty="0" smtClean="0">
                <a:ea typeface="Calibri"/>
                <a:cs typeface="Simplified Arabic"/>
              </a:rPr>
              <a:t>وابن </a:t>
            </a:r>
            <a:r>
              <a:rPr lang="ar-IQ" sz="2400" dirty="0">
                <a:ea typeface="Calibri"/>
                <a:cs typeface="Simplified Arabic"/>
              </a:rPr>
              <a:t>قتيبة أول من أثار هذه المسألة . وتمثل بحثه فيها بما يأتي :</a:t>
            </a:r>
            <a:endParaRPr lang="en-US" sz="2400" dirty="0"/>
          </a:p>
          <a:p>
            <a:pPr marL="0" lvl="0" indent="0" algn="r" rtl="1">
              <a:spcAft>
                <a:spcPts val="1000"/>
              </a:spcAft>
              <a:buSzPts val="1400"/>
              <a:buNone/>
            </a:pPr>
            <a:r>
              <a:rPr lang="ar-IQ" sz="2400" b="1" dirty="0" smtClean="0">
                <a:latin typeface="Arial"/>
                <a:ea typeface="Calibri"/>
                <a:cs typeface="Simplified Arabic"/>
              </a:rPr>
              <a:t>1.تحدث </a:t>
            </a:r>
            <a:r>
              <a:rPr lang="ar-IQ" sz="2400" b="1" dirty="0">
                <a:latin typeface="Arial"/>
                <a:ea typeface="Calibri"/>
                <a:cs typeface="Simplified Arabic"/>
              </a:rPr>
              <a:t>عن الشكل الفني المتكامل ، الذي استقرت عليه القصيدة .</a:t>
            </a:r>
            <a:r>
              <a:rPr lang="ar-IQ" sz="2400" dirty="0">
                <a:latin typeface="Arial"/>
                <a:ea typeface="Calibri"/>
                <a:cs typeface="Simplified Arabic"/>
              </a:rPr>
              <a:t> فـذَكَـرَ افتتاح الشاعر لقصيدته بذكر الديار، </a:t>
            </a:r>
            <a:r>
              <a:rPr lang="ar-IQ" sz="2400" dirty="0" err="1">
                <a:latin typeface="Arial"/>
                <a:ea typeface="Calibri"/>
                <a:cs typeface="Simplified Arabic"/>
              </a:rPr>
              <a:t>واستيقاف</a:t>
            </a:r>
            <a:r>
              <a:rPr lang="ar-IQ" sz="2400" dirty="0">
                <a:latin typeface="Arial"/>
                <a:ea typeface="Calibri"/>
                <a:cs typeface="Simplified Arabic"/>
              </a:rPr>
              <a:t> الصحب عندها ، وبالبكاء على الأطلال </a:t>
            </a:r>
            <a:r>
              <a:rPr lang="ar-IQ" sz="2400" dirty="0" smtClean="0">
                <a:latin typeface="Arial"/>
                <a:ea typeface="Calibri"/>
                <a:cs typeface="Simplified Arabic"/>
              </a:rPr>
              <a:t>،</a:t>
            </a:r>
          </a:p>
          <a:p>
            <a:pPr marL="0" lvl="0" indent="0" algn="r" rtl="1">
              <a:spcAft>
                <a:spcPts val="1000"/>
              </a:spcAft>
              <a:buSzPts val="1400"/>
              <a:buNone/>
            </a:pPr>
            <a:r>
              <a:rPr lang="ar-IQ" sz="2400" dirty="0" smtClean="0">
                <a:latin typeface="Arial"/>
                <a:ea typeface="Calibri"/>
                <a:cs typeface="Simplified Arabic"/>
              </a:rPr>
              <a:t>2. </a:t>
            </a:r>
            <a:r>
              <a:rPr lang="ar-IQ" sz="2400" b="1" dirty="0" smtClean="0">
                <a:latin typeface="Arial"/>
                <a:ea typeface="Calibri"/>
                <a:cs typeface="Simplified Arabic"/>
              </a:rPr>
              <a:t>أنه </a:t>
            </a:r>
            <a:r>
              <a:rPr lang="ar-IQ" sz="2400" b="1" dirty="0">
                <a:latin typeface="Arial"/>
                <a:ea typeface="Calibri"/>
                <a:cs typeface="Simplified Arabic"/>
              </a:rPr>
              <a:t>قرن الإجادة بالموازنة بين تلك الأجزاء ، التي ذكرها للقصيدة ، فلا يطولُ جزءٌ (غَرَضٌ) على حساب آخر ،</a:t>
            </a:r>
            <a:r>
              <a:rPr lang="ar-IQ" sz="2400" dirty="0">
                <a:latin typeface="Arial"/>
                <a:ea typeface="Calibri"/>
                <a:cs typeface="Simplified Arabic"/>
              </a:rPr>
              <a:t> كإطالة الوقوف على الأطلال ، وتقليل أبيات الأجزاء الأخرى ، كالفخر أو المديح . وهذا يعكس إحساسه الدقيق بالطول المناسب للقصيدة ، وتناسب أجزائها .</a:t>
            </a:r>
            <a:endParaRPr lang="en-US" sz="2400" dirty="0">
              <a:latin typeface="Arial"/>
              <a:cs typeface="Arial"/>
            </a:endParaRPr>
          </a:p>
          <a:p>
            <a:pPr algn="l" rtl="1"/>
            <a:r>
              <a:rPr lang="ar-IQ" sz="2400" b="1" dirty="0" smtClean="0">
                <a:ea typeface="Calibri"/>
                <a:cs typeface="Simplified Arabic"/>
              </a:rPr>
              <a:t>3. أنه </a:t>
            </a:r>
            <a:r>
              <a:rPr lang="ar-IQ" sz="2400" b="1" dirty="0">
                <a:ea typeface="Calibri"/>
                <a:cs typeface="Simplified Arabic"/>
              </a:rPr>
              <a:t>ألزم الشاعر المحدث بمعاني الشكل المتوارَث القديم ، للقصيدة العربية </a:t>
            </a:r>
            <a:r>
              <a:rPr lang="ar-IQ" sz="2800" b="1" dirty="0">
                <a:ea typeface="Calibri"/>
                <a:cs typeface="Simplified Arabic"/>
              </a:rPr>
              <a:t>،</a:t>
            </a:r>
            <a:r>
              <a:rPr lang="ar-IQ" sz="2800" dirty="0">
                <a:ea typeface="Calibri"/>
                <a:cs typeface="Simplified Arabic"/>
              </a:rPr>
              <a:t> </a:t>
            </a: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3C16356F-75DC-2A7D-A5DC-2DE7696FA92E}"/>
              </a:ext>
            </a:extLst>
          </p:cNvPr>
          <p:cNvSpPr txBox="1"/>
          <p:nvPr/>
        </p:nvSpPr>
        <p:spPr>
          <a:xfrm>
            <a:off x="1600794" y="215988"/>
            <a:ext cx="69233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ctr" defTabSz="457200">
              <a:spcBef>
                <a:spcPts val="1000"/>
              </a:spcBef>
              <a:spcAft>
                <a:spcPts val="1000"/>
              </a:spcAft>
              <a:buClr>
                <a:srgbClr val="A53010"/>
              </a:buClr>
              <a:buFont typeface="Wingdings 3" charset="2"/>
              <a:buChar char=""/>
            </a:pPr>
            <a:r>
              <a:rPr lang="ar-IQ" sz="2800" b="1" dirty="0">
                <a:solidFill>
                  <a:schemeClr val="bg2">
                    <a:lumMod val="50000"/>
                  </a:schemeClr>
                </a:solidFill>
                <a:ea typeface="Calibri"/>
                <a:cs typeface="Simplified Arabic"/>
              </a:rPr>
              <a:t>قضية بـِنْـيَـةُ القصيدة العربية ( أو بناء القصيدة ) :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628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25632" y="1175656"/>
            <a:ext cx="8763990" cy="5682343"/>
          </a:xfrm>
        </p:spPr>
        <p:txBody>
          <a:bodyPr>
            <a:noAutofit/>
          </a:bodyPr>
          <a:lstStyle/>
          <a:p>
            <a:pPr algn="just" rtl="1">
              <a:spcAft>
                <a:spcPts val="1000"/>
              </a:spcAft>
            </a:pPr>
            <a:r>
              <a:rPr lang="ar-IQ" sz="2400" dirty="0" smtClean="0">
                <a:ea typeface="Calibri"/>
                <a:cs typeface="Simplified Arabic"/>
              </a:rPr>
              <a:t>وهذا </a:t>
            </a:r>
            <a:r>
              <a:rPr lang="ar-IQ" sz="2400" dirty="0">
                <a:ea typeface="Calibri"/>
                <a:cs typeface="Simplified Arabic"/>
              </a:rPr>
              <a:t>من المباحث المهمة ، التي سجلها ابن قتيبة في مقدمته النقدية ، وقد سبقهُ بشرُ بن المُـعْـتَـمِـر في صحيفتِهِ ، والجاحظ ، إلى دوافع القول لدى الشعراء ، فـتناولَ ابنُ قتيبة في ذلك ثلاث مسائل ، هي :</a:t>
            </a:r>
            <a:endParaRPr lang="en-US" sz="2400" dirty="0"/>
          </a:p>
          <a:p>
            <a:pPr lvl="0" algn="just" rtl="1">
              <a:spcAft>
                <a:spcPts val="1000"/>
              </a:spcAft>
              <a:buFont typeface="+mj-lt"/>
              <a:buAutoNum type="arabicPeriod"/>
            </a:pPr>
            <a:r>
              <a:rPr lang="ar-IQ" sz="2400" b="1" dirty="0">
                <a:solidFill>
                  <a:schemeClr val="bg2">
                    <a:lumMod val="10000"/>
                  </a:schemeClr>
                </a:solidFill>
                <a:ea typeface="Calibri"/>
                <a:cs typeface="Simplified Arabic"/>
              </a:rPr>
              <a:t>تنشيط الغريزة الشعرية  :</a:t>
            </a:r>
            <a:r>
              <a:rPr lang="ar-IQ" sz="2400" dirty="0">
                <a:solidFill>
                  <a:schemeClr val="bg2">
                    <a:lumMod val="10000"/>
                  </a:schemeClr>
                </a:solidFill>
                <a:ea typeface="Calibri"/>
                <a:cs typeface="Simplified Arabic"/>
              </a:rPr>
              <a:t> </a:t>
            </a:r>
            <a:r>
              <a:rPr lang="ar-IQ" sz="2400" dirty="0">
                <a:ea typeface="Calibri"/>
                <a:cs typeface="Simplified Arabic"/>
              </a:rPr>
              <a:t>وذلك بحسب حالات الشاعر ؛ لأن الغريزة ( القريحة ) الشعرية ، مثل باقي نشاطات الإنسان ، ينتابُها الـكَـلَـلُ والخُمولُ ؛ فيعاني الشاعر أحيانًا من صعوبة قول </a:t>
            </a:r>
            <a:r>
              <a:rPr lang="ar-IQ" sz="2400" dirty="0" smtClean="0">
                <a:ea typeface="Calibri"/>
                <a:cs typeface="Simplified Arabic"/>
              </a:rPr>
              <a:t>الشعر.</a:t>
            </a:r>
            <a:endParaRPr lang="en-US" sz="2400" dirty="0"/>
          </a:p>
          <a:p>
            <a:pPr lvl="0" algn="just" rtl="1">
              <a:spcAft>
                <a:spcPts val="1000"/>
              </a:spcAft>
              <a:buFont typeface="+mj-lt"/>
              <a:buAutoNum type="arabicPeriod"/>
            </a:pPr>
            <a:r>
              <a:rPr lang="ar-IQ" sz="2400" b="1" dirty="0">
                <a:solidFill>
                  <a:schemeClr val="bg2">
                    <a:lumMod val="10000"/>
                  </a:schemeClr>
                </a:solidFill>
                <a:ea typeface="Calibri"/>
                <a:cs typeface="Simplified Arabic"/>
              </a:rPr>
              <a:t>أوقات نشاط القريحة الشعرية :</a:t>
            </a:r>
            <a:r>
              <a:rPr lang="ar-IQ" sz="2400" dirty="0">
                <a:solidFill>
                  <a:schemeClr val="bg2">
                    <a:lumMod val="10000"/>
                  </a:schemeClr>
                </a:solidFill>
                <a:ea typeface="Calibri"/>
                <a:cs typeface="Simplified Arabic"/>
              </a:rPr>
              <a:t> </a:t>
            </a:r>
            <a:r>
              <a:rPr lang="ar-IQ" sz="2400" dirty="0">
                <a:ea typeface="Calibri"/>
                <a:cs typeface="Simplified Arabic"/>
              </a:rPr>
              <a:t>وذكر أنها أول الليل قبل النعاس ، وأول النهار قبل الغداء ، وعند المرض ، وعند الخلوة في كل من : الحبس ، والسفر .</a:t>
            </a:r>
            <a:endParaRPr lang="en-US" sz="2400" dirty="0"/>
          </a:p>
          <a:p>
            <a:pPr lvl="0" algn="just" rtl="1">
              <a:spcAft>
                <a:spcPts val="1000"/>
              </a:spcAft>
              <a:buFont typeface="+mj-lt"/>
              <a:buAutoNum type="arabicPeriod"/>
            </a:pPr>
            <a:r>
              <a:rPr lang="ar-IQ" sz="2400" b="1" dirty="0">
                <a:solidFill>
                  <a:schemeClr val="bg2">
                    <a:lumMod val="10000"/>
                  </a:schemeClr>
                </a:solidFill>
                <a:ea typeface="Calibri"/>
                <a:cs typeface="Simplified Arabic"/>
              </a:rPr>
              <a:t>أنواع البواعث ( الدوافع ) لقول الشعر :</a:t>
            </a:r>
            <a:r>
              <a:rPr lang="ar-IQ" sz="2400" dirty="0">
                <a:solidFill>
                  <a:schemeClr val="bg2">
                    <a:lumMod val="10000"/>
                  </a:schemeClr>
                </a:solidFill>
                <a:ea typeface="Calibri"/>
                <a:cs typeface="Simplified Arabic"/>
              </a:rPr>
              <a:t> </a:t>
            </a:r>
            <a:r>
              <a:rPr lang="ar-IQ" sz="2400" dirty="0">
                <a:ea typeface="Calibri"/>
                <a:cs typeface="Simplified Arabic"/>
              </a:rPr>
              <a:t>جمع ابن قتيبة الأسباب الداعية إلى قول الشعر ، من أقوال الشعراء وتجاربهم ، وهي تتنوع بين : الطمع في العطاء ، والشوق إلى الأحبة ، والشراب ( وهو دافعٌ منكَرٌ ) ، والطرب ، والغضب . والسرور . وقد كان باعث الحطيئة الطمع . وهكذا ، فالبواعث متفاوتة بين الشعراء .</a:t>
            </a:r>
            <a:endParaRPr lang="en-US" sz="2400" dirty="0"/>
          </a:p>
          <a:p>
            <a:pPr algn="just" rtl="1">
              <a:lnSpc>
                <a:spcPct val="115000"/>
              </a:lnSpc>
              <a:spcAft>
                <a:spcPts val="1000"/>
              </a:spcAft>
            </a:pPr>
            <a:endParaRPr lang="en-US" sz="2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3C16356F-75DC-2A7D-A5DC-2DE7696FA92E}"/>
              </a:ext>
            </a:extLst>
          </p:cNvPr>
          <p:cNvSpPr txBox="1"/>
          <p:nvPr/>
        </p:nvSpPr>
        <p:spPr>
          <a:xfrm>
            <a:off x="878774" y="215988"/>
            <a:ext cx="6899564" cy="6451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A53010"/>
              </a:buClr>
              <a:buFont typeface="Wingdings 3" charset="2"/>
              <a:buNone/>
              <a:defRPr/>
            </a:pPr>
            <a:r>
              <a:rPr lang="ar-IQ" sz="36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قضية حالات الشاعر أو بواعث قول الشعر : </a:t>
            </a:r>
            <a:endParaRPr lang="ar-IQ" sz="36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182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0762" y="1068946"/>
            <a:ext cx="8122276" cy="56252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ar-IQ" sz="4800" b="1" dirty="0">
                <a:solidFill>
                  <a:srgbClr val="7030A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شكراً</a:t>
            </a:r>
          </a:p>
          <a:p>
            <a:pPr marL="0" indent="0" algn="ctr">
              <a:buNone/>
            </a:pPr>
            <a:r>
              <a:rPr lang="ar-IQ" sz="4800" b="1" dirty="0">
                <a:solidFill>
                  <a:srgbClr val="7030A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على حُسن المتُابعة والإصغاء.</a:t>
            </a:r>
          </a:p>
          <a:p>
            <a:pPr marL="0" indent="0" algn="ctr">
              <a:buNone/>
            </a:pPr>
            <a:r>
              <a:rPr lang="ar-IQ" sz="4800" b="1" dirty="0">
                <a:solidFill>
                  <a:srgbClr val="7030A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نلتقيكم بمحبة ٍ غامِرة آملة  لكم جميّعاً  </a:t>
            </a:r>
            <a:r>
              <a:rPr lang="ar-IQ" sz="4400" b="1" dirty="0">
                <a:solidFill>
                  <a:srgbClr val="7030A0"/>
                </a:solidFill>
                <a:latin typeface="Times New Roman" panose="02020603050405020304" pitchFamily="18" charset="0"/>
                <a:cs typeface="DecoType Naskh Variants" panose="02010400000000000000" pitchFamily="2" charset="-78"/>
              </a:rPr>
              <a:t>.</a:t>
            </a:r>
          </a:p>
          <a:p>
            <a:pPr marL="0" indent="0" algn="ctr">
              <a:buNone/>
            </a:pP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51" y="4093457"/>
            <a:ext cx="7362423" cy="24296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06343535"/>
      </p:ext>
    </p:extLst>
  </p:cSld>
  <p:clrMapOvr>
    <a:masterClrMapping/>
  </p:clrMapOvr>
</p:sld>
</file>

<file path=ppt/theme/theme1.xml><?xml version="1.0" encoding="utf-8"?>
<a:theme xmlns:a="http://schemas.openxmlformats.org/drawingml/2006/main" name="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ربطة">
  <a:themeElements>
    <a:clrScheme name="ربطة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ربطة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بطة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TM03090434[[fn=نوع الخشب]]</Template>
  <TotalTime>2705</TotalTime>
  <Words>633</Words>
  <Application>Microsoft Office PowerPoint</Application>
  <PresentationFormat>عرض على الشاشة (3:4)‏</PresentationFormat>
  <Paragraphs>48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7</vt:i4>
      </vt:variant>
    </vt:vector>
  </HeadingPairs>
  <TitlesOfParts>
    <vt:vector size="9" baseType="lpstr">
      <vt:lpstr>ربطة</vt:lpstr>
      <vt:lpstr>1_ربطة</vt:lpstr>
      <vt:lpstr> </vt:lpstr>
      <vt:lpstr>سيرة  ناقد: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Microsoft (C)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((مفهوم التراث في الشعر العربي ))</dc:title>
  <dc:creator>m-kh</dc:creator>
  <cp:lastModifiedBy>abd alhadi</cp:lastModifiedBy>
  <cp:revision>111</cp:revision>
  <dcterms:created xsi:type="dcterms:W3CDTF">2021-10-20T07:54:34Z</dcterms:created>
  <dcterms:modified xsi:type="dcterms:W3CDTF">2025-11-22T11:10:09Z</dcterms:modified>
</cp:coreProperties>
</file>