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37" r:id="rId1"/>
    <p:sldMasterId id="2147483971" r:id="rId2"/>
    <p:sldMasterId id="2147483988" r:id="rId3"/>
  </p:sldMasterIdLst>
  <p:sldIdLst>
    <p:sldId id="256" r:id="rId4"/>
    <p:sldId id="280" r:id="rId5"/>
    <p:sldId id="262" r:id="rId6"/>
    <p:sldId id="272" r:id="rId7"/>
    <p:sldId id="284" r:id="rId8"/>
    <p:sldId id="285" r:id="rId9"/>
    <p:sldId id="286" r:id="rId10"/>
    <p:sldId id="281" r:id="rId11"/>
  </p:sldIdLst>
  <p:sldSz cx="9144000" cy="6858000" type="screen4x3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2E38"/>
    <a:srgbClr val="32251A"/>
    <a:srgbClr val="E7ECD5"/>
    <a:srgbClr val="CC0000"/>
    <a:srgbClr val="44083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098" autoAdjust="0"/>
    <p:restoredTop sz="94660"/>
  </p:normalViewPr>
  <p:slideViewPr>
    <p:cSldViewPr snapToGrid="0">
      <p:cViewPr>
        <p:scale>
          <a:sx n="80" d="100"/>
          <a:sy n="80" d="100"/>
        </p:scale>
        <p:origin x="-1308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7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6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6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4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3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7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3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2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7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9888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97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5516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38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93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49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18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70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56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53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76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013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61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137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72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412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59219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253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0207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22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004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562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176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114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176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61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364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693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458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81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16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871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37234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4335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29929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100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386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19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0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2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  <p:sldLayoutId id="2147483984" r:id="rId13"/>
    <p:sldLayoutId id="2147483985" r:id="rId14"/>
    <p:sldLayoutId id="2147483986" r:id="rId15"/>
    <p:sldLayoutId id="214748398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2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  <p:sldLayoutId id="214748400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97228" y="605307"/>
            <a:ext cx="7328079" cy="1217052"/>
          </a:xfrm>
        </p:spPr>
        <p:txBody>
          <a:bodyPr>
            <a:normAutofit fontScale="90000"/>
          </a:bodyPr>
          <a:lstStyle/>
          <a:p>
            <a:pPr algn="ctr">
              <a:tabLst>
                <a:tab pos="4291965" algn="l"/>
              </a:tabLst>
            </a:pPr>
            <a:r>
              <a:rPr lang="en-US" sz="2800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/>
            </a:r>
            <a:br>
              <a:rPr lang="en-US" sz="2800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</a:br>
            <a:endParaRPr lang="en-US" sz="4800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" y="0"/>
            <a:ext cx="9144000" cy="685800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32500" lnSpcReduction="20000"/>
          </a:bodyPr>
          <a:lstStyle/>
          <a:p>
            <a:pPr algn="ctr"/>
            <a:endParaRPr lang="ar-IQ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4200" b="1" dirty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جمهوريّة العرِاق </a:t>
            </a:r>
          </a:p>
          <a:p>
            <a:pPr algn="ctr" rtl="1"/>
            <a:r>
              <a:rPr lang="ar-IQ" sz="4200" b="1" dirty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وزارة التّعليم العالي </a:t>
            </a:r>
          </a:p>
          <a:p>
            <a:pPr algn="ctr" rtl="1"/>
            <a:r>
              <a:rPr lang="ar-IQ" sz="4200" b="1" dirty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والبحثُ العلمي </a:t>
            </a:r>
          </a:p>
          <a:p>
            <a:pPr algn="ctr" rtl="1"/>
            <a:r>
              <a:rPr lang="ar-IQ" sz="4200" b="1" dirty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جامعة </a:t>
            </a:r>
            <a:r>
              <a:rPr lang="ar-IQ" sz="4200" b="1" dirty="0" smtClean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دَيالى</a:t>
            </a:r>
          </a:p>
          <a:p>
            <a:pPr algn="ctr" rtl="1"/>
            <a:r>
              <a:rPr lang="ar-IQ" sz="4200" b="1" dirty="0" smtClean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كلية التربية للعلوم الإنسانية </a:t>
            </a:r>
            <a:endParaRPr lang="ar-IQ" sz="4200" b="1" dirty="0">
              <a:solidFill>
                <a:schemeClr val="accent3">
                  <a:lumMod val="50000"/>
                </a:schemeClr>
              </a:solidFill>
              <a:latin typeface="TheSans" panose="020B0803040302020203" pitchFamily="34" charset="-78"/>
              <a:ea typeface="Times New Roman" panose="02020603050405020304" pitchFamily="18" charset="0"/>
              <a:cs typeface="TheSans" panose="020B0803040302020203" pitchFamily="34" charset="-78"/>
            </a:endParaRPr>
          </a:p>
          <a:p>
            <a:pPr algn="ctr" rtl="1"/>
            <a:r>
              <a:rPr lang="ar-IQ" sz="4200" b="1" dirty="0" smtClean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قسم اللغة العربية </a:t>
            </a:r>
          </a:p>
          <a:p>
            <a:pPr algn="ctr" rtl="1"/>
            <a:endParaRPr lang="ar-IQ" sz="93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11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sz="8000" b="1" dirty="0" smtClean="0">
                <a:solidFill>
                  <a:srgbClr val="0070C0"/>
                </a:solidFill>
                <a:ea typeface="Times New Roman"/>
                <a:cs typeface="Simplified Arabic"/>
              </a:rPr>
              <a:t>الجاحظ(255هـ)  وقضية اللفظ والمعنى </a:t>
            </a:r>
          </a:p>
          <a:p>
            <a:pPr algn="ctr" rtl="1"/>
            <a:endParaRPr lang="ar-IQ" sz="8000" b="1" dirty="0">
              <a:solidFill>
                <a:srgbClr val="0070C0"/>
              </a:solidFill>
              <a:ea typeface="Times New Roman"/>
              <a:cs typeface="Simplified Arabic"/>
            </a:endParaRPr>
          </a:p>
          <a:p>
            <a:pPr algn="ctr" rtl="1"/>
            <a:r>
              <a:rPr lang="ar-IQ" sz="8000" b="1" dirty="0" smtClean="0">
                <a:solidFill>
                  <a:srgbClr val="0070C0"/>
                </a:solidFill>
                <a:ea typeface="Times New Roman"/>
                <a:cs typeface="Simplified Arabic"/>
              </a:rPr>
              <a:t>والآراء النقدية عنده حول القدماء والمحدثين. </a:t>
            </a:r>
            <a:endParaRPr lang="ar-IQ" sz="8000" b="1" dirty="0" smtClean="0">
              <a:solidFill>
                <a:srgbClr val="0070C0"/>
              </a:solidFill>
              <a:ea typeface="Times New Roman"/>
              <a:cs typeface="Simplified Arabic"/>
            </a:endParaRPr>
          </a:p>
          <a:p>
            <a:pPr algn="ctr" rtl="1"/>
            <a:r>
              <a:rPr lang="ar-AE" sz="7600" b="1" dirty="0" smtClean="0">
                <a:solidFill>
                  <a:srgbClr val="FFFF00"/>
                </a:solidFill>
                <a:ea typeface="Times New Roman"/>
                <a:cs typeface="Simplified Arabic"/>
              </a:rPr>
              <a:t> </a:t>
            </a:r>
            <a:endParaRPr lang="ar-IQ" sz="7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9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م . </a:t>
            </a:r>
            <a:r>
              <a:rPr lang="ar-IQ" sz="9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د </a:t>
            </a:r>
            <a:r>
              <a:rPr lang="ar-IQ" sz="9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.  عَبد الهادي </a:t>
            </a:r>
            <a:r>
              <a:rPr lang="ar-IQ" sz="9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حسيَّن كامل</a:t>
            </a:r>
            <a:endParaRPr lang="en-US" sz="9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Mohammad Bold Normal" pitchFamily="2" charset="-78"/>
            </a:endParaRPr>
          </a:p>
          <a:p>
            <a:pPr algn="ctr" rtl="1"/>
            <a:r>
              <a:rPr lang="ar-IQ" sz="65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rtl="1"/>
            <a:r>
              <a:rPr lang="ar-SA" sz="8000" b="1" dirty="0">
                <a:solidFill>
                  <a:srgbClr val="ED2E3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ar-SA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ar-IQ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ar-SA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sz="8000" b="1" dirty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هـ        </a:t>
            </a:r>
            <a:r>
              <a:rPr lang="ar-IQ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2025 مـ</a:t>
            </a:r>
          </a:p>
          <a:p>
            <a:pPr algn="ctr" rtl="1"/>
            <a:endParaRPr lang="ar-IQ" sz="8000" b="1" dirty="0" smtClean="0">
              <a:solidFill>
                <a:srgbClr val="002060"/>
              </a:solidFill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6200" b="1" dirty="0" smtClean="0">
                <a:solidFill>
                  <a:srgbClr val="FF000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ملحوظة  </a:t>
            </a:r>
            <a:r>
              <a:rPr lang="ar-IQ" sz="6200" b="1" dirty="0" smtClean="0">
                <a:solidFill>
                  <a:srgbClr val="FF000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هذه التصميمات بهذا البرنامج غير معتمدة لا في الامتحان الشهري ولا </a:t>
            </a:r>
            <a:r>
              <a:rPr lang="ar-IQ" sz="6200" b="1" dirty="0" smtClean="0">
                <a:solidFill>
                  <a:srgbClr val="FF000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الامتحان النهائي</a:t>
            </a:r>
            <a:r>
              <a:rPr lang="ar-IQ" sz="6200" b="1" dirty="0" smtClean="0">
                <a:solidFill>
                  <a:srgbClr val="FF000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ar-IQ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0" b="1" dirty="0">
              <a:solidFill>
                <a:srgbClr val="002060"/>
              </a:solidFill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spcAft>
                <a:spcPts val="0"/>
              </a:spcAft>
            </a:pPr>
            <a:r>
              <a:rPr lang="ar-S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11" y="488859"/>
            <a:ext cx="1038895" cy="1494487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4" y="640084"/>
            <a:ext cx="1334170" cy="1343262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593766" y="6115792"/>
            <a:ext cx="7964049" cy="4275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6031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45201" y="309094"/>
            <a:ext cx="6589199" cy="940158"/>
          </a:xfrm>
        </p:spPr>
        <p:txBody>
          <a:bodyPr>
            <a:normAutofit/>
          </a:bodyPr>
          <a:lstStyle/>
          <a:p>
            <a:pPr algn="ctr"/>
            <a:r>
              <a:rPr lang="ar-IQ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Mohammad Bold Normal" pitchFamily="2" charset="-78"/>
              </a:rPr>
              <a:t>مفتاح أولي: 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Mohammad Bold Normal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4384" y="1017432"/>
            <a:ext cx="8633361" cy="5692462"/>
          </a:xfrm>
        </p:spPr>
        <p:txBody>
          <a:bodyPr>
            <a:noAutofit/>
          </a:bodyPr>
          <a:lstStyle/>
          <a:p>
            <a:pPr algn="just" rtl="1">
              <a:spcAft>
                <a:spcPts val="1000"/>
              </a:spcAft>
            </a:pPr>
            <a:r>
              <a:rPr lang="ar-IQ" sz="2800" dirty="0">
                <a:solidFill>
                  <a:schemeClr val="accent4">
                    <a:lumMod val="75000"/>
                  </a:schemeClr>
                </a:solidFill>
                <a:ea typeface="Calibri"/>
                <a:cs typeface="Simplified Arabic"/>
              </a:rPr>
              <a:t>هو أبو عثمان ، عَـمْـرُو بن بحر ، الجاحظ ، (ت 255 هـ ) ، أشهر أدباء القرن الثالث الهجري ، أكثر كُـتّـابِ العربية موضوعاتٍ ، تنوعت موضوعاتُهُ : فكرية ، وأدبية ، واجتماعية  نهل من الأدب القديم ما أفاده طبعًا عربيًّا أصيلًا ، وذوقًا فـنـيًّا رفيعًا  موسوعيُّ الثقافة ، أحاط بثقافة عصره ، حُـبُّـه للقراءة والكتب منقطع النظير . يسأل العالمَ والمتكلمَ والشاعرَ والأديبَ ، مثلما يسأل العامِّيَّ ، إذا وجد عنده فائدة فيما يتحدث عنه .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  <a:p>
            <a:pPr algn="just" rtl="1">
              <a:spcAft>
                <a:spcPts val="1000"/>
              </a:spcAft>
            </a:pPr>
            <a:r>
              <a:rPr lang="ar-IQ" sz="2800" dirty="0">
                <a:solidFill>
                  <a:schemeClr val="accent4">
                    <a:lumMod val="75000"/>
                  </a:schemeClr>
                </a:solidFill>
                <a:ea typeface="Calibri"/>
                <a:cs typeface="Simplified Arabic"/>
              </a:rPr>
              <a:t>وهو معتزلي الفكر دافع عن عقيدة الإسلام ، ضد الأفكار المنحرفة ، كالباطنية والمُـجَـسِّـمة . فاق المعتزلة بأسلوبه الأدبي الجميل ، وعبارته الفصيحة الجزلة ، وبطريقة عرضه للقضايا  الأدبية ، والأفكار العامة ؛ فمؤلفاتُه يقرأُها العامةُ والخاصةُ ، والجاهلُ والعالمُ والشاعرُ .</a:t>
            </a:r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547370" algn="r" rtl="1">
              <a:lnSpc>
                <a:spcPct val="115000"/>
              </a:lnSpc>
              <a:spcAft>
                <a:spcPts val="1000"/>
              </a:spcAft>
            </a:pPr>
            <a:endParaRPr lang="ar-IQ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DecoType Naskh Variant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67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30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0304" y="360608"/>
            <a:ext cx="8963696" cy="6040191"/>
          </a:xfrm>
        </p:spPr>
        <p:txBody>
          <a:bodyPr>
            <a:normAutofit fontScale="92500" lnSpcReduction="10000"/>
          </a:bodyPr>
          <a:lstStyle/>
          <a:p>
            <a:pPr marL="0" indent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4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اسلوبه الفني : </a:t>
            </a:r>
            <a:endParaRPr lang="ar-IQ" sz="4400" b="1" dirty="0" smtClean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rtl="1">
              <a:spcAft>
                <a:spcPts val="1000"/>
              </a:spcAft>
            </a:pPr>
            <a:r>
              <a:rPr lang="ar-IQ" sz="3600" dirty="0">
                <a:ea typeface="Calibri"/>
                <a:cs typeface="Simplified Arabic"/>
              </a:rPr>
              <a:t>تميز اسلوب الجاحظ بــرغبته القوية في إقناع القارئ ؛ اتخذ لمؤلفاته أسلوبًا امتاز بظاهرتين متلازمتين ، هما :</a:t>
            </a:r>
            <a:endParaRPr lang="en-US" sz="3600" dirty="0"/>
          </a:p>
          <a:p>
            <a:pPr lvl="0" algn="just" rtl="1">
              <a:spcAft>
                <a:spcPts val="1000"/>
              </a:spcAft>
              <a:buFont typeface="+mj-lt"/>
              <a:buAutoNum type="arabicPeriod"/>
            </a:pPr>
            <a:r>
              <a:rPr lang="ar-IQ" sz="3600" dirty="0">
                <a:solidFill>
                  <a:srgbClr val="0070C0"/>
                </a:solidFill>
                <a:ea typeface="Calibri"/>
                <a:cs typeface="Simplified Arabic"/>
              </a:rPr>
              <a:t>الاستطراد : </a:t>
            </a:r>
            <a:r>
              <a:rPr lang="ar-IQ" sz="3600" dirty="0">
                <a:ea typeface="Calibri"/>
                <a:cs typeface="Simplified Arabic"/>
              </a:rPr>
              <a:t>وهو التنقل من موضوع لآخر ؛ مما دعاه إلى التزام الظاهرة الثانية .</a:t>
            </a:r>
            <a:endParaRPr lang="en-US" sz="3600" dirty="0"/>
          </a:p>
          <a:p>
            <a:pPr lvl="0" algn="just" rtl="1">
              <a:spcAft>
                <a:spcPts val="1000"/>
              </a:spcAft>
              <a:buFont typeface="+mj-lt"/>
              <a:buAutoNum type="arabicPeriod"/>
            </a:pPr>
            <a:r>
              <a:rPr lang="ar-IQ" sz="3600" dirty="0">
                <a:solidFill>
                  <a:srgbClr val="0070C0"/>
                </a:solidFill>
                <a:ea typeface="Calibri"/>
                <a:cs typeface="Simplified Arabic"/>
              </a:rPr>
              <a:t>مزج الجد بالهزل : </a:t>
            </a:r>
            <a:r>
              <a:rPr lang="ar-IQ" sz="3600" dirty="0">
                <a:ea typeface="Calibri"/>
                <a:cs typeface="Simplified Arabic"/>
              </a:rPr>
              <a:t>فينتقل من حديث جدي إلى هزلي ، ومن مناقشة فلسفية جادة ، إلى نادرة وفكاهة .</a:t>
            </a:r>
            <a:endParaRPr lang="en-US" sz="3600" dirty="0"/>
          </a:p>
          <a:p>
            <a:r>
              <a:rPr lang="ar-IQ" sz="3600" dirty="0">
                <a:ea typeface="Calibri"/>
                <a:cs typeface="Simplified Arabic"/>
              </a:rPr>
              <a:t>ومن الباحثين من علل هاتين الظاهرتين بِـكِـبَـرِ سِـنِّـهِ وتأليفه كُـتُـبَـه على مراحل ، ومنهم من عللها بثقافته الواسعة ، ونفسيته ، ومنهم من عللها بأنه أراد منع الحاسدين من الإغارة على  مؤلفاته </a:t>
            </a:r>
            <a:endParaRPr lang="ar-IQ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DecoType Naskh Variant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359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5632" y="938152"/>
            <a:ext cx="8763990" cy="5919848"/>
          </a:xfrm>
        </p:spPr>
        <p:txBody>
          <a:bodyPr>
            <a:noAutofit/>
          </a:bodyPr>
          <a:lstStyle/>
          <a:p>
            <a:pPr lvl="0" algn="just" rtl="1">
              <a:spcAft>
                <a:spcPts val="1000"/>
              </a:spcAft>
              <a:buFont typeface="+mj-lt"/>
              <a:buAutoNum type="arabicPeriod"/>
            </a:pPr>
            <a:r>
              <a:rPr lang="ar-IQ" sz="2800" dirty="0" smtClean="0">
                <a:solidFill>
                  <a:srgbClr val="0070C0"/>
                </a:solidFill>
                <a:ea typeface="Calibri"/>
                <a:cs typeface="Simplified Arabic"/>
              </a:rPr>
              <a:t>معرفة </a:t>
            </a:r>
            <a:r>
              <a:rPr lang="ar-IQ" sz="2800" dirty="0">
                <a:solidFill>
                  <a:srgbClr val="0070C0"/>
                </a:solidFill>
                <a:ea typeface="Calibri"/>
                <a:cs typeface="Simplified Arabic"/>
              </a:rPr>
              <a:t>اللغة وأسرارها </a:t>
            </a:r>
            <a:r>
              <a:rPr lang="ar-IQ" sz="2800" dirty="0">
                <a:ea typeface="Calibri"/>
                <a:cs typeface="Simplified Arabic"/>
              </a:rPr>
              <a:t>: فإن لِـلَّفْـظةِ دلالةً في موضع ، ولها غيرُ تلك الدلالة في موضع آخر . فمَن جَـهِـلَ ذلك ؛ جَـهِـلَ تفسير القرآن الكريم والسنة النبوية الشريفة ، والشاهد والمَـثَـل ، وأنواع العلوم .</a:t>
            </a:r>
            <a:endParaRPr lang="en-US" sz="2800" dirty="0"/>
          </a:p>
          <a:p>
            <a:pPr lvl="0" algn="just" rtl="1">
              <a:spcAft>
                <a:spcPts val="1000"/>
              </a:spcAft>
              <a:buFont typeface="+mj-lt"/>
              <a:buAutoNum type="arabicPeriod"/>
            </a:pPr>
            <a:r>
              <a:rPr lang="ar-IQ" sz="2800" dirty="0">
                <a:solidFill>
                  <a:srgbClr val="0070C0"/>
                </a:solidFill>
                <a:ea typeface="Calibri"/>
                <a:cs typeface="Simplified Arabic"/>
              </a:rPr>
              <a:t>الثقافة الأدبية </a:t>
            </a:r>
            <a:r>
              <a:rPr lang="ar-IQ" sz="2800" dirty="0">
                <a:ea typeface="Calibri"/>
                <a:cs typeface="Simplified Arabic"/>
              </a:rPr>
              <a:t>: الجامعة للمعرفة العميقة بأخبار الشعراء ، وقبائلهم ، وأنسابهم ، وغريب اللغة وإعرابها .</a:t>
            </a:r>
            <a:endParaRPr lang="en-US" sz="2800" dirty="0"/>
          </a:p>
          <a:p>
            <a:pPr lvl="0" algn="just" rtl="1">
              <a:spcAft>
                <a:spcPts val="1000"/>
              </a:spcAft>
              <a:buFont typeface="+mj-lt"/>
              <a:buAutoNum type="arabicPeriod"/>
            </a:pPr>
            <a:r>
              <a:rPr lang="ar-IQ" sz="2800" dirty="0">
                <a:solidFill>
                  <a:srgbClr val="0070C0"/>
                </a:solidFill>
                <a:ea typeface="Calibri"/>
                <a:cs typeface="Simplified Arabic"/>
              </a:rPr>
              <a:t>الذوق الأدبي والإحساس المرهَف </a:t>
            </a:r>
            <a:r>
              <a:rPr lang="ar-IQ" sz="2800" dirty="0">
                <a:ea typeface="Calibri"/>
                <a:cs typeface="Simplified Arabic"/>
              </a:rPr>
              <a:t>؛ ليعرف به الطبع المتمكن ، والسبك الجيد ، والديباجة الكريمة ، وحُـسْـن المعاني ، وروح الألفاظ ، وغيرها من مواطن الجمال في النص .</a:t>
            </a:r>
            <a:endParaRPr lang="en-US" sz="2800" dirty="0"/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3C16356F-75DC-2A7D-A5DC-2DE7696FA92E}"/>
              </a:ext>
            </a:extLst>
          </p:cNvPr>
          <p:cNvSpPr txBox="1"/>
          <p:nvPr/>
        </p:nvSpPr>
        <p:spPr>
          <a:xfrm>
            <a:off x="1600794" y="215988"/>
            <a:ext cx="6923314" cy="706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ar-IQ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شروط الناقد عند الجاحظ</a:t>
            </a:r>
            <a:r>
              <a:rPr kumimoji="0" lang="ar-IQ" sz="40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kumimoji="0" lang="ar-IQ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987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5632" y="938152"/>
            <a:ext cx="8763990" cy="5919848"/>
          </a:xfrm>
        </p:spPr>
        <p:txBody>
          <a:bodyPr>
            <a:noAutofit/>
          </a:bodyPr>
          <a:lstStyle/>
          <a:p>
            <a:pPr algn="just" rtl="1">
              <a:spcAft>
                <a:spcPts val="1000"/>
              </a:spcAft>
            </a:pPr>
            <a:r>
              <a:rPr lang="ar-IQ" sz="2400" dirty="0">
                <a:ea typeface="Calibri"/>
                <a:cs typeface="Simplified Arabic"/>
              </a:rPr>
              <a:t>وتمثل بحثها بما يتعلق بسؤال : أن سر الإجادة في النص ، إلى أفكار الأديب يعود ، أم إلى طريقته في التعبير عن تلك الأفكار ؟ فقال الجاحظ مقولته المشهورة </a:t>
            </a:r>
            <a:r>
              <a:rPr lang="ar-IQ" sz="2400" dirty="0" smtClean="0">
                <a:ea typeface="Calibri"/>
                <a:cs typeface="Simplified Arabic"/>
              </a:rPr>
              <a:t>:</a:t>
            </a:r>
            <a:endParaRPr lang="ar-IQ" sz="2400" b="1" dirty="0" smtClean="0">
              <a:ea typeface="Calibri"/>
              <a:cs typeface="Simplified Arabic"/>
            </a:endParaRPr>
          </a:p>
          <a:p>
            <a:pPr algn="just" rtl="1">
              <a:spcBef>
                <a:spcPts val="1200"/>
              </a:spcBef>
              <a:spcAft>
                <a:spcPts val="1000"/>
              </a:spcAft>
            </a:pPr>
            <a:r>
              <a:rPr lang="ar-IQ" sz="2400" b="1" dirty="0" smtClean="0">
                <a:ea typeface="Calibri"/>
                <a:cs typeface="Simplified Arabic"/>
              </a:rPr>
              <a:t>( </a:t>
            </a:r>
            <a:r>
              <a:rPr lang="ar-IQ" sz="2400" b="1" dirty="0">
                <a:ea typeface="Calibri"/>
                <a:cs typeface="Simplified Arabic"/>
              </a:rPr>
              <a:t>المعاني مطروحة في الطريق ، يعرفها العَجَمي والعربي ، والبَدوي والقَرَوي ، وإنما الشأن في إقامة الوزن ، وتَـخَـيُّـرِ اللفظ ، وسهولة المخرج ، وكثرة الماء ، وفي صحة الطبع ، وجَودة السَّـبْـك ؛ فإنما الشعر صناعة ، وضَرْبٌ من النسْج ، وجِنسٌ من التصوير )</a:t>
            </a:r>
            <a:r>
              <a:rPr lang="ar-IQ" sz="2400" dirty="0">
                <a:ea typeface="Calibri"/>
                <a:cs typeface="Simplified Arabic"/>
              </a:rPr>
              <a:t> .</a:t>
            </a:r>
            <a:endParaRPr lang="en-US" sz="2400" dirty="0"/>
          </a:p>
          <a:p>
            <a:pPr algn="r" rtl="1">
              <a:spcAft>
                <a:spcPts val="1000"/>
              </a:spcAft>
            </a:pPr>
            <a:r>
              <a:rPr lang="ar-IQ" sz="2800" dirty="0">
                <a:ea typeface="Calibri"/>
                <a:cs typeface="Simplified Arabic"/>
              </a:rPr>
              <a:t> </a:t>
            </a:r>
            <a:r>
              <a:rPr lang="ar-IQ" sz="2000" dirty="0">
                <a:solidFill>
                  <a:srgbClr val="00B050"/>
                </a:solidFill>
                <a:ea typeface="Calibri"/>
                <a:cs typeface="Simplified Arabic"/>
              </a:rPr>
              <a:t>شرح عناصر جودة النص الأدبي الثلاثة ، الواردة في مقولة الجاحظ :	</a:t>
            </a:r>
            <a:endParaRPr lang="en-US" sz="2000" dirty="0">
              <a:solidFill>
                <a:srgbClr val="00B050"/>
              </a:solidFill>
            </a:endParaRPr>
          </a:p>
          <a:p>
            <a:pPr lvl="0" algn="r" rtl="1">
              <a:spcAft>
                <a:spcPts val="1000"/>
              </a:spcAft>
              <a:buFont typeface="+mj-lt"/>
              <a:buAutoNum type="arabicPeriod"/>
            </a:pPr>
            <a:r>
              <a:rPr lang="ar-IQ" sz="2000" dirty="0">
                <a:ea typeface="Calibri"/>
                <a:cs typeface="Simplified Arabic"/>
              </a:rPr>
              <a:t>إقامة الوزن : أي  اختيار الأوزان المناسبة للمعاني المطروحة .</a:t>
            </a:r>
            <a:endParaRPr lang="en-US" sz="2000" dirty="0"/>
          </a:p>
          <a:p>
            <a:pPr lvl="0" algn="r" rtl="1">
              <a:spcAft>
                <a:spcPts val="1000"/>
              </a:spcAft>
              <a:buFont typeface="+mj-lt"/>
              <a:buAutoNum type="arabicPeriod"/>
            </a:pPr>
            <a:r>
              <a:rPr lang="ar-IQ" sz="2000" dirty="0">
                <a:ea typeface="Calibri"/>
                <a:cs typeface="Simplified Arabic"/>
              </a:rPr>
              <a:t>تَـخَـيُّـرُ اللفظ وسهولة المخرج : أي حسن اختيار القائل لها ، في مطابقتها للمعاني ، وتصويرِها لبيئة الشاعر ، أو حياتِهِ ، مع سلامتها ، وسهولة مخرجها ( نطقها ) .</a:t>
            </a:r>
            <a:endParaRPr lang="en-US" sz="2000" dirty="0"/>
          </a:p>
          <a:p>
            <a:pPr algn="r"/>
            <a:r>
              <a:rPr lang="ar-IQ" sz="2000" dirty="0">
                <a:ea typeface="Calibri"/>
                <a:cs typeface="Simplified Arabic"/>
              </a:rPr>
              <a:t>كثرة الماء وصحة الطبع ( الروح الأدبية ) وهي كناية عن الحيوية والجمال ، الابتعاد عن  الجفافِ ، والافتعالِ المصطنع . </a:t>
            </a:r>
            <a:endParaRPr lang="en-US" sz="2000" dirty="0"/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3C16356F-75DC-2A7D-A5DC-2DE7696FA92E}"/>
              </a:ext>
            </a:extLst>
          </p:cNvPr>
          <p:cNvSpPr txBox="1"/>
          <p:nvPr/>
        </p:nvSpPr>
        <p:spPr>
          <a:xfrm>
            <a:off x="1600794" y="215988"/>
            <a:ext cx="6923314" cy="706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A53010"/>
              </a:buClr>
              <a:buFont typeface="Wingdings 3" charset="2"/>
              <a:buNone/>
              <a:defRPr/>
            </a:pPr>
            <a:r>
              <a:rPr lang="ar-IQ" sz="40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قضية اللفظ والمعنى : </a:t>
            </a:r>
            <a:endParaRPr lang="ar-IQ" sz="4000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628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5632" y="938152"/>
            <a:ext cx="8763990" cy="5919848"/>
          </a:xfrm>
        </p:spPr>
        <p:txBody>
          <a:bodyPr>
            <a:noAutofit/>
          </a:bodyPr>
          <a:lstStyle/>
          <a:p>
            <a:pPr indent="396875" algn="just" rtl="1">
              <a:spcAft>
                <a:spcPts val="1000"/>
              </a:spcAft>
            </a:pPr>
            <a:r>
              <a:rPr lang="ar-IQ" sz="2400" b="1" dirty="0">
                <a:solidFill>
                  <a:schemeClr val="accent6">
                    <a:lumMod val="75000"/>
                  </a:schemeClr>
                </a:solidFill>
                <a:ea typeface="Calibri"/>
                <a:cs typeface="Simplified Arabic"/>
              </a:rPr>
              <a:t>حفلت كتب الجاحظ بشواهد من الشعر العربي القديم  جاهلي ، وإسلامي ، وعباسي  كما عاصر الجاحظُ نضج الشعر في العصر العباسي ، وحركة تجديده وتطوره ، وأخذ من العلماء المتعصبين للقديم ، ولم يتعصب مثلهم ، ولم يفضل الشعر المحْـدَث على القديم ، وإنما كان معجبًا بالشعر الجيد ، ونظر إلى مجموع الشعر العربي ؛ فأعلن أن عامة العرب والأعراب ، هم أشعر من عامة المولَّدين ، وأن شعراء البدو أشعر من شعراء الحَـضَـر ، وهذا مبني على النظر إلى النتاج الشعري ، والظروف المُعِـيـنةِ عليه ، فشعراء العرب أقدر – بطبعهم – على قول الشعر ، عن سَـجِـيَّـةٍ وموهبةٍ ، تصقلها البيئةُ الأصيلةُ ، بِـلُـغَـتِـها ومفرداتِها وأَخْـيِـلَـتِـها ، من دون حاجة إلى تَـعَـلُّـم واكتساب ، فما هو إلا أن يصرف العربيُّ وهمه ( ذهنه وخياله ) ، إلى جملة المذهب الشعري ( فن التعبير  بالشعر ) ، والعمود الذي يقصده ( طريقة الشعراء المتبعة ) ؛ فتأتيه المعاني أَرسالًا ، وتنثال عليه الألفاظُ </a:t>
            </a:r>
            <a:r>
              <a:rPr lang="ar-IQ" sz="2400" b="1" dirty="0" err="1">
                <a:solidFill>
                  <a:schemeClr val="accent6">
                    <a:lumMod val="75000"/>
                  </a:schemeClr>
                </a:solidFill>
                <a:ea typeface="Calibri"/>
                <a:cs typeface="Simplified Arabic"/>
              </a:rPr>
              <a:t>انـثِـيـالًا</a:t>
            </a:r>
            <a:r>
              <a:rPr lang="ar-IQ" sz="2400" b="1" dirty="0">
                <a:solidFill>
                  <a:schemeClr val="accent6">
                    <a:lumMod val="75000"/>
                  </a:schemeClr>
                </a:solidFill>
                <a:ea typeface="Calibri"/>
                <a:cs typeface="Simplified Arabic"/>
              </a:rPr>
              <a:t> .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3C16356F-75DC-2A7D-A5DC-2DE7696FA92E}"/>
              </a:ext>
            </a:extLst>
          </p:cNvPr>
          <p:cNvSpPr txBox="1"/>
          <p:nvPr/>
        </p:nvSpPr>
        <p:spPr>
          <a:xfrm>
            <a:off x="878774" y="215988"/>
            <a:ext cx="6899564" cy="706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A53010"/>
              </a:buClr>
              <a:buFont typeface="Wingdings 3" charset="2"/>
              <a:buNone/>
              <a:defRPr/>
            </a:pPr>
            <a:r>
              <a:rPr lang="ar-IQ" sz="4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قضية القدماء والمحدثين عند الجاحظ : </a:t>
            </a:r>
            <a:endParaRPr lang="ar-IQ" sz="4000" b="1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182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99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7730" y="629392"/>
            <a:ext cx="8546888" cy="5874439"/>
          </a:xfrm>
        </p:spPr>
        <p:txBody>
          <a:bodyPr>
            <a:normAutofit/>
          </a:bodyPr>
          <a:lstStyle/>
          <a:p>
            <a:pPr marL="0" lvl="0" indent="0" algn="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r>
              <a:rPr lang="ar-IQ" sz="3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الشواهد الشعرية على هذه القضية : </a:t>
            </a:r>
          </a:p>
          <a:p>
            <a:pPr algn="just" rtl="1">
              <a:spcAft>
                <a:spcPts val="1000"/>
              </a:spcAft>
            </a:pPr>
            <a:r>
              <a:rPr lang="ar-IQ" sz="2400" dirty="0">
                <a:ea typeface="Calibri"/>
                <a:cs typeface="Simplified Arabic"/>
              </a:rPr>
              <a:t>ثم وازن الجاحظ بين بـيـتـيـن ، في وصف الحرب ، أحدهما لجاهليٍّ ، هو عمرو بن كلثوم ، إذ يقول : </a:t>
            </a:r>
            <a:endParaRPr lang="en-US" sz="2400" dirty="0"/>
          </a:p>
          <a:p>
            <a:pPr algn="ctr" rtl="1">
              <a:spcAft>
                <a:spcPts val="1000"/>
              </a:spcAft>
            </a:pPr>
            <a:r>
              <a:rPr lang="ar-IQ" sz="2400" b="1" dirty="0">
                <a:solidFill>
                  <a:srgbClr val="00B050"/>
                </a:solidFill>
                <a:ea typeface="Calibri"/>
                <a:cs typeface="Simplified Arabic"/>
              </a:rPr>
              <a:t>تَـبْـني سَنـابِـكُـهـم من فوق أَرْؤُسِـهِـم  	سَـقْـفًـا كَـواكِـبُهُ البيضُ </a:t>
            </a:r>
            <a:r>
              <a:rPr lang="ar-IQ" sz="2400" b="1" dirty="0" err="1">
                <a:solidFill>
                  <a:srgbClr val="00B050"/>
                </a:solidFill>
                <a:ea typeface="Calibri"/>
                <a:cs typeface="Simplified Arabic"/>
              </a:rPr>
              <a:t>المَـباتـيـرُ</a:t>
            </a:r>
            <a:endParaRPr lang="en-US" sz="2400" dirty="0">
              <a:solidFill>
                <a:srgbClr val="00B050"/>
              </a:solidFill>
            </a:endParaRPr>
          </a:p>
          <a:p>
            <a:pPr indent="396875" algn="just" rtl="1">
              <a:spcAft>
                <a:spcPts val="1000"/>
              </a:spcAft>
            </a:pPr>
            <a:r>
              <a:rPr lang="ar-IQ" sz="2400" dirty="0">
                <a:ea typeface="Calibri"/>
                <a:cs typeface="Simplified Arabic"/>
              </a:rPr>
              <a:t>والثاني لبشار ، وهو مُولَّد ، وهو قوله :</a:t>
            </a:r>
            <a:endParaRPr lang="en-US" sz="2400" dirty="0"/>
          </a:p>
          <a:p>
            <a:pPr indent="854075" algn="ctr" rtl="1">
              <a:spcAft>
                <a:spcPts val="1000"/>
              </a:spcAft>
            </a:pPr>
            <a:r>
              <a:rPr lang="ar-IQ" sz="2400" b="1" dirty="0">
                <a:solidFill>
                  <a:srgbClr val="00B050"/>
                </a:solidFill>
                <a:ea typeface="Calibri"/>
                <a:cs typeface="Simplified Arabic"/>
              </a:rPr>
              <a:t>كـأنّ مُـثـارَ النَّـقْـعِ فـوقَ رُؤوسِـهم 		وأسيافَـنـا لـيـلٌ تَـهـاوَى كَـواكِـبُـهْ</a:t>
            </a:r>
            <a:endParaRPr lang="en-US" sz="2400" dirty="0">
              <a:solidFill>
                <a:srgbClr val="00B050"/>
              </a:solidFill>
            </a:endParaRPr>
          </a:p>
          <a:p>
            <a:pPr marL="0" lvl="0" indent="0" algn="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r>
              <a:rPr lang="ar-IQ" sz="2400" dirty="0">
                <a:ea typeface="Calibri"/>
                <a:cs typeface="Simplified Arabic"/>
              </a:rPr>
              <a:t>فعمرٌو سبق </a:t>
            </a:r>
            <a:r>
              <a:rPr lang="ar-IQ" sz="2400" dirty="0" err="1">
                <a:ea typeface="Calibri"/>
                <a:cs typeface="Simplified Arabic"/>
              </a:rPr>
              <a:t>بشارًا</a:t>
            </a:r>
            <a:r>
              <a:rPr lang="ar-IQ" sz="2400" dirty="0">
                <a:ea typeface="Calibri"/>
                <a:cs typeface="Simplified Arabic"/>
              </a:rPr>
              <a:t> ، بوصف الغبار المتصاعد من سَنابِك الخيل ، فأخذه بشارٌ ، وأجاد في تصويره ؛ فصار هو أحَـقَّ </a:t>
            </a:r>
            <a:r>
              <a:rPr lang="ar-IQ" sz="2400" dirty="0" smtClean="0">
                <a:ea typeface="Calibri"/>
                <a:cs typeface="Simplified Arabic"/>
              </a:rPr>
              <a:t>به</a:t>
            </a:r>
            <a:endParaRPr lang="ar-IQ" sz="2400" b="1" dirty="0" smtClean="0">
              <a:solidFill>
                <a:srgbClr val="ED2E3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endParaRPr lang="ar-IQ" sz="2400" b="1" dirty="0" smtClean="0">
              <a:solidFill>
                <a:srgbClr val="ED2E3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409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0762" y="1068946"/>
            <a:ext cx="8122276" cy="56252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IQ" sz="4800" b="1" dirty="0">
                <a:solidFill>
                  <a:srgbClr val="00B05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شكراً</a:t>
            </a:r>
          </a:p>
          <a:p>
            <a:pPr marL="0" indent="0" algn="ctr">
              <a:buNone/>
            </a:pPr>
            <a:r>
              <a:rPr lang="ar-IQ" sz="4800" b="1" dirty="0">
                <a:solidFill>
                  <a:srgbClr val="00B05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على حُسن المتُابعة والإصغاء.</a:t>
            </a:r>
          </a:p>
          <a:p>
            <a:pPr marL="0" indent="0" algn="ctr">
              <a:buNone/>
            </a:pPr>
            <a:r>
              <a:rPr lang="ar-IQ" sz="4800" b="1" dirty="0">
                <a:solidFill>
                  <a:srgbClr val="00B05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نلتقيكم بمحبة ٍ غامِرة آملة  لكم جميّعاً  </a:t>
            </a:r>
            <a:r>
              <a:rPr lang="ar-IQ" sz="4400" b="1" dirty="0">
                <a:solidFill>
                  <a:srgbClr val="00B05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.</a:t>
            </a:r>
          </a:p>
          <a:p>
            <a:pPr marL="0" indent="0" algn="ctr">
              <a:buNone/>
            </a:pP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1" y="4093457"/>
            <a:ext cx="7362423" cy="24296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06343535"/>
      </p:ext>
    </p:extLst>
  </p:cSld>
  <p:clrMapOvr>
    <a:masterClrMapping/>
  </p:clrMapOvr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2_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1_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TM03090434[[fn=نوع الخشب]]</Template>
  <TotalTime>2687</TotalTime>
  <Words>629</Words>
  <Application>Microsoft Office PowerPoint</Application>
  <PresentationFormat>عرض على الشاشة (3:4)‏</PresentationFormat>
  <Paragraphs>49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3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ربطة</vt:lpstr>
      <vt:lpstr>2_ربطة</vt:lpstr>
      <vt:lpstr>1_ربطة</vt:lpstr>
      <vt:lpstr> </vt:lpstr>
      <vt:lpstr>مفتاح أولي: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 (C)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((مفهوم التراث في الشعر العربي ))</dc:title>
  <dc:creator>m-kh</dc:creator>
  <cp:lastModifiedBy>abd alhadi</cp:lastModifiedBy>
  <cp:revision>109</cp:revision>
  <dcterms:created xsi:type="dcterms:W3CDTF">2021-10-20T07:54:34Z</dcterms:created>
  <dcterms:modified xsi:type="dcterms:W3CDTF">2025-11-15T14:57:29Z</dcterms:modified>
</cp:coreProperties>
</file>