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p:sldMasterIdLst>
    <p:sldMasterId id="2147483648" r:id="rId1"/>
    <p:sldMasterId id="2147483660" r:id="rId3"/>
  </p:sldMasterIdLst>
  <p:sldIdLst>
    <p:sldId id="256" r:id="rId4"/>
    <p:sldId id="257" r:id="rId5"/>
    <p:sldId id="264" r:id="rId6"/>
    <p:sldId id="265" r:id="rId7"/>
    <p:sldId id="266" r:id="rId8"/>
    <p:sldId id="267" r:id="rId9"/>
    <p:sldId id="261" r:id="rId10"/>
    <p:sldId id="262" r:id="rId11"/>
    <p:sldId id="263" r:id="rId12"/>
    <p:sldId id="281" r:id="rId13"/>
    <p:sldId id="268" r:id="rId14"/>
    <p:sldId id="269" r:id="rId15"/>
    <p:sldId id="270" r:id="rId16"/>
    <p:sldId id="271" r:id="rId17"/>
    <p:sldId id="272" r:id="rId18"/>
    <p:sldId id="273" r:id="rId19"/>
    <p:sldId id="274" r:id="rId20"/>
    <p:sldId id="275" r:id="rId21"/>
    <p:sldId id="276" r:id="rId22"/>
    <p:sldId id="277" r:id="rId23"/>
    <p:sldId id="279" r:id="rId24"/>
    <p:sldId id="278" r:id="rId25"/>
    <p:sldId id="280" r:id="rId26"/>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showGuides="1">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A556B0C-44F0-4253-B392-7BE55EBEBCB6}" type="doc">
      <dgm:prSet loTypeId="urn:microsoft.com/office/officeart/2005/8/layout/pyramid2" loCatId="pyramid" qsTypeId="urn:microsoft.com/office/officeart/2005/8/quickstyle/3d3" qsCatId="3D" csTypeId="urn:microsoft.com/office/officeart/2005/8/colors/accent2_2" csCatId="accent2" phldr="1"/>
      <dgm:spPr/>
      <dgm:t>
        <a:bodyPr/>
        <a:lstStyle/>
        <a:p>
          <a:pPr rtl="1"/>
          <a:endParaRPr lang="ar-IQ"/>
        </a:p>
      </dgm:t>
    </dgm:pt>
    <dgm:pt modelId="{D52D9489-BD73-4A14-911F-31EF648624F2}">
      <dgm:prSet phldrT="[نص]"/>
      <dgm:spPr/>
      <dgm:t>
        <a:bodyPr/>
        <a:lstStyle/>
        <a:p>
          <a:pPr rtl="1"/>
          <a:r>
            <a:rPr lang="ar-IQ" dirty="0" smtClean="0"/>
            <a:t>العصر الحديث</a:t>
          </a:r>
          <a:endParaRPr lang="ar-IQ" dirty="0"/>
        </a:p>
      </dgm:t>
    </dgm:pt>
    <dgm:pt modelId="{ABBE2C69-33FA-4F2B-92F2-208DABA8AC36}" cxnId="{83BB94D4-CF70-4558-8107-504A71D1CC31}" type="parTrans">
      <dgm:prSet/>
      <dgm:spPr/>
      <dgm:t>
        <a:bodyPr/>
        <a:lstStyle/>
        <a:p>
          <a:pPr rtl="1"/>
          <a:endParaRPr lang="ar-IQ"/>
        </a:p>
      </dgm:t>
    </dgm:pt>
    <dgm:pt modelId="{6E02C2F7-9AB4-4193-A0F8-721FE3D05A1D}" cxnId="{83BB94D4-CF70-4558-8107-504A71D1CC31}" type="sibTrans">
      <dgm:prSet/>
      <dgm:spPr/>
      <dgm:t>
        <a:bodyPr/>
        <a:lstStyle/>
        <a:p>
          <a:pPr rtl="1"/>
          <a:endParaRPr lang="ar-IQ"/>
        </a:p>
      </dgm:t>
    </dgm:pt>
    <dgm:pt modelId="{8676CB9B-6DF6-4FFC-90DC-53850E75CDCD}">
      <dgm:prSet phldrT="[نص]"/>
      <dgm:spPr/>
      <dgm:t>
        <a:bodyPr/>
        <a:lstStyle/>
        <a:p>
          <a:pPr rtl="1"/>
          <a:r>
            <a:rPr lang="ar-IQ" dirty="0" smtClean="0"/>
            <a:t>عصر النهضة </a:t>
          </a:r>
          <a:endParaRPr lang="ar-IQ" dirty="0"/>
        </a:p>
      </dgm:t>
    </dgm:pt>
    <dgm:pt modelId="{ED5C9265-2D69-4618-9D06-44BEE910438C}" cxnId="{9BE24724-2156-4DBA-AA0A-E3301375EF3D}" type="parTrans">
      <dgm:prSet/>
      <dgm:spPr/>
      <dgm:t>
        <a:bodyPr/>
        <a:lstStyle/>
        <a:p>
          <a:pPr rtl="1"/>
          <a:endParaRPr lang="ar-IQ"/>
        </a:p>
      </dgm:t>
    </dgm:pt>
    <dgm:pt modelId="{C3951B3F-DB2F-484A-8047-036C2504AB92}" cxnId="{9BE24724-2156-4DBA-AA0A-E3301375EF3D}" type="sibTrans">
      <dgm:prSet/>
      <dgm:spPr/>
      <dgm:t>
        <a:bodyPr/>
        <a:lstStyle/>
        <a:p>
          <a:pPr rtl="1"/>
          <a:endParaRPr lang="ar-IQ"/>
        </a:p>
      </dgm:t>
    </dgm:pt>
    <dgm:pt modelId="{A6504CC2-77CF-4EAA-93CA-2756D8031A61}">
      <dgm:prSet phldrT="[نص]"/>
      <dgm:spPr/>
      <dgm:t>
        <a:bodyPr/>
        <a:lstStyle/>
        <a:p>
          <a:pPr rtl="1"/>
          <a:r>
            <a:rPr lang="ar-IQ" dirty="0" smtClean="0"/>
            <a:t>العصور الوسطى</a:t>
          </a:r>
          <a:endParaRPr lang="ar-IQ" dirty="0"/>
        </a:p>
      </dgm:t>
    </dgm:pt>
    <dgm:pt modelId="{D9C7FDC3-38B6-43E0-B70B-2E67407CD080}" cxnId="{4267A73B-6E87-4471-88AB-B22BA0F56F82}" type="parTrans">
      <dgm:prSet/>
      <dgm:spPr/>
      <dgm:t>
        <a:bodyPr/>
        <a:lstStyle/>
        <a:p>
          <a:pPr rtl="1"/>
          <a:endParaRPr lang="ar-IQ"/>
        </a:p>
      </dgm:t>
    </dgm:pt>
    <dgm:pt modelId="{33C92152-E815-4F88-AB35-58F45A482233}" cxnId="{4267A73B-6E87-4471-88AB-B22BA0F56F82}" type="sibTrans">
      <dgm:prSet/>
      <dgm:spPr/>
      <dgm:t>
        <a:bodyPr/>
        <a:lstStyle/>
        <a:p>
          <a:pPr rtl="1"/>
          <a:endParaRPr lang="ar-IQ"/>
        </a:p>
      </dgm:t>
    </dgm:pt>
    <dgm:pt modelId="{18186422-28AF-4446-8C0F-52302995B97F}">
      <dgm:prSet phldrT="[نص]"/>
      <dgm:spPr/>
      <dgm:t>
        <a:bodyPr/>
        <a:lstStyle/>
        <a:p>
          <a:pPr rtl="1"/>
          <a:r>
            <a:rPr lang="ar-IQ" dirty="0" smtClean="0"/>
            <a:t>العصور</a:t>
          </a:r>
          <a:r>
            <a:rPr lang="ar-IQ" baseline="0" dirty="0" smtClean="0"/>
            <a:t> البدائية </a:t>
          </a:r>
          <a:endParaRPr lang="ar-IQ" dirty="0"/>
        </a:p>
      </dgm:t>
    </dgm:pt>
    <dgm:pt modelId="{F615DBB0-C40C-451D-BED2-4CBBE7096D91}" cxnId="{A13E3C44-D2EA-4BB3-AF61-CE1A83B9315C}" type="parTrans">
      <dgm:prSet/>
      <dgm:spPr/>
      <dgm:t>
        <a:bodyPr/>
        <a:lstStyle/>
        <a:p>
          <a:pPr rtl="1"/>
          <a:endParaRPr lang="ar-IQ"/>
        </a:p>
      </dgm:t>
    </dgm:pt>
    <dgm:pt modelId="{1CDCB3E4-7BA2-4A23-BAAC-E09E6908ACBC}" cxnId="{A13E3C44-D2EA-4BB3-AF61-CE1A83B9315C}" type="sibTrans">
      <dgm:prSet/>
      <dgm:spPr/>
      <dgm:t>
        <a:bodyPr/>
        <a:lstStyle/>
        <a:p>
          <a:pPr rtl="1"/>
          <a:endParaRPr lang="ar-IQ"/>
        </a:p>
      </dgm:t>
    </dgm:pt>
    <dgm:pt modelId="{CD8D07CB-9DD2-4CE4-AEB5-1EEC0CD63D19}">
      <dgm:prSet phldrT="[نص]"/>
      <dgm:spPr/>
      <dgm:t>
        <a:bodyPr/>
        <a:lstStyle/>
        <a:p>
          <a:pPr rtl="1"/>
          <a:r>
            <a:rPr lang="ar-IQ" dirty="0" smtClean="0"/>
            <a:t>عصر ما بعد الثورة الصناعية </a:t>
          </a:r>
          <a:endParaRPr lang="ar-IQ" dirty="0"/>
        </a:p>
      </dgm:t>
    </dgm:pt>
    <dgm:pt modelId="{E914696B-3B34-4941-A8F2-67F23E5B08B0}" cxnId="{A1202FCD-98FD-44AC-82CB-2C6B86B71CA8}" type="parTrans">
      <dgm:prSet/>
      <dgm:spPr/>
      <dgm:t>
        <a:bodyPr/>
        <a:lstStyle/>
        <a:p>
          <a:pPr rtl="1"/>
          <a:endParaRPr lang="ar-IQ"/>
        </a:p>
      </dgm:t>
    </dgm:pt>
    <dgm:pt modelId="{4FE51AF7-72E1-4D5C-8504-AAF1840AA07B}" cxnId="{A1202FCD-98FD-44AC-82CB-2C6B86B71CA8}" type="sibTrans">
      <dgm:prSet/>
      <dgm:spPr/>
      <dgm:t>
        <a:bodyPr/>
        <a:lstStyle/>
        <a:p>
          <a:pPr rtl="1"/>
          <a:endParaRPr lang="ar-IQ"/>
        </a:p>
      </dgm:t>
    </dgm:pt>
    <dgm:pt modelId="{FD6B58FF-1AF6-4600-AA63-44C84900D7C5}" type="pres">
      <dgm:prSet presAssocID="{AA556B0C-44F0-4253-B392-7BE55EBEBCB6}" presName="compositeShape" presStyleCnt="0">
        <dgm:presLayoutVars>
          <dgm:dir/>
          <dgm:resizeHandles/>
        </dgm:presLayoutVars>
      </dgm:prSet>
      <dgm:spPr/>
      <dgm:t>
        <a:bodyPr/>
        <a:lstStyle/>
        <a:p>
          <a:pPr rtl="1"/>
          <a:endParaRPr lang="ar-IQ"/>
        </a:p>
      </dgm:t>
    </dgm:pt>
    <dgm:pt modelId="{279792DA-7CDD-4790-B6EE-D5744B1C6AB3}" type="pres">
      <dgm:prSet presAssocID="{AA556B0C-44F0-4253-B392-7BE55EBEBCB6}" presName="pyramid" presStyleLbl="node1" presStyleIdx="0" presStyleCnt="1"/>
      <dgm:spPr/>
    </dgm:pt>
    <dgm:pt modelId="{6938883A-81C4-4DB9-9BCD-8B484A201D3F}" type="pres">
      <dgm:prSet presAssocID="{AA556B0C-44F0-4253-B392-7BE55EBEBCB6}" presName="theList" presStyleCnt="0"/>
      <dgm:spPr/>
    </dgm:pt>
    <dgm:pt modelId="{E0A26C69-5665-45A6-9037-EDB7CDA8DEC0}" type="pres">
      <dgm:prSet presAssocID="{D52D9489-BD73-4A14-911F-31EF648624F2}" presName="aNode" presStyleLbl="fgAcc1" presStyleIdx="0" presStyleCnt="5">
        <dgm:presLayoutVars>
          <dgm:bulletEnabled val="1"/>
        </dgm:presLayoutVars>
      </dgm:prSet>
      <dgm:spPr/>
      <dgm:t>
        <a:bodyPr/>
        <a:lstStyle/>
        <a:p>
          <a:pPr rtl="1"/>
          <a:endParaRPr lang="ar-IQ"/>
        </a:p>
      </dgm:t>
    </dgm:pt>
    <dgm:pt modelId="{662EA310-1923-4955-AC10-F2D51AD32B67}" type="pres">
      <dgm:prSet presAssocID="{D52D9489-BD73-4A14-911F-31EF648624F2}" presName="aSpace" presStyleCnt="0"/>
      <dgm:spPr/>
    </dgm:pt>
    <dgm:pt modelId="{E780A140-9E75-4C13-9D9C-42891FF6D2C1}" type="pres">
      <dgm:prSet presAssocID="{CD8D07CB-9DD2-4CE4-AEB5-1EEC0CD63D19}" presName="aNode" presStyleLbl="fgAcc1" presStyleIdx="1" presStyleCnt="5">
        <dgm:presLayoutVars>
          <dgm:bulletEnabled val="1"/>
        </dgm:presLayoutVars>
      </dgm:prSet>
      <dgm:spPr/>
      <dgm:t>
        <a:bodyPr/>
        <a:lstStyle/>
        <a:p>
          <a:pPr rtl="1"/>
          <a:endParaRPr lang="ar-IQ"/>
        </a:p>
      </dgm:t>
    </dgm:pt>
    <dgm:pt modelId="{9D75A9E1-7ADF-44F0-8776-00237485CFF4}" type="pres">
      <dgm:prSet presAssocID="{CD8D07CB-9DD2-4CE4-AEB5-1EEC0CD63D19}" presName="aSpace" presStyleCnt="0"/>
      <dgm:spPr/>
    </dgm:pt>
    <dgm:pt modelId="{8F1B6D9E-4551-4451-939F-4B2D1DA1F63F}" type="pres">
      <dgm:prSet presAssocID="{8676CB9B-6DF6-4FFC-90DC-53850E75CDCD}" presName="aNode" presStyleLbl="fgAcc1" presStyleIdx="2" presStyleCnt="5">
        <dgm:presLayoutVars>
          <dgm:bulletEnabled val="1"/>
        </dgm:presLayoutVars>
      </dgm:prSet>
      <dgm:spPr/>
      <dgm:t>
        <a:bodyPr/>
        <a:lstStyle/>
        <a:p>
          <a:pPr rtl="1"/>
          <a:endParaRPr lang="ar-IQ"/>
        </a:p>
      </dgm:t>
    </dgm:pt>
    <dgm:pt modelId="{416DE1DB-B386-4DBA-A353-C9F6D8174E90}" type="pres">
      <dgm:prSet presAssocID="{8676CB9B-6DF6-4FFC-90DC-53850E75CDCD}" presName="aSpace" presStyleCnt="0"/>
      <dgm:spPr/>
    </dgm:pt>
    <dgm:pt modelId="{0D4929F6-B087-4F22-8E55-BFEB224A69A8}" type="pres">
      <dgm:prSet presAssocID="{A6504CC2-77CF-4EAA-93CA-2756D8031A61}" presName="aNode" presStyleLbl="fgAcc1" presStyleIdx="3" presStyleCnt="5">
        <dgm:presLayoutVars>
          <dgm:bulletEnabled val="1"/>
        </dgm:presLayoutVars>
      </dgm:prSet>
      <dgm:spPr/>
      <dgm:t>
        <a:bodyPr/>
        <a:lstStyle/>
        <a:p>
          <a:pPr rtl="1"/>
          <a:endParaRPr lang="ar-IQ"/>
        </a:p>
      </dgm:t>
    </dgm:pt>
    <dgm:pt modelId="{B0AB5834-5C6D-4F56-BC72-D717F794B995}" type="pres">
      <dgm:prSet presAssocID="{A6504CC2-77CF-4EAA-93CA-2756D8031A61}" presName="aSpace" presStyleCnt="0"/>
      <dgm:spPr/>
    </dgm:pt>
    <dgm:pt modelId="{9BAB8DD9-254E-49A0-8872-450CC7D846CD}" type="pres">
      <dgm:prSet presAssocID="{18186422-28AF-4446-8C0F-52302995B97F}" presName="aNode" presStyleLbl="fgAcc1" presStyleIdx="4" presStyleCnt="5">
        <dgm:presLayoutVars>
          <dgm:bulletEnabled val="1"/>
        </dgm:presLayoutVars>
      </dgm:prSet>
      <dgm:spPr/>
      <dgm:t>
        <a:bodyPr/>
        <a:lstStyle/>
        <a:p>
          <a:pPr rtl="1"/>
          <a:endParaRPr lang="ar-IQ"/>
        </a:p>
      </dgm:t>
    </dgm:pt>
    <dgm:pt modelId="{DF300A73-F563-48AA-936B-1A7086F508F7}" type="pres">
      <dgm:prSet presAssocID="{18186422-28AF-4446-8C0F-52302995B97F}" presName="aSpace" presStyleCnt="0"/>
      <dgm:spPr/>
    </dgm:pt>
  </dgm:ptLst>
  <dgm:cxnLst>
    <dgm:cxn modelId="{D469B5DD-F63F-4D70-B7FA-AE01C440CD14}" type="presOf" srcId="{8676CB9B-6DF6-4FFC-90DC-53850E75CDCD}" destId="{8F1B6D9E-4551-4451-939F-4B2D1DA1F63F}" srcOrd="0" destOrd="0" presId="urn:microsoft.com/office/officeart/2005/8/layout/pyramid2"/>
    <dgm:cxn modelId="{83BB94D4-CF70-4558-8107-504A71D1CC31}" srcId="{AA556B0C-44F0-4253-B392-7BE55EBEBCB6}" destId="{D52D9489-BD73-4A14-911F-31EF648624F2}" srcOrd="0" destOrd="0" parTransId="{ABBE2C69-33FA-4F2B-92F2-208DABA8AC36}" sibTransId="{6E02C2F7-9AB4-4193-A0F8-721FE3D05A1D}"/>
    <dgm:cxn modelId="{AB2D6266-06F2-4D52-8070-B47E83F41A59}" type="presOf" srcId="{CD8D07CB-9DD2-4CE4-AEB5-1EEC0CD63D19}" destId="{E780A140-9E75-4C13-9D9C-42891FF6D2C1}" srcOrd="0" destOrd="0" presId="urn:microsoft.com/office/officeart/2005/8/layout/pyramid2"/>
    <dgm:cxn modelId="{12B98B52-8309-4E59-A48C-127966B519FB}" type="presOf" srcId="{18186422-28AF-4446-8C0F-52302995B97F}" destId="{9BAB8DD9-254E-49A0-8872-450CC7D846CD}" srcOrd="0" destOrd="0" presId="urn:microsoft.com/office/officeart/2005/8/layout/pyramid2"/>
    <dgm:cxn modelId="{490DB0FD-B898-4C77-AD6F-132E5480C4B7}" type="presOf" srcId="{AA556B0C-44F0-4253-B392-7BE55EBEBCB6}" destId="{FD6B58FF-1AF6-4600-AA63-44C84900D7C5}" srcOrd="0" destOrd="0" presId="urn:microsoft.com/office/officeart/2005/8/layout/pyramid2"/>
    <dgm:cxn modelId="{A13E3C44-D2EA-4BB3-AF61-CE1A83B9315C}" srcId="{AA556B0C-44F0-4253-B392-7BE55EBEBCB6}" destId="{18186422-28AF-4446-8C0F-52302995B97F}" srcOrd="4" destOrd="0" parTransId="{F615DBB0-C40C-451D-BED2-4CBBE7096D91}" sibTransId="{1CDCB3E4-7BA2-4A23-BAAC-E09E6908ACBC}"/>
    <dgm:cxn modelId="{A1202FCD-98FD-44AC-82CB-2C6B86B71CA8}" srcId="{AA556B0C-44F0-4253-B392-7BE55EBEBCB6}" destId="{CD8D07CB-9DD2-4CE4-AEB5-1EEC0CD63D19}" srcOrd="1" destOrd="0" parTransId="{E914696B-3B34-4941-A8F2-67F23E5B08B0}" sibTransId="{4FE51AF7-72E1-4D5C-8504-AAF1840AA07B}"/>
    <dgm:cxn modelId="{9BE24724-2156-4DBA-AA0A-E3301375EF3D}" srcId="{AA556B0C-44F0-4253-B392-7BE55EBEBCB6}" destId="{8676CB9B-6DF6-4FFC-90DC-53850E75CDCD}" srcOrd="2" destOrd="0" parTransId="{ED5C9265-2D69-4618-9D06-44BEE910438C}" sibTransId="{C3951B3F-DB2F-484A-8047-036C2504AB92}"/>
    <dgm:cxn modelId="{9312FD5E-7FAA-4775-AADA-8476FA949176}" type="presOf" srcId="{A6504CC2-77CF-4EAA-93CA-2756D8031A61}" destId="{0D4929F6-B087-4F22-8E55-BFEB224A69A8}" srcOrd="0" destOrd="0" presId="urn:microsoft.com/office/officeart/2005/8/layout/pyramid2"/>
    <dgm:cxn modelId="{6EA908FD-4178-44F2-A944-13B0B112353C}" type="presOf" srcId="{D52D9489-BD73-4A14-911F-31EF648624F2}" destId="{E0A26C69-5665-45A6-9037-EDB7CDA8DEC0}" srcOrd="0" destOrd="0" presId="urn:microsoft.com/office/officeart/2005/8/layout/pyramid2"/>
    <dgm:cxn modelId="{4267A73B-6E87-4471-88AB-B22BA0F56F82}" srcId="{AA556B0C-44F0-4253-B392-7BE55EBEBCB6}" destId="{A6504CC2-77CF-4EAA-93CA-2756D8031A61}" srcOrd="3" destOrd="0" parTransId="{D9C7FDC3-38B6-43E0-B70B-2E67407CD080}" sibTransId="{33C92152-E815-4F88-AB35-58F45A482233}"/>
    <dgm:cxn modelId="{A284BC2E-D19E-4EEA-9105-9E3D0F9323C4}" type="presParOf" srcId="{FD6B58FF-1AF6-4600-AA63-44C84900D7C5}" destId="{279792DA-7CDD-4790-B6EE-D5744B1C6AB3}" srcOrd="0" destOrd="0" presId="urn:microsoft.com/office/officeart/2005/8/layout/pyramid2"/>
    <dgm:cxn modelId="{A7CD2BCC-93DB-4021-BADE-46CB8D20F535}" type="presParOf" srcId="{FD6B58FF-1AF6-4600-AA63-44C84900D7C5}" destId="{6938883A-81C4-4DB9-9BCD-8B484A201D3F}" srcOrd="1" destOrd="0" presId="urn:microsoft.com/office/officeart/2005/8/layout/pyramid2"/>
    <dgm:cxn modelId="{4E76E465-DC03-4AC2-91E4-2BCEA14AA69D}" type="presParOf" srcId="{6938883A-81C4-4DB9-9BCD-8B484A201D3F}" destId="{E0A26C69-5665-45A6-9037-EDB7CDA8DEC0}" srcOrd="0" destOrd="0" presId="urn:microsoft.com/office/officeart/2005/8/layout/pyramid2"/>
    <dgm:cxn modelId="{34BD908B-C2AE-47EC-B478-36BC461733BB}" type="presParOf" srcId="{6938883A-81C4-4DB9-9BCD-8B484A201D3F}" destId="{662EA310-1923-4955-AC10-F2D51AD32B67}" srcOrd="1" destOrd="0" presId="urn:microsoft.com/office/officeart/2005/8/layout/pyramid2"/>
    <dgm:cxn modelId="{AC2D6A25-4EA6-4F23-BE8C-3E7E06419165}" type="presParOf" srcId="{6938883A-81C4-4DB9-9BCD-8B484A201D3F}" destId="{E780A140-9E75-4C13-9D9C-42891FF6D2C1}" srcOrd="2" destOrd="0" presId="urn:microsoft.com/office/officeart/2005/8/layout/pyramid2"/>
    <dgm:cxn modelId="{31D4C535-38AA-402B-933B-44DF53337886}" type="presParOf" srcId="{6938883A-81C4-4DB9-9BCD-8B484A201D3F}" destId="{9D75A9E1-7ADF-44F0-8776-00237485CFF4}" srcOrd="3" destOrd="0" presId="urn:microsoft.com/office/officeart/2005/8/layout/pyramid2"/>
    <dgm:cxn modelId="{2F57ADF6-13EE-4FBB-9083-DF193038D11E}" type="presParOf" srcId="{6938883A-81C4-4DB9-9BCD-8B484A201D3F}" destId="{8F1B6D9E-4551-4451-939F-4B2D1DA1F63F}" srcOrd="4" destOrd="0" presId="urn:microsoft.com/office/officeart/2005/8/layout/pyramid2"/>
    <dgm:cxn modelId="{F2E32CE3-E8BB-4F75-ABC8-5BB429CEE4C4}" type="presParOf" srcId="{6938883A-81C4-4DB9-9BCD-8B484A201D3F}" destId="{416DE1DB-B386-4DBA-A353-C9F6D8174E90}" srcOrd="5" destOrd="0" presId="urn:microsoft.com/office/officeart/2005/8/layout/pyramid2"/>
    <dgm:cxn modelId="{ACA636D1-1FF2-4F7F-B97F-5911193BBC74}" type="presParOf" srcId="{6938883A-81C4-4DB9-9BCD-8B484A201D3F}" destId="{0D4929F6-B087-4F22-8E55-BFEB224A69A8}" srcOrd="6" destOrd="0" presId="urn:microsoft.com/office/officeart/2005/8/layout/pyramid2"/>
    <dgm:cxn modelId="{989AE5F0-9FE3-49B9-A18D-417A7FDC61A7}" type="presParOf" srcId="{6938883A-81C4-4DB9-9BCD-8B484A201D3F}" destId="{B0AB5834-5C6D-4F56-BC72-D717F794B995}" srcOrd="7" destOrd="0" presId="urn:microsoft.com/office/officeart/2005/8/layout/pyramid2"/>
    <dgm:cxn modelId="{5E672481-FBEF-41A9-A880-45D9F9D6CFC7}" type="presParOf" srcId="{6938883A-81C4-4DB9-9BCD-8B484A201D3F}" destId="{9BAB8DD9-254E-49A0-8872-450CC7D846CD}" srcOrd="8" destOrd="0" presId="urn:microsoft.com/office/officeart/2005/8/layout/pyramid2"/>
    <dgm:cxn modelId="{DF074EBF-1ABA-469B-B16A-488C98CE6515}" type="presParOf" srcId="{6938883A-81C4-4DB9-9BCD-8B484A201D3F}" destId="{DF300A73-F563-48AA-936B-1A7086F508F7}" srcOrd="9" destOrd="0" presId="urn:microsoft.com/office/officeart/2005/8/layout/pyramid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9792DA-7CDD-4790-B6EE-D5744B1C6AB3}">
      <dsp:nvSpPr>
        <dsp:cNvPr id="0" name=""/>
        <dsp:cNvSpPr/>
      </dsp:nvSpPr>
      <dsp:spPr>
        <a:xfrm>
          <a:off x="1512371" y="0"/>
          <a:ext cx="4525963" cy="4525963"/>
        </a:xfrm>
        <a:prstGeom prst="triangle">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A26C69-5665-45A6-9037-EDB7CDA8DEC0}">
      <dsp:nvSpPr>
        <dsp:cNvPr id="0" name=""/>
        <dsp:cNvSpPr/>
      </dsp:nvSpPr>
      <dsp:spPr>
        <a:xfrm>
          <a:off x="3775352" y="453038"/>
          <a:ext cx="2941875" cy="64353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IQ" sz="2200" kern="1200" dirty="0" smtClean="0"/>
            <a:t>العصر الحديث</a:t>
          </a:r>
          <a:endParaRPr lang="ar-IQ" sz="2200" kern="1200" dirty="0"/>
        </a:p>
      </dsp:txBody>
      <dsp:txXfrm>
        <a:off x="3806767" y="484453"/>
        <a:ext cx="2879045" cy="580705"/>
      </dsp:txXfrm>
    </dsp:sp>
    <dsp:sp modelId="{E780A140-9E75-4C13-9D9C-42891FF6D2C1}">
      <dsp:nvSpPr>
        <dsp:cNvPr id="0" name=""/>
        <dsp:cNvSpPr/>
      </dsp:nvSpPr>
      <dsp:spPr>
        <a:xfrm>
          <a:off x="3775352" y="1177015"/>
          <a:ext cx="2941875" cy="64353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IQ" sz="2200" kern="1200" dirty="0" smtClean="0"/>
            <a:t>عصر ما بعد الثورة الصناعية </a:t>
          </a:r>
          <a:endParaRPr lang="ar-IQ" sz="2200" kern="1200" dirty="0"/>
        </a:p>
      </dsp:txBody>
      <dsp:txXfrm>
        <a:off x="3806767" y="1208430"/>
        <a:ext cx="2879045" cy="580705"/>
      </dsp:txXfrm>
    </dsp:sp>
    <dsp:sp modelId="{8F1B6D9E-4551-4451-939F-4B2D1DA1F63F}">
      <dsp:nvSpPr>
        <dsp:cNvPr id="0" name=""/>
        <dsp:cNvSpPr/>
      </dsp:nvSpPr>
      <dsp:spPr>
        <a:xfrm>
          <a:off x="3775352" y="1900992"/>
          <a:ext cx="2941875" cy="64353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IQ" sz="2200" kern="1200" dirty="0" smtClean="0"/>
            <a:t>عصر النهضة </a:t>
          </a:r>
          <a:endParaRPr lang="ar-IQ" sz="2200" kern="1200" dirty="0"/>
        </a:p>
      </dsp:txBody>
      <dsp:txXfrm>
        <a:off x="3806767" y="1932407"/>
        <a:ext cx="2879045" cy="580705"/>
      </dsp:txXfrm>
    </dsp:sp>
    <dsp:sp modelId="{0D4929F6-B087-4F22-8E55-BFEB224A69A8}">
      <dsp:nvSpPr>
        <dsp:cNvPr id="0" name=""/>
        <dsp:cNvSpPr/>
      </dsp:nvSpPr>
      <dsp:spPr>
        <a:xfrm>
          <a:off x="3775352" y="2624970"/>
          <a:ext cx="2941875" cy="64353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IQ" sz="2200" kern="1200" dirty="0" smtClean="0"/>
            <a:t>العصور الوسطى</a:t>
          </a:r>
          <a:endParaRPr lang="ar-IQ" sz="2200" kern="1200" dirty="0"/>
        </a:p>
      </dsp:txBody>
      <dsp:txXfrm>
        <a:off x="3806767" y="2656385"/>
        <a:ext cx="2879045" cy="580705"/>
      </dsp:txXfrm>
    </dsp:sp>
    <dsp:sp modelId="{9BAB8DD9-254E-49A0-8872-450CC7D846CD}">
      <dsp:nvSpPr>
        <dsp:cNvPr id="0" name=""/>
        <dsp:cNvSpPr/>
      </dsp:nvSpPr>
      <dsp:spPr>
        <a:xfrm>
          <a:off x="3775352" y="3348947"/>
          <a:ext cx="2941875" cy="643535"/>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1">
            <a:lnSpc>
              <a:spcPct val="90000"/>
            </a:lnSpc>
            <a:spcBef>
              <a:spcPct val="0"/>
            </a:spcBef>
            <a:spcAft>
              <a:spcPct val="35000"/>
            </a:spcAft>
          </a:pPr>
          <a:r>
            <a:rPr lang="ar-IQ" sz="2200" kern="1200" dirty="0" smtClean="0"/>
            <a:t>العصور</a:t>
          </a:r>
          <a:r>
            <a:rPr lang="ar-IQ" sz="2200" kern="1200" baseline="0" dirty="0" smtClean="0"/>
            <a:t> البدائية </a:t>
          </a:r>
          <a:endParaRPr lang="ar-IQ" sz="2200" kern="1200" dirty="0"/>
        </a:p>
      </dsp:txBody>
      <dsp:txXfrm>
        <a:off x="3806767" y="3380362"/>
        <a:ext cx="2879045" cy="580705"/>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varLst>
      <dgm:dir/>
      <dgm:resizeHandles/>
    </dgm:varLst>
    <dgm:alg type="composite"/>
    <dgm:shape xmlns:r="http://schemas.openxmlformats.org/officeDocument/2006/relationships" r:blip="">
      <dgm:adjLst/>
    </dgm:shape>
    <dgm:presOf/>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hasCustomPrompt="1"/>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hasCustomPrompt="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IQ"/>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hasCustomPrompt="1"/>
          </p:nvPr>
        </p:nvSpPr>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hasCustomPrompt="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endParaRPr lang="ar-SA" smtClean="0"/>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عنصر نائب للمحتوى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4" name="عنصر نائب للمحتوى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5" name="عنصر نائب للنص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6" name="عنصر نائب للمحتوى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7" name="Date Placeholder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8" name="Footer Placeholder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Date Placeholder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4" name="Footer Placeholder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3" name="Footer Placeholder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عنصر نائب للنص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ar-IQ"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عنصر نائب للنص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hasCustomPrompt="1"/>
          </p:nvPr>
        </p:nvSpPr>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hasCustomPrompt="1"/>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hasCustomPrompt="1"/>
          </p:nvPr>
        </p:nvSpPr>
        <p:spPr>
          <a:xfrm>
            <a:off x="457200" y="274638"/>
            <a:ext cx="6019800" cy="5851525"/>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ctrTitle" hasCustomPrompt="1"/>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1">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hasCustomPrompt="1"/>
          </p:nvPr>
        </p:nvSpPr>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endParaRPr lang="ar-SA" smtClean="0"/>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4" name="عنصر نائب للمحتوى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4" name="عنصر نائب للمحتوى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5" name="عنصر نائب للنص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6" name="عنصر نائب للمحتوى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6"/>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7"/>
          <p:cNvSpPr>
            <a:spLocks noGrp="1"/>
          </p:cNvSpPr>
          <p:nvPr>
            <p:ph type="ftr" sz="quarter" idx="1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8"/>
          <p:cNvSpPr>
            <a:spLocks noGrp="1"/>
          </p:cNvSpPr>
          <p:nvPr>
            <p:ph type="sldNum" sz="quarter" idx="1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7" name="عنصر نائب للتاريخ 2"/>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3"/>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4"/>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7" name="عنصر نائب للتاريخ 1"/>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2"/>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3"/>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4" name="عنصر نائب للنص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vert="horz" wrap="square" lIns="91440" tIns="45720" rIns="91440" bIns="45720" numCol="1" rtlCol="1"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0" fontAlgn="base" latinLnBrk="0" hangingPunct="0">
              <a:lnSpc>
                <a:spcPct val="100000"/>
              </a:lnSpc>
              <a:spcBef>
                <a:spcPct val="20000"/>
              </a:spcBef>
              <a:spcAft>
                <a:spcPct val="0"/>
              </a:spcAft>
              <a:buClrTx/>
              <a:buSzTx/>
              <a:buFont typeface="Arial" panose="020B0604020202020204" pitchFamily="34" charset="0"/>
              <a:buNone/>
              <a:defRPr/>
            </a:pPr>
            <a:endParaRPr kumimoji="0" lang="ar-SA" sz="32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4" name="عنصر نائب للنص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hasCustomPrompt="1"/>
          </p:nvPr>
        </p:nvSpPr>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عمودي 1"/>
          <p:cNvSpPr>
            <a:spLocks noGrp="1"/>
          </p:cNvSpPr>
          <p:nvPr>
            <p:ph type="title" orient="vert" hasCustomPrompt="1"/>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hasCustomPrompt="1"/>
          </p:nvPr>
        </p:nvSpPr>
        <p:spPr>
          <a:xfrm>
            <a:off x="457200" y="274638"/>
            <a:ext cx="6019800" cy="5851525"/>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en-US" altLang="ar-IQ" dirty="0"/>
              <a:t>Click to edit Master title style</a:t>
            </a:r>
            <a:endParaRPr lang="en-US" altLang="ar-IQ" dirty="0"/>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en-US" altLang="ar-IQ" dirty="0"/>
              <a:t>Click to edit Master text styles</a:t>
            </a:r>
            <a:endParaRPr lang="en-US" altLang="ar-IQ" dirty="0"/>
          </a:p>
          <a:p>
            <a:pPr lvl="1"/>
            <a:r>
              <a:rPr lang="en-US" altLang="ar-IQ" dirty="0"/>
              <a:t>Second level</a:t>
            </a:r>
            <a:endParaRPr lang="en-US" altLang="ar-IQ" dirty="0"/>
          </a:p>
          <a:p>
            <a:pPr lvl="2"/>
            <a:r>
              <a:rPr lang="en-US" altLang="ar-IQ" dirty="0"/>
              <a:t>Third level</a:t>
            </a:r>
            <a:endParaRPr lang="en-US" altLang="ar-IQ" dirty="0"/>
          </a:p>
          <a:p>
            <a:pPr lvl="3"/>
            <a:r>
              <a:rPr lang="en-US" altLang="ar-IQ" dirty="0"/>
              <a:t>Fourth level</a:t>
            </a:r>
            <a:endParaRPr lang="en-US" altLang="ar-IQ" dirty="0"/>
          </a:p>
          <a:p>
            <a:pPr lvl="4"/>
            <a:r>
              <a:rPr lang="en-US" altLang="ar-IQ" dirty="0"/>
              <a:t>Fifth level</a:t>
            </a:r>
            <a:endParaRPr lang="en-US" altLang="ar-IQ"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ea typeface="SimSun"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ea typeface="SimSun"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ea typeface="SimSun" panose="02010600030101010101" pitchFamily="2" charset="-122"/>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p:sp>
        <p:nvSpPr>
          <p:cNvPr id="2050" name="عنصر نائب للعنوان 1"/>
          <p:cNvSpPr>
            <a:spLocks noGrp="1"/>
          </p:cNvSpPr>
          <p:nvPr>
            <p:ph type="title"/>
          </p:nvPr>
        </p:nvSpPr>
        <p:spPr>
          <a:xfrm>
            <a:off x="457200" y="274638"/>
            <a:ext cx="8229600" cy="1143000"/>
          </a:xfrm>
          <a:prstGeom prst="rect">
            <a:avLst/>
          </a:prstGeom>
          <a:noFill/>
          <a:ln w="9525">
            <a:noFill/>
          </a:ln>
        </p:spPr>
        <p:txBody>
          <a:bodyPr anchor="ctr" anchorCtr="0"/>
          <a:p>
            <a:pPr lvl="0"/>
            <a:r>
              <a:rPr lang="ar-SA" altLang="ar-IQ" dirty="0"/>
              <a:t>انقر لتحرير نمط العنوان الرئيسي</a:t>
            </a:r>
            <a:endParaRPr lang="ar-SA" altLang="ar-IQ" dirty="0"/>
          </a:p>
        </p:txBody>
      </p:sp>
      <p:sp>
        <p:nvSpPr>
          <p:cNvPr id="2051" name="عنصر نائب للنص 2"/>
          <p:cNvSpPr>
            <a:spLocks noGrp="1"/>
          </p:cNvSpPr>
          <p:nvPr>
            <p:ph type="body" idx="1"/>
          </p:nvPr>
        </p:nvSpPr>
        <p:spPr>
          <a:xfrm>
            <a:off x="457200" y="1600200"/>
            <a:ext cx="8229600" cy="4525963"/>
          </a:xfrm>
          <a:prstGeom prst="rect">
            <a:avLst/>
          </a:prstGeom>
          <a:noFill/>
          <a:ln w="9525">
            <a:noFill/>
          </a:ln>
        </p:spPr>
        <p:txBody>
          <a:bodyPr/>
          <a:p>
            <a:pPr lvl="0"/>
            <a:r>
              <a:rPr lang="ar-SA" altLang="ar-IQ" dirty="0"/>
              <a:t>انقر لتحرير أنماط النص الرئيسي</a:t>
            </a:r>
            <a:endParaRPr lang="ar-SA" altLang="ar-IQ" dirty="0"/>
          </a:p>
          <a:p>
            <a:pPr lvl="1"/>
            <a:r>
              <a:rPr lang="ar-SA" altLang="ar-IQ" dirty="0"/>
              <a:t>المستوى الثاني</a:t>
            </a:r>
            <a:endParaRPr lang="ar-SA" altLang="ar-IQ" dirty="0"/>
          </a:p>
          <a:p>
            <a:pPr lvl="2"/>
            <a:r>
              <a:rPr lang="ar-SA" altLang="ar-IQ" dirty="0"/>
              <a:t>المستوى الثالث</a:t>
            </a:r>
            <a:endParaRPr lang="ar-SA" altLang="ar-IQ" dirty="0"/>
          </a:p>
          <a:p>
            <a:pPr lvl="3"/>
            <a:r>
              <a:rPr lang="ar-SA" altLang="ar-IQ" dirty="0"/>
              <a:t>المستوى الرابع</a:t>
            </a:r>
            <a:endParaRPr lang="ar-SA" altLang="ar-IQ" dirty="0"/>
          </a:p>
          <a:p>
            <a:pPr lvl="4"/>
            <a:r>
              <a:rPr lang="ar-SA" altLang="ar-IQ" dirty="0"/>
              <a:t>المستوى الخامس</a:t>
            </a:r>
            <a:endParaRPr lang="ar-SA" altLang="ar-IQ" dirty="0"/>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rgbClr val="898989"/>
                </a:solidFill>
                <a:latin typeface="Calibri" panose="020F0502020204030204" pitchFamily="34" charset="0"/>
              </a:defRPr>
            </a:lvl1pPr>
          </a:lstStyle>
          <a:p>
            <a:pPr lvl="0" rtl="1" eaLnBrk="1" hangingPunct="1">
              <a:buNone/>
            </a:pPr>
            <a:fld id="{BB962C8B-B14F-4D97-AF65-F5344CB8AC3E}" type="datetime1">
              <a:rPr lang="ar-SA" altLang="x-none" dirty="0"/>
            </a:fld>
            <a:endParaRPr lang="ar-SA" altLang="x-none" dirty="0">
              <a:latin typeface="Arial" panose="020B0604020202020204" pitchFamily="34" charset="0"/>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prstClr val="black">
                    <a:tint val="75000"/>
                  </a:prstClr>
                </a:solidFill>
                <a:latin typeface="Calibri" panose="020F0502020204030204"/>
                <a:cs typeface="Arial" panose="020B0604020202020204"/>
              </a:defRPr>
            </a:lvl1p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defRPr sz="1200">
                <a:solidFill>
                  <a:srgbClr val="898989"/>
                </a:solidFill>
                <a:latin typeface="Calibri" panose="020F0502020204030204" pitchFamily="34" charset="0"/>
              </a:defRPr>
            </a:lvl1pPr>
          </a:lstStyle>
          <a:p>
            <a:pPr lvl="0" rtl="1" eaLnBrk="1" hangingPunct="1">
              <a:buNone/>
            </a:pPr>
            <a:fld id="{9A0DB2DC-4C9A-4742-B13C-FB6460FD3503}" type="slidenum">
              <a:rPr lang="ar-SA" altLang="x-none" dirty="0"/>
            </a:fld>
            <a:endParaRPr lang="ar-SA" altLang="x-none"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1" eaLnBrk="0" fontAlgn="base" hangingPunct="0">
        <a:spcBef>
          <a:spcPct val="0"/>
        </a:spcBef>
        <a:spcAft>
          <a:spcPct val="0"/>
        </a:spcAft>
        <a:defRPr sz="4400" kern="1200">
          <a:solidFill>
            <a:schemeClr val="tx1"/>
          </a:solidFill>
          <a:latin typeface="+mj-lt"/>
          <a:ea typeface="+mj-ea"/>
          <a:cs typeface="Arial" panose="020B0604020202020204" pitchFamily="34" charset="0"/>
        </a:defRPr>
      </a:lvl1pPr>
      <a:lvl2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2pPr>
      <a:lvl3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3pPr>
      <a:lvl4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4pPr>
      <a:lvl5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5pPr>
      <a:lvl6pPr marL="4572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6pPr>
      <a:lvl7pPr marL="9144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7pPr>
      <a:lvl8pPr marL="13716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8pPr>
      <a:lvl9pPr marL="18288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3.xml"/><Relationship Id="rId7" Type="http://schemas.openxmlformats.org/officeDocument/2006/relationships/image" Target="../media/image10.jpeg"/><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4338" name="مستطيل 2"/>
          <p:cNvSpPr/>
          <p:nvPr/>
        </p:nvSpPr>
        <p:spPr>
          <a:xfrm>
            <a:off x="-107950" y="1412875"/>
            <a:ext cx="9251950" cy="4126865"/>
          </a:xfrm>
          <a:prstGeom prst="rect">
            <a:avLst/>
          </a:prstGeom>
          <a:noFill/>
          <a:ln w="9525">
            <a:noFill/>
          </a:ln>
        </p:spPr>
        <p:txBody>
          <a:bodyPr>
            <a:spAutoFit/>
          </a:bodyPr>
          <a:lst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5pPr>
          </a:lstStyle>
          <a:p>
            <a:pPr marL="0" lvl="0" indent="0" algn="ctr" eaLnBrk="1" hangingPunct="1">
              <a:buFontTx/>
              <a:buNone/>
            </a:pPr>
            <a:r>
              <a:rPr lang="ar-IQ" altLang="ar-IQ" b="1" dirty="0">
                <a:solidFill>
                  <a:srgbClr val="000000"/>
                </a:solidFill>
              </a:rPr>
              <a:t>جامعة ديالى</a:t>
            </a:r>
            <a:endParaRPr lang="ar-IQ" altLang="ar-IQ" b="1" dirty="0">
              <a:solidFill>
                <a:srgbClr val="000000"/>
              </a:solidFill>
            </a:endParaRPr>
          </a:p>
          <a:p>
            <a:pPr marL="0" lvl="0" indent="0" algn="ctr" eaLnBrk="1" hangingPunct="1">
              <a:buFontTx/>
              <a:buNone/>
            </a:pPr>
            <a:r>
              <a:rPr lang="ar-IQ" altLang="ar-IQ" b="1" dirty="0">
                <a:solidFill>
                  <a:srgbClr val="000000"/>
                </a:solidFill>
              </a:rPr>
              <a:t> </a:t>
            </a:r>
            <a:endParaRPr lang="ar-IQ" altLang="ar-IQ" b="1" dirty="0">
              <a:solidFill>
                <a:srgbClr val="000000"/>
              </a:solidFill>
            </a:endParaRPr>
          </a:p>
          <a:p>
            <a:pPr marL="0" lvl="0" indent="0" algn="ctr" eaLnBrk="1" hangingPunct="1">
              <a:buFontTx/>
              <a:buNone/>
            </a:pPr>
            <a:r>
              <a:rPr lang="ar-IQ" altLang="ar-IQ" b="1" dirty="0">
                <a:solidFill>
                  <a:srgbClr val="000000"/>
                </a:solidFill>
              </a:rPr>
              <a:t>كلية التربية للعلوم الانسانية </a:t>
            </a:r>
            <a:endParaRPr lang="ar-IQ" altLang="ar-IQ" b="1" dirty="0">
              <a:solidFill>
                <a:srgbClr val="000000"/>
              </a:solidFill>
            </a:endParaRPr>
          </a:p>
          <a:p>
            <a:pPr marL="0" lvl="0" indent="0" algn="ctr" eaLnBrk="1" hangingPunct="1">
              <a:buFontTx/>
              <a:buNone/>
            </a:pPr>
            <a:r>
              <a:rPr lang="ar-IQ" altLang="ar-IQ" b="1" dirty="0">
                <a:solidFill>
                  <a:srgbClr val="000000"/>
                </a:solidFill>
              </a:rPr>
              <a:t>قسم الجغرافية – المرحلة الثالثة </a:t>
            </a:r>
            <a:endParaRPr lang="ar-IQ" altLang="ar-IQ" b="1" dirty="0">
              <a:solidFill>
                <a:srgbClr val="000000"/>
              </a:solidFill>
            </a:endParaRPr>
          </a:p>
          <a:p>
            <a:pPr marL="0" lvl="0" indent="0" algn="ctr" eaLnBrk="1" hangingPunct="1">
              <a:buFontTx/>
              <a:buNone/>
            </a:pPr>
            <a:r>
              <a:rPr lang="ar-IQ" altLang="ar-IQ" b="1" dirty="0">
                <a:solidFill>
                  <a:srgbClr val="000000"/>
                </a:solidFill>
              </a:rPr>
              <a:t>المادة – جغرافية السياحة </a:t>
            </a:r>
            <a:endParaRPr lang="ar-IQ" altLang="ar-IQ" b="1" dirty="0">
              <a:solidFill>
                <a:srgbClr val="000000"/>
              </a:solidFill>
            </a:endParaRPr>
          </a:p>
          <a:p>
            <a:pPr marL="0" lvl="0" indent="0" algn="ctr" eaLnBrk="1" hangingPunct="1">
              <a:buFontTx/>
              <a:buNone/>
            </a:pPr>
            <a:r>
              <a:rPr lang="ar-IQ" altLang="ar-IQ" b="1" dirty="0">
                <a:solidFill>
                  <a:srgbClr val="000000"/>
                </a:solidFill>
              </a:rPr>
              <a:t>مدرس المادة – الدكتورة ذكرى عادل محمود</a:t>
            </a:r>
            <a:endParaRPr lang="ar-IQ" altLang="ar-IQ" b="1" dirty="0">
              <a:solidFill>
                <a:srgbClr val="000000"/>
              </a:solidFill>
            </a:endParaRPr>
          </a:p>
          <a:p>
            <a:pPr marL="0" lvl="0" indent="0" algn="ctr" eaLnBrk="1" hangingPunct="1">
              <a:buFontTx/>
              <a:buNone/>
            </a:pPr>
            <a:r>
              <a:rPr lang="ar-IQ" altLang="ar-IQ" b="1" dirty="0">
                <a:solidFill>
                  <a:srgbClr val="000000"/>
                </a:solidFill>
              </a:rPr>
              <a:t>                 م. م. نهلة واثق محمود </a:t>
            </a:r>
            <a:endParaRPr lang="ar-IQ" altLang="ar-IQ" b="1" dirty="0">
              <a:solidFill>
                <a:srgbClr val="000000"/>
              </a:solidFill>
            </a:endParaRPr>
          </a:p>
        </p:txBody>
      </p:sp>
      <p:pic>
        <p:nvPicPr>
          <p:cNvPr id="14339" name="Picture 3"/>
          <p:cNvPicPr>
            <a:picLocks noChangeAspect="1"/>
          </p:cNvPicPr>
          <p:nvPr/>
        </p:nvPicPr>
        <p:blipFill>
          <a:blip r:embed="rId2"/>
          <a:stretch>
            <a:fillRect/>
          </a:stretch>
        </p:blipFill>
        <p:spPr>
          <a:xfrm>
            <a:off x="7340600" y="119063"/>
            <a:ext cx="1584325" cy="1584325"/>
          </a:xfrm>
          <a:prstGeom prst="rect">
            <a:avLst/>
          </a:prstGeom>
          <a:noFill/>
          <a:ln w="9525">
            <a:noFill/>
          </a:ln>
        </p:spPr>
      </p:pic>
      <p:pic>
        <p:nvPicPr>
          <p:cNvPr id="14340" name="Picture 4"/>
          <p:cNvPicPr>
            <a:picLocks noChangeAspect="1"/>
          </p:cNvPicPr>
          <p:nvPr/>
        </p:nvPicPr>
        <p:blipFill>
          <a:blip r:embed="rId3"/>
          <a:stretch>
            <a:fillRect/>
          </a:stretch>
        </p:blipFill>
        <p:spPr>
          <a:xfrm>
            <a:off x="107950" y="119063"/>
            <a:ext cx="1804988" cy="1798637"/>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عنوان 1"/>
          <p:cNvSpPr>
            <a:spLocks noGrp="1"/>
          </p:cNvSpPr>
          <p:nvPr>
            <p:ph type="title" hasCustomPrompt="1"/>
          </p:nvPr>
        </p:nvSpPr>
        <p:spPr>
          <a:xfrm>
            <a:off x="323850" y="2420938"/>
            <a:ext cx="8229600" cy="1871662"/>
          </a:xfrm>
          <a:ln w="76200">
            <a:solidFill>
              <a:srgbClr val="FF0000">
                <a:alpha val="100000"/>
              </a:srgbClr>
            </a:solidFill>
            <a:miter lim="800000"/>
          </a:ln>
        </p:spPr>
        <p:txBody>
          <a:bodyPr vert="horz" wrap="square" lIns="91440" tIns="45720" rIns="91440" bIns="45720" anchor="ctr" anchorCtr="0"/>
          <a:p>
            <a:pPr>
              <a:buNone/>
            </a:pPr>
            <a:r>
              <a:rPr lang="ar-IQ" altLang="ar-IQ" dirty="0">
                <a:solidFill>
                  <a:srgbClr val="FF0000"/>
                </a:solidFill>
              </a:rPr>
              <a:t>المحاضرة الثالثة </a:t>
            </a:r>
            <a:br>
              <a:rPr lang="ar-IQ" altLang="ar-IQ" dirty="0">
                <a:solidFill>
                  <a:srgbClr val="FF0000"/>
                </a:solidFill>
              </a:rPr>
            </a:br>
            <a:r>
              <a:rPr lang="ar-IQ" altLang="ar-IQ" dirty="0">
                <a:solidFill>
                  <a:srgbClr val="FF0000"/>
                </a:solidFill>
              </a:rPr>
              <a:t>تطور الحركة  السياحة </a:t>
            </a:r>
            <a:endParaRPr lang="ar-IQ" altLang="ar-IQ"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عنوان 1"/>
          <p:cNvSpPr>
            <a:spLocks noGrp="1"/>
          </p:cNvSpPr>
          <p:nvPr>
            <p:ph type="title" hasCustomPrompt="1"/>
          </p:nvPr>
        </p:nvSpPr>
        <p:spPr>
          <a:ln/>
        </p:spPr>
        <p:txBody>
          <a:bodyPr vert="horz" wrap="square" lIns="91440" tIns="45720" rIns="91440" bIns="45720" anchor="ctr" anchorCtr="0"/>
          <a:p>
            <a:pPr>
              <a:buNone/>
            </a:pPr>
            <a:r>
              <a:rPr lang="ar-IQ" altLang="ar-IQ" dirty="0">
                <a:solidFill>
                  <a:srgbClr val="FF0000"/>
                </a:solidFill>
              </a:rPr>
              <a:t>تطور الحركة السياحة  </a:t>
            </a:r>
            <a:endParaRPr lang="ar-IQ" altLang="ar-IQ" dirty="0"/>
          </a:p>
        </p:txBody>
      </p:sp>
      <p:sp>
        <p:nvSpPr>
          <p:cNvPr id="16387" name="عنصر نائب للمحتوى 2"/>
          <p:cNvSpPr>
            <a:spLocks noGrp="1"/>
          </p:cNvSpPr>
          <p:nvPr>
            <p:ph idx="1" hasCustomPrompt="1"/>
          </p:nvPr>
        </p:nvSpPr>
        <p:spPr>
          <a:xfrm>
            <a:off x="457200" y="1268413"/>
            <a:ext cx="8229600" cy="5113337"/>
          </a:xfrm>
          <a:ln/>
        </p:spPr>
        <p:txBody>
          <a:bodyPr vert="horz" wrap="square" lIns="91440" tIns="45720" rIns="91440" bIns="45720" anchor="t" anchorCtr="0"/>
          <a:p>
            <a:pPr marL="0" indent="0">
              <a:buNone/>
            </a:pPr>
            <a:r>
              <a:rPr lang="ar-IQ" altLang="ar-IQ" dirty="0"/>
              <a:t>تزامنت تطور ونشأة السياحة في العالم مع ظهور الانسان , وكانت بدائية في مظاهرها وأسبابها وأهدافها ووسائلها , كما ان الغرض منها يتناسب مع النشاطات والتطلعات الانسانية في بداية تقدمها الي التنقل لغرض الحصول على مستلزمات وضروريات الحياة والتي تعتبر من اول بدايات ظهور السفر والسياحة في العالم .</a:t>
            </a:r>
            <a:endParaRPr lang="ar-IQ" altLang="ar-IQ" dirty="0"/>
          </a:p>
          <a:p>
            <a:pPr marL="0" indent="0">
              <a:buNone/>
            </a:pPr>
            <a:r>
              <a:rPr lang="ar-IQ" altLang="ar-IQ" dirty="0"/>
              <a:t>ومع التطور التكنولوجي والتقدم الحضاري للإنسانية لم تعد السياحة نشاطا ترفيهيا ووسيلة للتسلية بل اصبحت صناعة قائمة بذاتها لها ابعادها واهدافها ومساهماتها في الدخل القومي للاقتصاد الوطني في كثير من دول العالم .    </a:t>
            </a:r>
            <a:endParaRPr lang="ar-IQ" altLang="ar-IQ"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333375"/>
            <a:ext cx="8229600" cy="5792788"/>
          </a:xfrm>
        </p:spPr>
        <p:txBody>
          <a:bodyPr vert="horz" wrap="square" lIns="91440" tIns="45720" rIns="91440" bIns="45720" numCol="1" anchor="t" anchorCtr="0" compatLnSpc="1"/>
          <a:p>
            <a:r>
              <a:rPr lang="ar-IQ" altLang="x-none" dirty="0"/>
              <a:t>وتعتبر صناعة السياحة احدى الظواهر الهامة التي شهدها القرن العشرين لهذا سمي بقرن السياحة , ويعتبر القرن الحادي ولعشرين قرن صناعة السياحة وذلك للمزايا التي تكلمنا عنها سابقا , ومن المتوقع لها ان تكون اكبر صناعة في هذا القرن .</a:t>
            </a:r>
            <a:endParaRPr lang="ar-IQ" altLang="x-none" dirty="0"/>
          </a:p>
          <a:p>
            <a:r>
              <a:rPr lang="ar-IQ" altLang="x-none" dirty="0"/>
              <a:t>لذلك تعتبر السياحة ...</a:t>
            </a:r>
            <a:endParaRPr lang="ar-IQ" altLang="x-none" dirty="0"/>
          </a:p>
          <a:p>
            <a:pPr>
              <a:buFont typeface="Arial" panose="020B0604020202020204" pitchFamily="34" charset="0"/>
              <a:buAutoNum type="arabicPeriod"/>
            </a:pPr>
            <a:r>
              <a:rPr lang="ar-IQ" altLang="x-none" dirty="0"/>
              <a:t>ظاهرة قديمة نشأت متزامنة مع بداية الانسان على سطح الارض .</a:t>
            </a:r>
            <a:endParaRPr lang="ar-IQ" altLang="x-none" dirty="0"/>
          </a:p>
          <a:p>
            <a:pPr>
              <a:buFont typeface="Arial" panose="020B0604020202020204" pitchFamily="34" charset="0"/>
              <a:buAutoNum type="arabicPeriod"/>
            </a:pPr>
            <a:r>
              <a:rPr lang="ar-IQ" altLang="x-none" dirty="0"/>
              <a:t>تحولت هذه الظاهرة من ظاهرة تحقيق رغبات الانسان وحاجاته الى ظاهرة اجتماعية وثقافية هدفها المتعة والراحة والاستجمام .</a:t>
            </a:r>
            <a:endParaRPr lang="ar-IQ" altLang="x-non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عنصر نائب للمحتوى 2"/>
          <p:cNvSpPr>
            <a:spLocks noGrp="1"/>
          </p:cNvSpPr>
          <p:nvPr>
            <p:ph idx="1" hasCustomPrompt="1"/>
          </p:nvPr>
        </p:nvSpPr>
        <p:spPr>
          <a:xfrm>
            <a:off x="457200" y="404813"/>
            <a:ext cx="8229600" cy="5721350"/>
          </a:xfrm>
          <a:ln/>
        </p:spPr>
        <p:txBody>
          <a:bodyPr vert="horz" wrap="square" lIns="91440" tIns="45720" rIns="91440" bIns="45720" anchor="t" anchorCtr="0"/>
          <a:p>
            <a:pPr marL="0" indent="0">
              <a:buNone/>
            </a:pPr>
            <a:r>
              <a:rPr lang="ar-IQ" altLang="ar-IQ" dirty="0"/>
              <a:t>3. تغيرت النظرة الى السياحة من مجرد ظاهرة اجتماعية إنسانية الى انها صناعة مركبة تهدف الى تحقيق التنمية الاقتصادية والاجتماعية في العصر الحالي .</a:t>
            </a:r>
            <a:endParaRPr lang="ar-IQ" altLang="ar-IQ" dirty="0"/>
          </a:p>
          <a:p>
            <a:pPr marL="0" indent="0">
              <a:buNone/>
            </a:pPr>
            <a:r>
              <a:rPr lang="ar-IQ" altLang="ar-IQ" dirty="0"/>
              <a:t>4. مرت السياحة في تطورها التاريخي بعدة مراحل نوجزها بما يلي ...</a:t>
            </a:r>
            <a:endParaRPr lang="ar-IQ" altLang="ar-IQ" dirty="0"/>
          </a:p>
          <a:p>
            <a:pPr marL="0" indent="0">
              <a:buNone/>
            </a:pPr>
            <a:r>
              <a:rPr lang="ar-IQ" altLang="ar-IQ" b="1" dirty="0"/>
              <a:t>اولاً: العصور البدائية والحقبة الاولى منذ عام 1840.</a:t>
            </a:r>
            <a:endParaRPr lang="ar-IQ" altLang="ar-IQ" b="1" dirty="0"/>
          </a:p>
          <a:p>
            <a:pPr marL="0" indent="0">
              <a:buNone/>
            </a:pPr>
            <a:r>
              <a:rPr lang="ar-IQ" altLang="ar-IQ" dirty="0"/>
              <a:t>من ابرز مظاهرها استخدام الدولاب في التنقل والسفن والشراعية وكانت أهدافها ( الانتقال بهدف التجارة , الانتقال بهدف زيارة الاماكن المقدسة مثلا زيارة مكة المكرمة , وانتقال ابناء الملوك للتعليم في المراكز الدينية لندن و اوربا وانتقال ابناء الاغنياء للتمتع بالطبيعة والمصايف والمشاتي وغيرها . </a:t>
            </a:r>
            <a:endParaRPr lang="ar-IQ" altLang="ar-IQ" dirty="0"/>
          </a:p>
          <a:p>
            <a:pPr marL="0" indent="0">
              <a:buNone/>
            </a:pPr>
            <a:endParaRPr lang="ar-IQ" altLang="ar-IQ"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عنوان 1"/>
          <p:cNvSpPr>
            <a:spLocks noGrp="1"/>
          </p:cNvSpPr>
          <p:nvPr>
            <p:ph type="title" hasCustomPrompt="1"/>
          </p:nvPr>
        </p:nvSpPr>
        <p:spPr>
          <a:xfrm>
            <a:off x="395288" y="434975"/>
            <a:ext cx="8229600" cy="1265238"/>
          </a:xfrm>
        </p:spPr>
        <p:txBody>
          <a:bodyPr vert="horz" wrap="square" lIns="91440" tIns="45720" rIns="91440" bIns="45720" numCol="1" anchor="ctr" anchorCtr="0" compatLnSpc="1"/>
          <a:p>
            <a:pPr>
              <a:spcBef>
                <a:spcPct val="20000"/>
              </a:spcBef>
              <a:buNone/>
            </a:pPr>
            <a:r>
              <a:rPr lang="ar-IQ" altLang="x-none" sz="4000" dirty="0">
                <a:solidFill>
                  <a:srgbClr val="FF0000"/>
                </a:solidFill>
              </a:rPr>
              <a:t>مراحل تطور السياحة </a:t>
            </a:r>
            <a:br>
              <a:rPr lang="ar-IQ" altLang="x-none" sz="4000" dirty="0">
                <a:solidFill>
                  <a:srgbClr val="FF0000"/>
                </a:solidFill>
              </a:rPr>
            </a:br>
            <a:endParaRPr lang="ar-IQ" altLang="x-none" sz="5400" dirty="0"/>
          </a:p>
        </p:txBody>
      </p:sp>
      <p:graphicFrame>
        <p:nvGraphicFramePr>
          <p:cNvPr id="4" name="عنصر نائب للمحتوى 3"/>
          <p:cNvGraphicFramePr>
            <a:graphicFrameLocks noGrp="1"/>
          </p:cNvGraphicFramePr>
          <p:nvPr>
            <p:ph idx="1" hasCustomPrompt="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عنصر نائب للمحتوى 2"/>
          <p:cNvSpPr>
            <a:spLocks noGrp="1"/>
          </p:cNvSpPr>
          <p:nvPr>
            <p:ph idx="1" hasCustomPrompt="1"/>
          </p:nvPr>
        </p:nvSpPr>
        <p:spPr>
          <a:xfrm>
            <a:off x="468313" y="622300"/>
            <a:ext cx="8229600" cy="5792788"/>
          </a:xfrm>
          <a:ln/>
        </p:spPr>
        <p:txBody>
          <a:bodyPr vert="horz" wrap="square" lIns="91440" tIns="45720" rIns="91440" bIns="45720" anchor="t" anchorCtr="0"/>
          <a:p>
            <a:r>
              <a:rPr lang="ar-IQ" altLang="ar-IQ" dirty="0"/>
              <a:t>وتقسم هذه المرحلة الى ..</a:t>
            </a:r>
            <a:endParaRPr lang="ar-IQ" altLang="ar-IQ" dirty="0"/>
          </a:p>
        </p:txBody>
      </p:sp>
      <p:sp>
        <p:nvSpPr>
          <p:cNvPr id="4" name="وسيلة شرح مستطيلة مستديرة الزوايا 3"/>
          <p:cNvSpPr/>
          <p:nvPr/>
        </p:nvSpPr>
        <p:spPr>
          <a:xfrm>
            <a:off x="4859338" y="1341438"/>
            <a:ext cx="3363913" cy="2447925"/>
          </a:xfrm>
          <a:prstGeom prst="wedgeRoundRect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IQ" sz="1800" b="0" i="0" u="none" strike="noStrike" kern="1200" cap="none" spc="0" normalizeH="0" baseline="0" noProof="0">
              <a:ln>
                <a:noFill/>
              </a:ln>
              <a:solidFill>
                <a:schemeClr val="lt1"/>
              </a:solidFill>
              <a:effectLst/>
              <a:uLnTx/>
              <a:uFillTx/>
              <a:latin typeface="+mn-lt"/>
              <a:ea typeface="+mn-ea"/>
              <a:cs typeface="+mn-cs"/>
            </a:endParaRPr>
          </a:p>
        </p:txBody>
      </p:sp>
      <p:sp>
        <p:nvSpPr>
          <p:cNvPr id="8" name="وسيلة شرح مستطيلة مستديرة الزوايا 7"/>
          <p:cNvSpPr/>
          <p:nvPr/>
        </p:nvSpPr>
        <p:spPr>
          <a:xfrm>
            <a:off x="895350" y="1196975"/>
            <a:ext cx="3362325" cy="2736850"/>
          </a:xfrm>
          <a:prstGeom prst="wedgeRoundRectCallou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IQ" sz="1800" b="0" i="0" u="none" strike="noStrike" kern="1200" cap="none" spc="0" normalizeH="0" baseline="0" noProof="0">
              <a:ln>
                <a:solidFill>
                  <a:schemeClr val="bg1"/>
                </a:solidFill>
              </a:ln>
              <a:solidFill>
                <a:schemeClr val="lt1"/>
              </a:solidFill>
              <a:effectLst/>
              <a:uLnTx/>
              <a:uFillTx/>
              <a:latin typeface="+mn-lt"/>
              <a:ea typeface="+mn-ea"/>
              <a:cs typeface="+mn-cs"/>
            </a:endParaRPr>
          </a:p>
        </p:txBody>
      </p:sp>
      <p:sp>
        <p:nvSpPr>
          <p:cNvPr id="20485" name="مربع نص 5"/>
          <p:cNvSpPr txBox="1"/>
          <p:nvPr/>
        </p:nvSpPr>
        <p:spPr>
          <a:xfrm>
            <a:off x="5281613" y="1841500"/>
            <a:ext cx="2663825" cy="1016000"/>
          </a:xfrm>
          <a:prstGeom prst="rect">
            <a:avLst/>
          </a:prstGeom>
          <a:noFill/>
          <a:ln w="9525">
            <a:noFill/>
          </a:ln>
        </p:spPr>
        <p:txBody>
          <a:bodyPr>
            <a:spAutoFit/>
          </a:bodyPr>
          <a:lst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5pPr>
          </a:lstStyle>
          <a:p>
            <a:pPr marL="0" lvl="0" indent="0" rtl="0" eaLnBrk="1" hangingPunct="1">
              <a:spcBef>
                <a:spcPct val="0"/>
              </a:spcBef>
              <a:buFontTx/>
              <a:buNone/>
            </a:pPr>
            <a:r>
              <a:rPr lang="ar-IQ" altLang="ar-IQ" sz="2000" b="1" dirty="0">
                <a:latin typeface="Arial" panose="020B0604020202020204" pitchFamily="34" charset="0"/>
              </a:rPr>
              <a:t>العصور البدائية الاولى  ..</a:t>
            </a:r>
            <a:endParaRPr lang="ar-IQ" altLang="ar-IQ" sz="2000" b="1" dirty="0">
              <a:latin typeface="Arial" panose="020B0604020202020204" pitchFamily="34" charset="0"/>
            </a:endParaRPr>
          </a:p>
          <a:p>
            <a:pPr marL="0" lvl="0" indent="0" rtl="0" eaLnBrk="1" hangingPunct="1">
              <a:spcBef>
                <a:spcPct val="0"/>
              </a:spcBef>
              <a:buFontTx/>
              <a:buNone/>
            </a:pPr>
            <a:r>
              <a:rPr lang="ar-IQ" altLang="ar-IQ" sz="2000" dirty="0">
                <a:latin typeface="Arial" panose="020B0604020202020204" pitchFamily="34" charset="0"/>
              </a:rPr>
              <a:t>تمتد من قبل التاريخ الى ظهور الحضارات </a:t>
            </a:r>
            <a:endParaRPr lang="ar-IQ" altLang="ar-IQ" sz="2000" dirty="0">
              <a:latin typeface="Arial" panose="020B0604020202020204" pitchFamily="34" charset="0"/>
            </a:endParaRPr>
          </a:p>
        </p:txBody>
      </p:sp>
      <p:sp>
        <p:nvSpPr>
          <p:cNvPr id="20486" name="مربع نص 6"/>
          <p:cNvSpPr txBox="1"/>
          <p:nvPr/>
        </p:nvSpPr>
        <p:spPr>
          <a:xfrm>
            <a:off x="1135063" y="1903413"/>
            <a:ext cx="2881312" cy="1323975"/>
          </a:xfrm>
          <a:prstGeom prst="rect">
            <a:avLst/>
          </a:prstGeom>
          <a:noFill/>
          <a:ln w="9525">
            <a:noFill/>
          </a:ln>
        </p:spPr>
        <p:txBody>
          <a:bodyPr>
            <a:spAutoFit/>
          </a:bodyPr>
          <a:lst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5pPr>
          </a:lstStyle>
          <a:p>
            <a:pPr marL="0" lvl="0" indent="0" rtl="0" eaLnBrk="1" hangingPunct="1">
              <a:spcBef>
                <a:spcPct val="0"/>
              </a:spcBef>
              <a:buFontTx/>
              <a:buNone/>
            </a:pPr>
            <a:r>
              <a:rPr lang="ar-IQ" altLang="ar-IQ" sz="2000" b="1" dirty="0">
                <a:latin typeface="Arial" panose="020B0604020202020204" pitchFamily="34" charset="0"/>
              </a:rPr>
              <a:t>العصور القديمة -  </a:t>
            </a:r>
            <a:endParaRPr lang="ar-IQ" altLang="ar-IQ" sz="2000" b="1" dirty="0">
              <a:latin typeface="Arial" panose="020B0604020202020204" pitchFamily="34" charset="0"/>
            </a:endParaRPr>
          </a:p>
          <a:p>
            <a:pPr marL="0" lvl="0" indent="0" rtl="0" eaLnBrk="1" hangingPunct="1">
              <a:spcBef>
                <a:spcPct val="0"/>
              </a:spcBef>
              <a:buFontTx/>
              <a:buNone/>
            </a:pPr>
            <a:r>
              <a:rPr lang="ar-IQ" altLang="ar-IQ" sz="2000" dirty="0">
                <a:latin typeface="Arial" panose="020B0604020202020204" pitchFamily="34" charset="0"/>
              </a:rPr>
              <a:t>في مصر والرافدين وتبدا من نشأة الحضارة  وتنتهي بسقوط الدولة الرومانية  </a:t>
            </a:r>
            <a:endParaRPr lang="ar-IQ" altLang="ar-IQ" sz="2000" dirty="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3" name="عنصر نائب للمحتوى 2"/>
          <p:cNvSpPr>
            <a:spLocks noGrp="1"/>
          </p:cNvSpPr>
          <p:nvPr>
            <p:ph idx="1" hasCustomPrompt="1"/>
          </p:nvPr>
        </p:nvSpPr>
        <p:spPr>
          <a:xfrm>
            <a:off x="457200" y="404813"/>
            <a:ext cx="8229600" cy="5778500"/>
          </a:xfrm>
        </p:spPr>
        <p:txBody>
          <a:bodyPr vert="horz" wrap="square" lIns="91440" tIns="45720" rIns="91440" bIns="45720" numCol="1" anchor="t" anchorCtr="0" compatLnSpc="1"/>
          <a:p>
            <a:r>
              <a:rPr lang="ar-IQ" altLang="ar-IQ" dirty="0"/>
              <a:t>اهم مميزات هذه العصور ظهور الجيوش والاديان والانظمة والقوانين ودوافع جديدة ..</a:t>
            </a:r>
            <a:endParaRPr lang="ar-IQ" altLang="ar-IQ" dirty="0"/>
          </a:p>
          <a:p>
            <a:pPr>
              <a:buFont typeface="Arial" panose="020B0604020202020204" pitchFamily="34" charset="0"/>
              <a:buAutoNum type="arabicPeriod"/>
            </a:pPr>
            <a:r>
              <a:rPr lang="ar-IQ" altLang="ar-IQ" dirty="0"/>
              <a:t>الدافع المادي </a:t>
            </a:r>
            <a:endParaRPr lang="ar-IQ" altLang="ar-IQ" dirty="0"/>
          </a:p>
          <a:p>
            <a:pPr>
              <a:buFont typeface="Arial" panose="020B0604020202020204" pitchFamily="34" charset="0"/>
              <a:buAutoNum type="arabicPeriod"/>
            </a:pPr>
            <a:r>
              <a:rPr lang="ar-IQ" altLang="ar-IQ" dirty="0"/>
              <a:t>الدافع الديني </a:t>
            </a:r>
            <a:endParaRPr lang="ar-IQ" altLang="ar-IQ" dirty="0"/>
          </a:p>
          <a:p>
            <a:pPr>
              <a:buFont typeface="Arial" panose="020B0604020202020204" pitchFamily="34" charset="0"/>
              <a:buAutoNum type="arabicPeriod"/>
            </a:pPr>
            <a:r>
              <a:rPr lang="ar-IQ" altLang="ar-IQ" dirty="0"/>
              <a:t>دافع حب الاستطلاع </a:t>
            </a:r>
            <a:endParaRPr lang="ar-IQ" altLang="ar-IQ" dirty="0"/>
          </a:p>
          <a:p>
            <a:pPr>
              <a:buFont typeface="Arial" panose="020B0604020202020204" pitchFamily="34" charset="0"/>
              <a:buAutoNum type="arabicPeriod"/>
            </a:pPr>
            <a:r>
              <a:rPr lang="ar-IQ" altLang="ar-IQ" dirty="0"/>
              <a:t>دافع المتعة </a:t>
            </a:r>
            <a:endParaRPr lang="ar-IQ" altLang="ar-IQ" dirty="0"/>
          </a:p>
          <a:p>
            <a:pPr>
              <a:buNone/>
            </a:pPr>
            <a:r>
              <a:rPr lang="ar-IQ" altLang="ar-IQ" b="1" dirty="0"/>
              <a:t> ثانيا: العصور الوسطى ..</a:t>
            </a:r>
            <a:endParaRPr lang="ar-IQ" altLang="ar-IQ" b="1" dirty="0"/>
          </a:p>
          <a:p>
            <a:pPr>
              <a:buNone/>
            </a:pPr>
            <a:r>
              <a:rPr lang="ar-IQ" altLang="ar-IQ" dirty="0"/>
              <a:t>تبدأ هذه المرحلة من سقوط الامبراطورية الرومانية عام (395م) حتى القرن الخامس , وتعد الامبراطورية الرومانية اخر امبراطورية في العصور القديمة التي كانت مركز الحضارة انذك </a:t>
            </a:r>
            <a:endParaRPr lang="ar-IQ" altLang="ar-IQ"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عنصر نائب للمحتوى 2"/>
          <p:cNvSpPr>
            <a:spLocks noGrp="1"/>
          </p:cNvSpPr>
          <p:nvPr>
            <p:ph idx="1" hasCustomPrompt="1"/>
          </p:nvPr>
        </p:nvSpPr>
        <p:spPr>
          <a:xfrm>
            <a:off x="457200" y="188913"/>
            <a:ext cx="8229600" cy="5937250"/>
          </a:xfrm>
          <a:ln/>
        </p:spPr>
        <p:txBody>
          <a:bodyPr vert="horz" wrap="square" lIns="91440" tIns="45720" rIns="91440" bIns="45720" anchor="t" anchorCtr="0"/>
          <a:p>
            <a:r>
              <a:rPr lang="ar-IQ" altLang="ar-IQ" sz="2800" dirty="0"/>
              <a:t>بعدها انتقلت التجارة الى الدولة البيزنطية وشهدت العصور الوسطى تطور في النقل  البحري الاوربي , ظهور الدولة الاسلامية كقوة حضارية منافسة وامتدادها الى بيزنطة وامتدادها في افريقيا واسيا جعلها دولة ذات اشعاع فكري تطورت خلالها الاسفار بهدف الحج الى بيت المقدس ومكة المكرمة وظهور عدد من الرحالة العرب أمقال ابن بطوطة وابن جبير والمسعودي والبلاذري ... اهم دوافع السفر في هذه العصر ....</a:t>
            </a:r>
            <a:endParaRPr lang="ar-IQ" altLang="ar-IQ" sz="2800" dirty="0"/>
          </a:p>
          <a:p>
            <a:r>
              <a:rPr lang="ar-IQ" altLang="ar-IQ" sz="2400" dirty="0"/>
              <a:t>التجارة</a:t>
            </a:r>
            <a:endParaRPr lang="ar-IQ" altLang="ar-IQ" sz="2400" dirty="0"/>
          </a:p>
          <a:p>
            <a:r>
              <a:rPr lang="ar-IQ" altLang="ar-IQ" sz="2400" dirty="0"/>
              <a:t>الدافع الديني </a:t>
            </a:r>
            <a:endParaRPr lang="ar-IQ" altLang="ar-IQ" sz="2400" dirty="0"/>
          </a:p>
          <a:p>
            <a:r>
              <a:rPr lang="ar-IQ" altLang="ar-IQ" sz="2400" dirty="0"/>
              <a:t>الترحال والاستكشاف </a:t>
            </a:r>
            <a:endParaRPr lang="ar-IQ" altLang="ar-IQ" sz="2400" dirty="0"/>
          </a:p>
          <a:p>
            <a:r>
              <a:rPr lang="ar-IQ" altLang="ar-IQ" sz="2400" dirty="0"/>
              <a:t>طلب العالم  </a:t>
            </a:r>
            <a:endParaRPr lang="ar-IQ" altLang="ar-IQ" sz="2400" dirty="0"/>
          </a:p>
          <a:p>
            <a:r>
              <a:rPr lang="ar-IQ" altLang="ar-IQ" sz="2400" dirty="0"/>
              <a:t>توطيد العلاقات </a:t>
            </a:r>
            <a:endParaRPr lang="ar-IQ" altLang="ar-IQ" sz="2400" dirty="0"/>
          </a:p>
          <a:p>
            <a:r>
              <a:rPr lang="ar-IQ" altLang="ar-IQ" sz="2400" dirty="0"/>
              <a:t>الاستشفاء .</a:t>
            </a:r>
            <a:endParaRPr lang="ar-IQ" altLang="ar-IQ"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4" name="عنصر نائب للمحتوى 3"/>
          <p:cNvPicPr>
            <a:picLocks noGrp="1" noChangeAspect="1"/>
          </p:cNvPicPr>
          <p:nvPr>
            <p:ph idx="1" hasCustomPrompt="1"/>
          </p:nvPr>
        </p:nvPicPr>
        <p:blipFill>
          <a:blip r:embed="rId1"/>
          <a:srcRect/>
          <a:stretch>
            <a:fillRect/>
          </a:stretch>
        </p:blipFill>
        <p:spPr>
          <a:xfrm>
            <a:off x="801688" y="889000"/>
            <a:ext cx="2763837" cy="2157413"/>
          </a:xfrm>
          <a:ln/>
        </p:spPr>
      </p:pic>
      <p:pic>
        <p:nvPicPr>
          <p:cNvPr id="23555" name="صورة 4"/>
          <p:cNvPicPr>
            <a:picLocks noChangeAspect="1"/>
          </p:cNvPicPr>
          <p:nvPr/>
        </p:nvPicPr>
        <p:blipFill>
          <a:blip r:embed="rId2"/>
          <a:stretch>
            <a:fillRect/>
          </a:stretch>
        </p:blipFill>
        <p:spPr>
          <a:xfrm>
            <a:off x="3568700" y="958850"/>
            <a:ext cx="2693988" cy="2087563"/>
          </a:xfrm>
          <a:prstGeom prst="rect">
            <a:avLst/>
          </a:prstGeom>
          <a:noFill/>
          <a:ln w="9525">
            <a:noFill/>
          </a:ln>
        </p:spPr>
      </p:pic>
      <p:pic>
        <p:nvPicPr>
          <p:cNvPr id="23556" name="صورة 5"/>
          <p:cNvPicPr>
            <a:picLocks noChangeAspect="1"/>
          </p:cNvPicPr>
          <p:nvPr/>
        </p:nvPicPr>
        <p:blipFill>
          <a:blip r:embed="rId3"/>
          <a:stretch>
            <a:fillRect/>
          </a:stretch>
        </p:blipFill>
        <p:spPr>
          <a:xfrm>
            <a:off x="6262688" y="1057275"/>
            <a:ext cx="2557462" cy="1989138"/>
          </a:xfrm>
          <a:prstGeom prst="rect">
            <a:avLst/>
          </a:prstGeom>
          <a:noFill/>
          <a:ln w="9525">
            <a:noFill/>
          </a:ln>
        </p:spPr>
      </p:pic>
      <p:pic>
        <p:nvPicPr>
          <p:cNvPr id="23557" name="صورة 6"/>
          <p:cNvPicPr>
            <a:picLocks noChangeAspect="1"/>
          </p:cNvPicPr>
          <p:nvPr/>
        </p:nvPicPr>
        <p:blipFill>
          <a:blip r:embed="rId4"/>
          <a:stretch>
            <a:fillRect/>
          </a:stretch>
        </p:blipFill>
        <p:spPr>
          <a:xfrm>
            <a:off x="706438" y="3049588"/>
            <a:ext cx="3057525" cy="1531937"/>
          </a:xfrm>
          <a:prstGeom prst="rect">
            <a:avLst/>
          </a:prstGeom>
          <a:noFill/>
          <a:ln w="9525">
            <a:noFill/>
          </a:ln>
        </p:spPr>
      </p:pic>
      <p:pic>
        <p:nvPicPr>
          <p:cNvPr id="23558" name="صورة 7"/>
          <p:cNvPicPr>
            <a:picLocks noChangeAspect="1"/>
          </p:cNvPicPr>
          <p:nvPr/>
        </p:nvPicPr>
        <p:blipFill>
          <a:blip r:embed="rId5"/>
          <a:stretch>
            <a:fillRect/>
          </a:stretch>
        </p:blipFill>
        <p:spPr>
          <a:xfrm>
            <a:off x="3763963" y="3055938"/>
            <a:ext cx="2498725" cy="1525587"/>
          </a:xfrm>
          <a:prstGeom prst="rect">
            <a:avLst/>
          </a:prstGeom>
          <a:noFill/>
          <a:ln w="9525">
            <a:noFill/>
          </a:ln>
        </p:spPr>
      </p:pic>
      <p:pic>
        <p:nvPicPr>
          <p:cNvPr id="23559" name="صورة 8"/>
          <p:cNvPicPr>
            <a:picLocks noChangeAspect="1"/>
          </p:cNvPicPr>
          <p:nvPr/>
        </p:nvPicPr>
        <p:blipFill>
          <a:blip r:embed="rId6"/>
          <a:stretch>
            <a:fillRect/>
          </a:stretch>
        </p:blipFill>
        <p:spPr>
          <a:xfrm>
            <a:off x="6262688" y="3022600"/>
            <a:ext cx="2482850" cy="1552575"/>
          </a:xfrm>
          <a:prstGeom prst="rect">
            <a:avLst/>
          </a:prstGeom>
          <a:noFill/>
          <a:ln w="9525">
            <a:noFill/>
          </a:ln>
        </p:spPr>
      </p:pic>
      <p:pic>
        <p:nvPicPr>
          <p:cNvPr id="23560" name="صورة 9"/>
          <p:cNvPicPr>
            <a:picLocks noChangeAspect="1"/>
          </p:cNvPicPr>
          <p:nvPr/>
        </p:nvPicPr>
        <p:blipFill>
          <a:blip r:embed="rId7"/>
          <a:stretch>
            <a:fillRect/>
          </a:stretch>
        </p:blipFill>
        <p:spPr>
          <a:xfrm>
            <a:off x="1619250" y="4602163"/>
            <a:ext cx="4808538" cy="1673225"/>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عنوان 1"/>
          <p:cNvSpPr>
            <a:spLocks noGrp="1"/>
          </p:cNvSpPr>
          <p:nvPr>
            <p:ph type="title" hasCustomPrompt="1"/>
          </p:nvPr>
        </p:nvSpPr>
        <p:spPr>
          <a:xfrm>
            <a:off x="457200" y="274638"/>
            <a:ext cx="8229600" cy="596900"/>
          </a:xfrm>
          <a:ln/>
        </p:spPr>
        <p:txBody>
          <a:bodyPr vert="horz" wrap="square" lIns="91440" tIns="45720" rIns="91440" bIns="45720" anchor="ctr" anchorCtr="0"/>
          <a:p>
            <a:pPr algn="r">
              <a:buNone/>
            </a:pPr>
            <a:r>
              <a:rPr lang="ar-IQ" altLang="ar-IQ" sz="4000" dirty="0"/>
              <a:t>ثالثا: مرحلة عصر النهضة </a:t>
            </a:r>
            <a:endParaRPr lang="ar-IQ" altLang="ar-IQ" sz="4000" dirty="0"/>
          </a:p>
        </p:txBody>
      </p:sp>
      <p:sp>
        <p:nvSpPr>
          <p:cNvPr id="3" name="عنصر نائب للمحتوى 2"/>
          <p:cNvSpPr>
            <a:spLocks noGrp="1"/>
          </p:cNvSpPr>
          <p:nvPr>
            <p:ph idx="1" hasCustomPrompt="1"/>
          </p:nvPr>
        </p:nvSpPr>
        <p:spPr>
          <a:xfrm>
            <a:off x="457200" y="1016000"/>
            <a:ext cx="8229600" cy="5508625"/>
          </a:xfrm>
        </p:spPr>
        <p:txBody>
          <a:bodyPr vert="horz" wrap="square" lIns="91440" tIns="45720" rIns="91440" bIns="45720" numCol="1" anchor="t" anchorCtr="0" compatLnSpc="1"/>
          <a:p>
            <a:r>
              <a:rPr lang="ar-IQ" altLang="x-none" dirty="0"/>
              <a:t>تبدأ مع نهاية عصر الاقطاع في اوربا في القرن الخامس عشر الميلادي ونشوء الرأسمالية التجارية وحتى قيام الثورة الصناعية في النصف الثاني من القرن الثامن عشر سميا بعصر النهضة ....</a:t>
            </a:r>
            <a:endParaRPr lang="ar-IQ" altLang="x-none" dirty="0"/>
          </a:p>
          <a:p>
            <a:r>
              <a:rPr lang="ar-IQ" altLang="x-none" dirty="0"/>
              <a:t>اهم مميزاتها –</a:t>
            </a:r>
            <a:endParaRPr lang="ar-IQ" altLang="x-none" dirty="0"/>
          </a:p>
          <a:p>
            <a:pPr>
              <a:buNone/>
            </a:pPr>
            <a:r>
              <a:rPr lang="ar-IQ" altLang="x-none" dirty="0"/>
              <a:t>1- الاستكشافات الجغرافية للعالم الجديد .</a:t>
            </a:r>
            <a:endParaRPr lang="ar-IQ" altLang="x-none" dirty="0"/>
          </a:p>
          <a:p>
            <a:pPr>
              <a:buNone/>
            </a:pPr>
            <a:r>
              <a:rPr lang="ar-IQ" altLang="x-none" dirty="0"/>
              <a:t>2- استعمال الاجهزة الملاحية مثل البوصلة والناظور .</a:t>
            </a:r>
            <a:endParaRPr lang="ar-IQ" altLang="x-none" dirty="0"/>
          </a:p>
          <a:p>
            <a:pPr>
              <a:buNone/>
            </a:pPr>
            <a:r>
              <a:rPr lang="ar-IQ" altLang="x-none" dirty="0"/>
              <a:t>3- حب المغامرة وطلب الشهرة .</a:t>
            </a:r>
            <a:endParaRPr lang="ar-IQ" altLang="x-none" dirty="0"/>
          </a:p>
          <a:p>
            <a:pPr>
              <a:buNone/>
            </a:pPr>
            <a:r>
              <a:rPr lang="ar-IQ" altLang="x-none" dirty="0"/>
              <a:t>4- ظهور اعمال فنية ومعمارية فريدة في الروعة اصبحت محط انظار الناس تستدعي الى السفر</a:t>
            </a:r>
            <a:endParaRPr lang="ar-IQ" altLang="x-non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عنصر نائب للمحتوى 2"/>
          <p:cNvSpPr>
            <a:spLocks noGrp="1"/>
          </p:cNvSpPr>
          <p:nvPr>
            <p:ph idx="1" hasCustomPrompt="1"/>
          </p:nvPr>
        </p:nvSpPr>
        <p:spPr>
          <a:xfrm>
            <a:off x="457200" y="260350"/>
            <a:ext cx="8229600" cy="5865813"/>
          </a:xfrm>
          <a:ln/>
        </p:spPr>
        <p:txBody>
          <a:bodyPr vert="horz" wrap="square" lIns="91440" tIns="45720" rIns="91440" bIns="45720" anchor="t" anchorCtr="0"/>
          <a:p>
            <a:pPr marL="0" indent="0">
              <a:buNone/>
            </a:pPr>
            <a:r>
              <a:rPr lang="ar-IQ" altLang="ar-IQ" dirty="0"/>
              <a:t>5- التنافس بين الدول والمستكشفين للحصول على ثروات العالم الجديد .</a:t>
            </a:r>
            <a:endParaRPr lang="ar-IQ" altLang="ar-IQ" dirty="0"/>
          </a:p>
          <a:p>
            <a:pPr marL="0" indent="0">
              <a:buNone/>
            </a:pPr>
            <a:r>
              <a:rPr lang="ar-IQ" altLang="ar-IQ" dirty="0"/>
              <a:t>6- عودة ظهور الدول والحكومات.</a:t>
            </a:r>
            <a:endParaRPr lang="ar-IQ" altLang="ar-IQ" dirty="0"/>
          </a:p>
          <a:p>
            <a:pPr marL="0" indent="0">
              <a:buNone/>
            </a:pPr>
            <a:endParaRPr lang="ar-IQ" altLang="ar-IQ" dirty="0"/>
          </a:p>
          <a:p>
            <a:pPr marL="0" indent="0">
              <a:buNone/>
            </a:pPr>
            <a:r>
              <a:rPr lang="ar-IQ" altLang="ar-IQ" dirty="0">
                <a:solidFill>
                  <a:srgbClr val="FF0000"/>
                </a:solidFill>
              </a:rPr>
              <a:t>دوافع السياحة في هذا العصر ---</a:t>
            </a:r>
            <a:endParaRPr lang="ar-IQ" altLang="ar-IQ" dirty="0">
              <a:solidFill>
                <a:srgbClr val="FF0000"/>
              </a:solidFill>
            </a:endParaRPr>
          </a:p>
          <a:p>
            <a:pPr marL="0" indent="0">
              <a:buNone/>
            </a:pPr>
            <a:r>
              <a:rPr lang="ar-IQ" altLang="ar-IQ" dirty="0"/>
              <a:t>1- دافع المغامرة والاستكشاف والاشتهار ... مثل رحلة البحار الاجانب خلال هذه الفترة منهم الاسباني كرويتز وكولموبس بيزا وماجلان وغيرهم .</a:t>
            </a:r>
            <a:endParaRPr lang="ar-IQ" altLang="ar-IQ" dirty="0"/>
          </a:p>
          <a:p>
            <a:pPr marL="0" indent="0">
              <a:buNone/>
            </a:pPr>
            <a:r>
              <a:rPr lang="ar-IQ" altLang="ar-IQ" dirty="0"/>
              <a:t>2- دافع ثقافي ... رافقت رحلات الكشف الجغرافي الوصول الى بلدان عديدة ومشاهدة عواصم البلدان ذات المعالم المشهورة والتعرف على ثقافاتهم المختلفة </a:t>
            </a:r>
            <a:endParaRPr lang="ar-IQ" altLang="ar-IQ" dirty="0"/>
          </a:p>
          <a:p>
            <a:pPr marL="0" indent="0">
              <a:buNone/>
            </a:pPr>
            <a:endParaRPr lang="ar-IQ" altLang="ar-IQ" dirty="0"/>
          </a:p>
          <a:p>
            <a:pPr marL="0" indent="0">
              <a:buNone/>
            </a:pPr>
            <a:r>
              <a:rPr lang="ar-IQ" altLang="ar-IQ" dirty="0"/>
              <a:t> </a:t>
            </a:r>
            <a:endParaRPr lang="ar-IQ" altLang="ar-IQ"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عنصر نائب للمحتوى 2"/>
          <p:cNvSpPr>
            <a:spLocks noGrp="1"/>
          </p:cNvSpPr>
          <p:nvPr>
            <p:ph idx="1" hasCustomPrompt="1"/>
          </p:nvPr>
        </p:nvSpPr>
        <p:spPr>
          <a:xfrm>
            <a:off x="457200" y="406400"/>
            <a:ext cx="8229600" cy="5719763"/>
          </a:xfrm>
          <a:ln/>
        </p:spPr>
        <p:txBody>
          <a:bodyPr vert="horz" wrap="square" lIns="91440" tIns="45720" rIns="91440" bIns="45720" anchor="t" anchorCtr="0"/>
          <a:p>
            <a:r>
              <a:rPr lang="ar-IQ" altLang="ar-IQ" dirty="0"/>
              <a:t>3- دافع المتعة والمشاهدة ... ظهر في هذه الفترة السفر بقصد المتعة والمشاهدة خلال رحلات داخل مدن  اوربا  عبر طرقها البرية . </a:t>
            </a:r>
            <a:endParaRPr lang="ar-IQ" altLang="ar-IQ" dirty="0"/>
          </a:p>
          <a:p>
            <a:r>
              <a:rPr lang="ar-IQ" altLang="ar-IQ" dirty="0"/>
              <a:t>4- دافع ديني ... فكرة الحج موجودة لدى المسيح والمسلمين وغيرهم من اتباع الديانات الاخرى , وما يميزها ..</a:t>
            </a:r>
            <a:endParaRPr lang="ar-IQ" altLang="ar-IQ" dirty="0"/>
          </a:p>
          <a:p>
            <a:r>
              <a:rPr lang="ar-IQ" altLang="ar-IQ" dirty="0"/>
              <a:t>أ. توسع نطاق الاسفار الى مناطق بعيدة </a:t>
            </a:r>
            <a:endParaRPr lang="ar-IQ" altLang="ar-IQ" dirty="0"/>
          </a:p>
          <a:p>
            <a:r>
              <a:rPr lang="ar-IQ" altLang="ar-IQ" dirty="0"/>
              <a:t>اقتصار السفر على الطبقات الثرية .</a:t>
            </a:r>
            <a:endParaRPr lang="ar-IQ" altLang="ar-IQ" dirty="0"/>
          </a:p>
          <a:p>
            <a:r>
              <a:rPr lang="ar-IQ" altLang="ar-IQ" dirty="0"/>
              <a:t>اصبح السياحة والسفر ظاهرة معروفة  .</a:t>
            </a:r>
            <a:endParaRPr lang="ar-IQ" altLang="ar-IQ" dirty="0"/>
          </a:p>
          <a:p>
            <a:r>
              <a:rPr lang="ar-IQ" altLang="ar-IQ" dirty="0"/>
              <a:t>تطور العلوم والفنون والادارة وتأثيره الايجابي حركة السفر. </a:t>
            </a:r>
            <a:endParaRPr lang="ar-IQ" altLang="ar-IQ"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عنوان 1"/>
          <p:cNvSpPr>
            <a:spLocks noGrp="1"/>
          </p:cNvSpPr>
          <p:nvPr>
            <p:ph type="title" hasCustomPrompt="1"/>
          </p:nvPr>
        </p:nvSpPr>
        <p:spPr>
          <a:xfrm>
            <a:off x="457200" y="274638"/>
            <a:ext cx="8229600" cy="706437"/>
          </a:xfrm>
          <a:ln/>
        </p:spPr>
        <p:txBody>
          <a:bodyPr vert="horz" wrap="square" lIns="91440" tIns="45720" rIns="91440" bIns="45720" anchor="ctr" anchorCtr="0"/>
          <a:p>
            <a:pPr algn="r">
              <a:buNone/>
            </a:pPr>
            <a:r>
              <a:rPr lang="ar-IQ" altLang="ar-IQ" sz="3600" dirty="0"/>
              <a:t>رابعاً : عصر ما بعد الثورة الصناعية </a:t>
            </a:r>
            <a:endParaRPr lang="ar-IQ" altLang="ar-IQ" sz="3600" dirty="0"/>
          </a:p>
        </p:txBody>
      </p:sp>
      <p:sp>
        <p:nvSpPr>
          <p:cNvPr id="27651" name="عنصر نائب للمحتوى 2"/>
          <p:cNvSpPr>
            <a:spLocks noGrp="1"/>
          </p:cNvSpPr>
          <p:nvPr>
            <p:ph idx="1" hasCustomPrompt="1"/>
          </p:nvPr>
        </p:nvSpPr>
        <p:spPr>
          <a:xfrm>
            <a:off x="457200" y="1052513"/>
            <a:ext cx="8229600" cy="5073650"/>
          </a:xfrm>
          <a:ln/>
        </p:spPr>
        <p:txBody>
          <a:bodyPr vert="horz" wrap="square" lIns="91440" tIns="45720" rIns="91440" bIns="45720" anchor="t" anchorCtr="0"/>
          <a:p>
            <a:r>
              <a:rPr lang="ar-IQ" altLang="ar-IQ" dirty="0"/>
              <a:t>اثرت الثورة الصناعية وما افرزته من صناعة الالة الى تطور كبير في شتى المجالات والانشطة التي اثرت بدورها على الحركة السياحية لما شهدته من تطورات في كافة وسائل النقل سواء بالسكك الحديد وظهور البواخر التي تعمل بالطاقة البخارية وزيادة اهمية القطاع الصناعي الذي فتح افاق جديدة للمشاريع والحصول على فرص عمل كذلك تولد الشعور السفر واهميته كما تطور مفهوم الفصل بين العمل ووقت ومحل الاقامة واصح هناك تمييز بين وقت العمل ووقت الفراغ .</a:t>
            </a:r>
            <a:endParaRPr lang="ar-IQ" altLang="ar-IQ" dirty="0"/>
          </a:p>
          <a:p>
            <a:endParaRPr lang="ar-IQ" altLang="ar-IQ"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404813"/>
            <a:ext cx="8229600" cy="5721350"/>
          </a:xfrm>
        </p:spPr>
        <p:txBody>
          <a:bodyPr vert="horz" wrap="square" lIns="91440" tIns="45720" rIns="91440" bIns="45720" numCol="1" anchor="t" anchorCtr="0" compatLnSpc="1"/>
          <a:p>
            <a:r>
              <a:rPr lang="ar-IQ" altLang="x-none" dirty="0"/>
              <a:t>وبناء على ذلك تطورت دوافع السفر في العصر الحديث الذي شهد تطور واستقرار للطبقة العاملة وحصولهم على اجازات مدفوعة الاجر .</a:t>
            </a:r>
            <a:endParaRPr lang="ar-IQ" altLang="x-none" dirty="0"/>
          </a:p>
          <a:p>
            <a:r>
              <a:rPr lang="ar-IQ" altLang="x-none" dirty="0"/>
              <a:t>مميزات السياحة في هذا العصر ...</a:t>
            </a:r>
            <a:endParaRPr lang="ar-IQ" altLang="x-none" dirty="0"/>
          </a:p>
          <a:p>
            <a:pPr>
              <a:buNone/>
            </a:pPr>
            <a:r>
              <a:rPr lang="ar-IQ" altLang="x-none" dirty="0"/>
              <a:t>1- ظهور تشريعات تمنح الاجازات مدفوعة الاجر للعاملين </a:t>
            </a:r>
            <a:endParaRPr lang="ar-IQ" altLang="x-none" dirty="0"/>
          </a:p>
          <a:p>
            <a:pPr>
              <a:buNone/>
            </a:pPr>
            <a:r>
              <a:rPr lang="ar-IQ" altLang="x-none" dirty="0"/>
              <a:t>2- ارتفاع مستوى دخل الفرد في اوربا وامريكا .</a:t>
            </a:r>
            <a:endParaRPr lang="ar-IQ" altLang="x-none" dirty="0"/>
          </a:p>
          <a:p>
            <a:pPr>
              <a:buNone/>
            </a:pPr>
            <a:r>
              <a:rPr lang="ar-IQ" altLang="x-none" dirty="0"/>
              <a:t>3- تزايد حجم السكان بشكل مضطرد .</a:t>
            </a:r>
            <a:endParaRPr lang="ar-IQ" altLang="x-none" dirty="0"/>
          </a:p>
          <a:p>
            <a:pPr>
              <a:buNone/>
            </a:pPr>
            <a:r>
              <a:rPr lang="ar-IQ" altLang="x-none" dirty="0"/>
              <a:t>4- تطور العلاقات بين الدول </a:t>
            </a:r>
            <a:endParaRPr lang="ar-IQ" altLang="x-none" dirty="0"/>
          </a:p>
          <a:p>
            <a:pPr>
              <a:buNone/>
            </a:pPr>
            <a:r>
              <a:rPr lang="ar-IQ" altLang="x-none" dirty="0"/>
              <a:t>5- تطور كبير في وسائل النقل والمواصلات وخاصة النقل الجوي وتطور صناعة السيارات والقطارات السريعة .</a:t>
            </a:r>
            <a:endParaRPr lang="ar-IQ" altLang="x-none" dirty="0"/>
          </a:p>
          <a:p>
            <a:pPr>
              <a:buNone/>
            </a:pPr>
            <a:endParaRPr lang="ar-IQ" altLang="x-non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عنوان 1"/>
          <p:cNvSpPr>
            <a:spLocks noGrp="1"/>
          </p:cNvSpPr>
          <p:nvPr>
            <p:ph type="title" hasCustomPrompt="1"/>
          </p:nvPr>
        </p:nvSpPr>
        <p:spPr>
          <a:xfrm>
            <a:off x="457200" y="274638"/>
            <a:ext cx="8229600" cy="741362"/>
          </a:xfrm>
          <a:ln/>
        </p:spPr>
        <p:txBody>
          <a:bodyPr vert="horz" wrap="square" lIns="91440" tIns="45720" rIns="91440" bIns="45720" anchor="ctr" anchorCtr="0"/>
          <a:p>
            <a:pPr algn="r">
              <a:buNone/>
            </a:pPr>
            <a:r>
              <a:rPr lang="ar-IQ" altLang="ar-IQ" sz="3600" dirty="0"/>
              <a:t>خامسا : العصر الحديث </a:t>
            </a:r>
            <a:endParaRPr lang="ar-IQ" altLang="ar-IQ" sz="3600" dirty="0"/>
          </a:p>
        </p:txBody>
      </p:sp>
      <p:sp>
        <p:nvSpPr>
          <p:cNvPr id="29699" name="عنصر نائب للمحتوى 2"/>
          <p:cNvSpPr>
            <a:spLocks noGrp="1"/>
          </p:cNvSpPr>
          <p:nvPr>
            <p:ph idx="1" hasCustomPrompt="1"/>
          </p:nvPr>
        </p:nvSpPr>
        <p:spPr>
          <a:xfrm>
            <a:off x="457200" y="1052513"/>
            <a:ext cx="8229600" cy="5073650"/>
          </a:xfrm>
          <a:ln/>
        </p:spPr>
        <p:txBody>
          <a:bodyPr vert="horz" wrap="square" lIns="91440" tIns="45720" rIns="91440" bIns="45720" anchor="t" anchorCtr="0"/>
          <a:p>
            <a:r>
              <a:rPr lang="ar-IQ" altLang="ar-IQ" dirty="0"/>
              <a:t>يرتبط هذا العصر مع المرحلة السابقة اذ تداخلت بدايتها معا , ومن اهم دوافع السياحة خلال هذا العصر هي تطور دوافع السفر ذاتها وتنوعها اذ اصبحت دوافع السياحة تشكل انواع مختلفة مثل السياحة الترفيهية والاستجمام والاصطياف وكذلك الاقتصادية والثقافية والسياسية والعلاجية والرياضية وغيرها .</a:t>
            </a:r>
            <a:endParaRPr lang="ar-IQ" altLang="ar-IQ" dirty="0"/>
          </a:p>
          <a:p>
            <a:r>
              <a:rPr lang="ar-IQ" altLang="ar-IQ" dirty="0">
                <a:solidFill>
                  <a:srgbClr val="FF0000"/>
                </a:solidFill>
              </a:rPr>
              <a:t>مميزات السياحة في العصر الحديث ....</a:t>
            </a:r>
            <a:endParaRPr lang="ar-IQ" altLang="ar-IQ" dirty="0">
              <a:solidFill>
                <a:srgbClr val="FF0000"/>
              </a:solidFill>
            </a:endParaRPr>
          </a:p>
          <a:p>
            <a:r>
              <a:rPr lang="ar-IQ" altLang="ar-IQ" dirty="0"/>
              <a:t>عدم اقتصار السفر والسياحة على طبقة الاغنياء </a:t>
            </a:r>
            <a:endParaRPr lang="ar-IQ" altLang="ar-IQ" dirty="0"/>
          </a:p>
          <a:p>
            <a:r>
              <a:rPr lang="ar-IQ" altLang="ar-IQ" dirty="0"/>
              <a:t>انخفاض تكاليف السفر نسبيا</a:t>
            </a:r>
            <a:endParaRPr lang="ar-IQ" altLang="ar-IQ" dirty="0"/>
          </a:p>
          <a:p>
            <a:endParaRPr lang="ar-IQ" altLang="ar-IQ"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عنصر نائب للمحتوى 2"/>
          <p:cNvSpPr>
            <a:spLocks noGrp="1"/>
          </p:cNvSpPr>
          <p:nvPr>
            <p:ph idx="1" hasCustomPrompt="1"/>
          </p:nvPr>
        </p:nvSpPr>
        <p:spPr>
          <a:xfrm>
            <a:off x="457200" y="476250"/>
            <a:ext cx="8229600" cy="5649913"/>
          </a:xfrm>
          <a:ln/>
        </p:spPr>
        <p:txBody>
          <a:bodyPr vert="horz" wrap="square" lIns="91440" tIns="45720" rIns="91440" bIns="45720" anchor="t" anchorCtr="0"/>
          <a:p>
            <a:r>
              <a:rPr lang="ar-IQ" altLang="ar-IQ" dirty="0"/>
              <a:t>تطور اماكن الايواء وتعددها وتنوعها واتساع الرقة الجغرافية المنتشرة عليها .</a:t>
            </a:r>
            <a:endParaRPr lang="ar-IQ" altLang="ar-IQ" dirty="0"/>
          </a:p>
          <a:p>
            <a:r>
              <a:rPr lang="ar-IQ" altLang="ar-IQ" dirty="0"/>
              <a:t>اتجهت الرحلات السياحية من الفردية الى الجماعية .</a:t>
            </a:r>
            <a:endParaRPr lang="ar-IQ" altLang="ar-IQ" dirty="0"/>
          </a:p>
          <a:p>
            <a:r>
              <a:rPr lang="ar-IQ" altLang="ar-IQ" dirty="0"/>
              <a:t>اصبحت ظاهرة السياحة مؤثرة ايجابيا في  اقتصاديات الدول</a:t>
            </a:r>
            <a:endParaRPr lang="ar-IQ" altLang="ar-IQ" dirty="0"/>
          </a:p>
          <a:p>
            <a:r>
              <a:rPr lang="ar-IQ" altLang="ar-IQ" dirty="0"/>
              <a:t>ظهور علم السياحة لاول مرة في بداية الستينات كعلم مستقل ومتكامل ومعترف به وتم انشاء المدارس والمعاهد والجامعات المتخصصة في تدريس هذا العلم .</a:t>
            </a:r>
            <a:endParaRPr lang="ar-IQ" altLang="ar-IQ" dirty="0"/>
          </a:p>
          <a:p>
            <a:r>
              <a:rPr lang="ar-IQ" altLang="ar-IQ" dirty="0"/>
              <a:t>تزايد الحركة السياحية كما ونوعا </a:t>
            </a:r>
            <a:endParaRPr lang="ar-IQ" altLang="ar-IQ" dirty="0"/>
          </a:p>
          <a:p>
            <a:r>
              <a:rPr lang="ar-IQ" altLang="ar-IQ" dirty="0"/>
              <a:t>اعتبرت السياحة فن تقديم الخدمة وفن الضيافة .</a:t>
            </a:r>
            <a:endParaRPr lang="ar-IQ" altLang="ar-IQ" dirty="0"/>
          </a:p>
          <a:p>
            <a:r>
              <a:rPr lang="ar-IQ" altLang="ar-IQ" dirty="0"/>
              <a:t>ظهور السياحة الدولية نتيجة تطور وسائل النقل العابرة للقارات  </a:t>
            </a:r>
            <a:endParaRPr lang="ar-IQ" altLang="ar-IQ"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عنصر نائب للمحتوى 2"/>
          <p:cNvSpPr>
            <a:spLocks noGrp="1"/>
          </p:cNvSpPr>
          <p:nvPr>
            <p:ph idx="1" hasCustomPrompt="1"/>
          </p:nvPr>
        </p:nvSpPr>
        <p:spPr>
          <a:xfrm>
            <a:off x="457200" y="260350"/>
            <a:ext cx="8229600" cy="5865813"/>
          </a:xfrm>
          <a:ln/>
        </p:spPr>
        <p:txBody>
          <a:bodyPr vert="horz" wrap="square" lIns="91440" tIns="45720" rIns="91440" bIns="45720" anchor="t" anchorCtr="0"/>
          <a:p>
            <a:r>
              <a:rPr lang="ar-IQ" altLang="ar-IQ" dirty="0"/>
              <a:t>تزايد الاستثمارات الدولية في قطاع السياحة </a:t>
            </a:r>
            <a:endParaRPr lang="ar-IQ" altLang="ar-IQ" dirty="0"/>
          </a:p>
          <a:p>
            <a:r>
              <a:rPr lang="ar-IQ" altLang="ar-IQ" dirty="0"/>
              <a:t>استعمال الوسائل الحديثة في برمجة السياحة والتخطيط لها.</a:t>
            </a:r>
            <a:endParaRPr lang="ar-IQ" altLang="ar-IQ" dirty="0"/>
          </a:p>
          <a:p>
            <a:r>
              <a:rPr lang="ar-IQ" altLang="ar-IQ" dirty="0"/>
              <a:t>مساهمة التنمية السياحية في التنمية الاقتصادية الشاملة .</a:t>
            </a:r>
            <a:endParaRPr lang="ar-IQ" altLang="ar-IQ" dirty="0"/>
          </a:p>
          <a:p>
            <a:r>
              <a:rPr lang="ar-IQ" altLang="ar-IQ" dirty="0"/>
              <a:t>اعتماد كثير من الدول على الدخل السياحي في نتاجها القومي </a:t>
            </a:r>
            <a:endParaRPr lang="ar-IQ" altLang="ar-IQ" dirty="0"/>
          </a:p>
          <a:p>
            <a:r>
              <a:rPr lang="ar-IQ" altLang="ar-IQ" dirty="0"/>
              <a:t>اصبحت السياحة من اكبر القطاعات المولدة للدخل ولفرص العمل وقدراتها على محاربة الفقر والبطالة .</a:t>
            </a:r>
            <a:endParaRPr lang="ar-IQ" altLang="ar-IQ"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عنوان 1"/>
          <p:cNvSpPr>
            <a:spLocks noGrp="1"/>
          </p:cNvSpPr>
          <p:nvPr>
            <p:ph type="title" hasCustomPrompt="1"/>
          </p:nvPr>
        </p:nvSpPr>
        <p:spPr>
          <a:xfrm>
            <a:off x="468313" y="333375"/>
            <a:ext cx="8229600" cy="777875"/>
          </a:xfrm>
          <a:ln/>
        </p:spPr>
        <p:txBody>
          <a:bodyPr vert="horz" wrap="square" lIns="91440" tIns="45720" rIns="91440" bIns="45720" anchor="ctr" anchorCtr="0"/>
          <a:p>
            <a:pPr algn="r">
              <a:buNone/>
            </a:pPr>
            <a:r>
              <a:rPr lang="ar-IQ" altLang="ar-IQ" sz="3200" dirty="0">
                <a:solidFill>
                  <a:srgbClr val="FF0000"/>
                </a:solidFill>
              </a:rPr>
              <a:t>تطور الحركة السياحية حسب الارقام عالميا ومحليا . </a:t>
            </a:r>
            <a:endParaRPr lang="ar-IQ" altLang="ar-IQ" sz="3200" dirty="0">
              <a:solidFill>
                <a:srgbClr val="FF0000"/>
              </a:solidFill>
            </a:endParaRPr>
          </a:p>
        </p:txBody>
      </p:sp>
      <p:sp>
        <p:nvSpPr>
          <p:cNvPr id="3" name="عنصر نائب للمحتوى 2"/>
          <p:cNvSpPr>
            <a:spLocks noGrp="1"/>
          </p:cNvSpPr>
          <p:nvPr>
            <p:ph idx="1" hasCustomPrompt="1"/>
          </p:nvPr>
        </p:nvSpPr>
        <p:spPr>
          <a:xfrm>
            <a:off x="457200" y="1190625"/>
            <a:ext cx="8229600" cy="5407025"/>
          </a:xfrm>
        </p:spPr>
        <p:txBody>
          <a:bodyPr vert="horz" wrap="square" lIns="91440" tIns="45720" rIns="91440" bIns="45720" numCol="1" anchor="t" anchorCtr="0" compatLnSpc="1"/>
          <a:p>
            <a:pPr marL="0" indent="0">
              <a:buNone/>
            </a:pPr>
            <a:r>
              <a:rPr lang="ar-IQ" altLang="x-none" dirty="0"/>
              <a:t>شهد قطاع السياحة في العصر الحديث وتحديدا بعد انتهاء الحرب العالمية الثانية جملة من التطورات حالها حال بقية القطاعات الاقتصادية وسجلت بعض المؤشرات منها ...</a:t>
            </a:r>
            <a:endParaRPr lang="ar-IQ" altLang="x-none" dirty="0"/>
          </a:p>
          <a:p>
            <a:pPr marL="0" indent="0"/>
            <a:r>
              <a:rPr lang="ar-IQ" altLang="x-none" dirty="0"/>
              <a:t>عدد السياح </a:t>
            </a:r>
            <a:endParaRPr lang="ar-IQ" altLang="x-none" dirty="0"/>
          </a:p>
          <a:p>
            <a:pPr marL="0" indent="0"/>
            <a:r>
              <a:rPr lang="ar-IQ" altLang="x-none" dirty="0"/>
              <a:t>العوائد السياحية </a:t>
            </a:r>
            <a:endParaRPr lang="ar-IQ" altLang="x-none" dirty="0"/>
          </a:p>
          <a:p>
            <a:pPr marL="0" indent="0"/>
            <a:r>
              <a:rPr lang="ar-IQ" altLang="x-none" dirty="0"/>
              <a:t>الانفاق السياحي</a:t>
            </a:r>
            <a:endParaRPr lang="ar-IQ" altLang="x-none" dirty="0"/>
          </a:p>
          <a:p>
            <a:pPr marL="0" indent="0"/>
            <a:r>
              <a:rPr lang="ar-IQ" altLang="x-none" dirty="0"/>
              <a:t>عدد اليالي السياحية .</a:t>
            </a:r>
            <a:endParaRPr lang="ar-IQ" altLang="x-none" dirty="0"/>
          </a:p>
          <a:p>
            <a:pPr marL="0" indent="0"/>
            <a:r>
              <a:rPr lang="ar-IQ" altLang="x-none" dirty="0"/>
              <a:t>اذا تشير الارقام في اعداد السياح في العالم سنة 1950 نحو (25282) مليون سائح وصل العدد الى 481 مليون سنة 1992</a:t>
            </a:r>
            <a:endParaRPr lang="ar-IQ" altLang="x-none" dirty="0"/>
          </a:p>
          <a:p>
            <a:pPr marL="0" indent="0">
              <a:buNone/>
            </a:pPr>
            <a:endParaRPr lang="ar-IQ" altLang="x-none" dirty="0"/>
          </a:p>
          <a:p>
            <a:pPr marL="0" indent="0"/>
            <a:endParaRPr lang="ar-IQ" altLang="x-non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333375"/>
            <a:ext cx="8229600" cy="5792788"/>
          </a:xfrm>
        </p:spPr>
        <p:txBody>
          <a:bodyPr vert="horz" wrap="square" lIns="91440" tIns="45720" rIns="91440" bIns="45720" numCol="1" anchor="t" anchorCtr="0" compatLnSpc="1"/>
          <a:p>
            <a:pPr marL="0" indent="0">
              <a:buNone/>
            </a:pPr>
            <a:r>
              <a:rPr lang="ar-IQ" altLang="x-none" dirty="0"/>
              <a:t>فيما ازداد العدد الى (723) مليون سائح عام 2000, و694 عام 2003 ,بنسبة تراجع (1,2%)  بسبب الحروب والاعمال الارهابية  التي حدثت خلال هذه الفترة  تراجعت الى (700) مليون عام 2004.</a:t>
            </a:r>
            <a:endParaRPr lang="ar-IQ" altLang="x-none" dirty="0"/>
          </a:p>
          <a:p>
            <a:pPr marL="0" indent="0">
              <a:buNone/>
            </a:pPr>
            <a:r>
              <a:rPr lang="ar-IQ" altLang="x-none" dirty="0"/>
              <a:t>اما عوائد السياحة العالمية فقد وصلت الى (474) مليار دولار امريكي عام 2004 , فيما بلغ الانفاق السياحي سنة 1980 (1800) مليون دولار اي ما يعادل ضعف انفاق العالم على الغذاء والتسليح شكل 13% من الناتج الاجمالي للانفاق العامي.</a:t>
            </a:r>
            <a:endParaRPr lang="ar-IQ" altLang="x-none" dirty="0"/>
          </a:p>
          <a:p>
            <a:pPr marL="0" indent="0" algn="justLow">
              <a:lnSpc>
                <a:spcPct val="115000"/>
              </a:lnSpc>
              <a:spcAft>
                <a:spcPts val="1000"/>
              </a:spcAft>
            </a:pPr>
            <a:r>
              <a:rPr lang="ar-IQ" altLang="x-none" dirty="0">
                <a:ea typeface="Simplified Arabic" panose="02020603050405020304" pitchFamily="18" charset="-78"/>
              </a:rPr>
              <a:t>نورد بعض الإحصاءات لتطور عوائد السياحة وحسب أقاليم العالم من عام (1950-2006) جدول (1) </a:t>
            </a:r>
            <a:endParaRPr lang="ar-IQ" altLang="x-none" dirty="0"/>
          </a:p>
          <a:p>
            <a:pPr marL="0" indent="0">
              <a:buNone/>
            </a:pPr>
            <a:endParaRPr lang="ar-IQ" altLang="x-non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عنصر نائب للمحتوى 2"/>
          <p:cNvSpPr>
            <a:spLocks noGrp="1"/>
          </p:cNvSpPr>
          <p:nvPr>
            <p:ph idx="1" hasCustomPrompt="1"/>
          </p:nvPr>
        </p:nvSpPr>
        <p:spPr>
          <a:xfrm>
            <a:off x="457200" y="333375"/>
            <a:ext cx="8229600" cy="5792788"/>
          </a:xfrm>
          <a:ln/>
        </p:spPr>
        <p:txBody>
          <a:bodyPr vert="horz" wrap="square" lIns="91440" tIns="45720" rIns="91440" bIns="45720" anchor="t" anchorCtr="0"/>
          <a:p>
            <a:pPr algn="justLow" defTabSz="914400">
              <a:lnSpc>
                <a:spcPct val="115000"/>
              </a:lnSpc>
              <a:spcAft>
                <a:spcPts val="1000"/>
              </a:spcAft>
              <a:tabLst>
                <a:tab pos="4381500" algn="l"/>
              </a:tabLst>
            </a:pPr>
            <a:r>
              <a:rPr lang="ar-IQ" altLang="ar-IQ" dirty="0">
                <a:solidFill>
                  <a:srgbClr val="000000"/>
                </a:solidFill>
                <a:ea typeface="Simplified Arabic" panose="02020603050405020304" pitchFamily="18" charset="-78"/>
              </a:rPr>
              <a:t>ويمثل أعداد السياح مؤشر مهم من المؤشرات الاقتصادية التي تعطي دلالة على نشاط الحركة السياحية والنشاطات الترويحية في البلد المقصود وتدل على رغبة القادمين وتفضيلهم لهذا البلد دون غيره , ولمعرفة حجم الحركة السياحية في العراق نورد الجدول (2)الذي يوضح أعداد العرب والأجانب الوافدين إليه للمدة من 1999- 2010.  </a:t>
            </a:r>
            <a:endParaRPr lang="en-US" altLang="ar-IQ" sz="2800" dirty="0">
              <a:solidFill>
                <a:srgbClr val="000000"/>
              </a:solidFill>
              <a:ea typeface="Simplified Arabic" panose="02020603050405020304" pitchFamily="18" charset="-78"/>
            </a:endParaRPr>
          </a:p>
          <a:p>
            <a:pPr defTabSz="914400">
              <a:tabLst>
                <a:tab pos="4381500" algn="l"/>
              </a:tabLst>
            </a:pPr>
            <a:endParaRPr lang="ar-IQ" altLang="ar-IQ" dirty="0">
              <a:ea typeface="Simplified Arabic" panose="02020603050405020304" pitchFamily="18" charset="-7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عنصر نائب للمحتوى 2"/>
          <p:cNvSpPr>
            <a:spLocks noGrp="1"/>
          </p:cNvSpPr>
          <p:nvPr>
            <p:ph idx="1" hasCustomPrompt="1"/>
          </p:nvPr>
        </p:nvSpPr>
        <p:spPr>
          <a:xfrm>
            <a:off x="457200" y="260350"/>
            <a:ext cx="8229600" cy="6337300"/>
          </a:xfrm>
          <a:ln/>
        </p:spPr>
        <p:txBody>
          <a:bodyPr vert="horz" wrap="square" lIns="91440" tIns="45720" rIns="91440" bIns="45720" anchor="t" anchorCtr="0"/>
          <a:p>
            <a:pPr algn="ctr" defTabSz="914400">
              <a:lnSpc>
                <a:spcPct val="115000"/>
              </a:lnSpc>
              <a:spcAft>
                <a:spcPts val="1000"/>
              </a:spcAft>
              <a:tabLst>
                <a:tab pos="4381500" algn="l"/>
              </a:tabLst>
            </a:pPr>
            <a:r>
              <a:rPr lang="ar-IQ" altLang="ar-IQ" sz="2000" b="1" dirty="0">
                <a:ea typeface="Simplified Arabic" panose="02020603050405020304" pitchFamily="18" charset="-78"/>
              </a:rPr>
              <a:t>جدول رقم (1) تطور عوائد السياحة العالمية   للمدة (1950-2006) (مليار دولار أمريكي) </a:t>
            </a:r>
            <a:endParaRPr lang="ar-IQ" altLang="ar-IQ" sz="2000" b="1" dirty="0">
              <a:ea typeface="Simplified Arabic" panose="02020603050405020304" pitchFamily="18" charset="-78"/>
            </a:endParaRPr>
          </a:p>
          <a:p>
            <a:pPr algn="ctr" defTabSz="914400">
              <a:lnSpc>
                <a:spcPct val="115000"/>
              </a:lnSpc>
              <a:spcAft>
                <a:spcPts val="1000"/>
              </a:spcAft>
              <a:tabLst>
                <a:tab pos="4381500" algn="l"/>
              </a:tabLst>
            </a:pPr>
            <a:endParaRPr lang="en-US" altLang="ar-IQ" sz="1800" dirty="0">
              <a:ea typeface="Simplified Arabic" panose="02020603050405020304" pitchFamily="18" charset="-78"/>
            </a:endParaRPr>
          </a:p>
        </p:txBody>
      </p:sp>
      <p:graphicFrame>
        <p:nvGraphicFramePr>
          <p:cNvPr id="35843" name="Table 35842"/>
          <p:cNvGraphicFramePr/>
          <p:nvPr/>
        </p:nvGraphicFramePr>
        <p:xfrm>
          <a:off x="971550" y="1125538"/>
          <a:ext cx="7345363" cy="5183187"/>
        </p:xfrm>
        <a:graphic>
          <a:graphicData uri="http://schemas.openxmlformats.org/drawingml/2006/table">
            <a:tbl>
              <a:tblPr/>
              <a:tblGrid>
                <a:gridCol w="1049338"/>
                <a:gridCol w="1050925"/>
                <a:gridCol w="1049337"/>
                <a:gridCol w="1049338"/>
                <a:gridCol w="1047750"/>
                <a:gridCol w="1049337"/>
                <a:gridCol w="1049338"/>
              </a:tblGrid>
              <a:tr h="67786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إفريقيا</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الشرق الأوسط </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أسيا والهادي </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 دول أمريكا </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أوربا </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مجموع العالم </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السنة </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81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0,03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0,04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0,9</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1950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81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3,9</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6,9</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1960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81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0,4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4,8</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11,0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17,9</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1970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97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3,4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3,5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10,3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24,7</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62,7</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104,5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1980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81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6,4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4,3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41,1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69,2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143,1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264,1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1990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81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8,5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9,8</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75,9</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98,4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212,3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405,0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1995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97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10,4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15,2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85,2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130,8</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232,7</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474,3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2000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81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11,5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15,6</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88,0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119,8</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227,7</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462,5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2001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81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11,9</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16,2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96,3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113,4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242,5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480,4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2002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97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16,0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19,7</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93,5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114,1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284,1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527,5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2003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381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18,9</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25,8</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123,9</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123,0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329,3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629,4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2004</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211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21,6</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26,3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134,5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144,5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349,2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676,1</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2005</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89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24,6</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30,6</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156,0</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153,7</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376,3</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741,2</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cs typeface="Calibri" panose="020F0502020204030204" pitchFamily="34" charset="0"/>
                        </a:rPr>
                        <a:t>2006</a:t>
                      </a:r>
                      <a:endParaRPr lang="en-US" sz="1400" b="1" dirty="0">
                        <a:latin typeface="Calibri" panose="020F0502020204030204" pitchFamily="34" charset="0"/>
                        <a:ea typeface="Calibri" panose="020F0502020204030204" pitchFamily="34" charset="0"/>
                      </a:endParaRPr>
                    </a:p>
                  </a:txBody>
                  <a:tcPr marL="68585" marR="68585"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عنصر نائب للمحتوى 2"/>
          <p:cNvSpPr>
            <a:spLocks noGrp="1"/>
          </p:cNvSpPr>
          <p:nvPr>
            <p:ph idx="1" hasCustomPrompt="1"/>
          </p:nvPr>
        </p:nvSpPr>
        <p:spPr>
          <a:xfrm>
            <a:off x="457200" y="404813"/>
            <a:ext cx="8229600" cy="5721350"/>
          </a:xfrm>
        </p:spPr>
        <p:txBody>
          <a:bodyPr vert="horz" wrap="square" lIns="91440" tIns="45720" rIns="91440" bIns="45720" numCol="1" anchor="t" anchorCtr="0" compatLnSpc="1"/>
          <a:p>
            <a:pPr algn="justLow" defTabSz="914400">
              <a:lnSpc>
                <a:spcPct val="115000"/>
              </a:lnSpc>
              <a:spcAft>
                <a:spcPts val="1000"/>
              </a:spcAft>
              <a:tabLst>
                <a:tab pos="4381500" algn="l"/>
              </a:tabLst>
            </a:pPr>
            <a:r>
              <a:rPr lang="ar-IQ" altLang="x-none" sz="2000" dirty="0">
                <a:ea typeface="Simplified Arabic" panose="02020603050405020304" pitchFamily="18" charset="-78"/>
              </a:rPr>
              <a:t>جدول (2)   أعداد السياح العرب والأجانب القادمين للعراق للمدة (1999- 2010) </a:t>
            </a:r>
            <a:endParaRPr sz="1800" dirty="0">
              <a:cs typeface="Calibri" panose="020F0502020204030204" pitchFamily="34" charset="0"/>
            </a:endParaRPr>
          </a:p>
          <a:p>
            <a:pPr defTabSz="914400">
              <a:buNone/>
              <a:tabLst>
                <a:tab pos="4381500" algn="l"/>
              </a:tabLst>
            </a:pPr>
            <a:endParaRPr lang="ar-IQ" altLang="x-none" dirty="0"/>
          </a:p>
        </p:txBody>
      </p:sp>
      <p:graphicFrame>
        <p:nvGraphicFramePr>
          <p:cNvPr id="36867" name="Table 36866"/>
          <p:cNvGraphicFramePr/>
          <p:nvPr/>
        </p:nvGraphicFramePr>
        <p:xfrm>
          <a:off x="1187450" y="1196975"/>
          <a:ext cx="7129463" cy="4824413"/>
        </p:xfrm>
        <a:graphic>
          <a:graphicData uri="http://schemas.openxmlformats.org/drawingml/2006/table">
            <a:tbl>
              <a:tblPr/>
              <a:tblGrid>
                <a:gridCol w="1782763"/>
                <a:gridCol w="1782762"/>
                <a:gridCol w="1782763"/>
                <a:gridCol w="1781175"/>
              </a:tblGrid>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المجموع</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السياح الأجانب </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السياح العرب</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السنة</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45720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112170</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103726</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8444</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1999</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98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75723</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45720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72932</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2791</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2000</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196051</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195907</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144</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2001</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196051</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195907</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2002</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45720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348362</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348362</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2003</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988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46256</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46256</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2004</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45720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45720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45720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2005</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1376</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1376</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2006</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266922</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266922</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2007</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98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266922</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266922</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2008</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863657</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858986</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4671</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2009</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1261921</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1251074</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10847</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Low" defTabSz="914400" rtl="1" eaLnBrk="1" hangingPunct="1">
                        <a:lnSpc>
                          <a:spcPct val="115000"/>
                        </a:lnSpc>
                        <a:spcAft>
                          <a:spcPts val="1000"/>
                        </a:spcAft>
                        <a:buNone/>
                        <a:tabLst>
                          <a:tab pos="4381500" algn="l"/>
                        </a:tabLst>
                      </a:pPr>
                      <a:r>
                        <a:rPr lang="ar-IQ" altLang="x-none" sz="1600" b="1" dirty="0">
                          <a:latin typeface="Calibri" panose="020F0502020204030204" pitchFamily="34" charset="0"/>
                          <a:ea typeface="Simplified Arabic" panose="02020603050405020304" pitchFamily="18" charset="-78"/>
                        </a:rPr>
                        <a:t>2010</a:t>
                      </a:r>
                      <a:endParaRPr lang="en-US" sz="1400" b="1" dirty="0">
                        <a:latin typeface="Calibri" panose="020F0502020204030204" pitchFamily="34" charset="0"/>
                        <a:ea typeface="Calibri" panose="020F0502020204030204" pitchFamily="34" charset="0"/>
                      </a:endParaRPr>
                    </a:p>
                  </a:txBody>
                  <a:tcPr marL="68586" marR="68586"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theme/theme1.xml><?xml version="1.0" encoding="utf-8"?>
<a:theme xmlns:a="http://schemas.openxmlformats.org/drawingml/2006/main" name="Default Design">
  <a:themeElements>
    <a:clrScheme name="Default Design 12">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BFD7F6"/>
      </a:accent5>
      <a:accent6>
        <a:srgbClr val="AE4845"/>
      </a:accent6>
      <a:hlink>
        <a:srgbClr val="0066CC"/>
      </a:hlink>
      <a:folHlink>
        <a:srgbClr val="80008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altLang="ar-IQ"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altLang="ar-IQ"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2">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BFD7F6"/>
        </a:accent5>
        <a:accent6>
          <a:srgbClr val="AE4845"/>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7917</Words>
  <Application>WPS Presentation</Application>
  <PresentationFormat>عرض على الشاشة (3:4)‏</PresentationFormat>
  <Paragraphs>438</Paragraphs>
  <Slides>23</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23</vt:i4>
      </vt:variant>
    </vt:vector>
  </HeadingPairs>
  <TitlesOfParts>
    <vt:vector size="34" baseType="lpstr">
      <vt:lpstr>Arial</vt:lpstr>
      <vt:lpstr>SimSun</vt:lpstr>
      <vt:lpstr>Wingdings</vt:lpstr>
      <vt:lpstr>Calibri</vt:lpstr>
      <vt:lpstr>Simplified Arabic</vt:lpstr>
      <vt:lpstr>Calibri</vt:lpstr>
      <vt:lpstr>Arial</vt:lpstr>
      <vt:lpstr>Microsoft YaHei</vt:lpstr>
      <vt:lpstr>Arial Unicode MS</vt:lpstr>
      <vt:lpstr>Default Design</vt:lpstr>
      <vt:lpstr>2_سمة 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Ahmed</dc:creator>
  <cp:lastModifiedBy>hp</cp:lastModifiedBy>
  <cp:revision>31</cp:revision>
  <dcterms:created xsi:type="dcterms:W3CDTF">2020-12-19T12:20:23Z</dcterms:created>
  <dcterms:modified xsi:type="dcterms:W3CDTF">2026-09-21T06:48:39Z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C78E7B10CC864A758B7FCC920AC43C14_13</vt:lpwstr>
  </property>
</Properties>
</file>