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37" r:id="rId1"/>
    <p:sldMasterId id="2147483971" r:id="rId2"/>
  </p:sldMasterIdLst>
  <p:sldIdLst>
    <p:sldId id="256" r:id="rId3"/>
    <p:sldId id="280" r:id="rId4"/>
    <p:sldId id="262" r:id="rId5"/>
    <p:sldId id="272" r:id="rId6"/>
    <p:sldId id="283" r:id="rId7"/>
    <p:sldId id="273" r:id="rId8"/>
    <p:sldId id="257" r:id="rId9"/>
    <p:sldId id="279" r:id="rId10"/>
    <p:sldId id="281" r:id="rId11"/>
  </p:sldIdLst>
  <p:sldSz cx="9144000" cy="6858000" type="screen4x3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0830"/>
    <a:srgbClr val="ED2E38"/>
    <a:srgbClr val="32251A"/>
    <a:srgbClr val="E7ECD5"/>
    <a:srgbClr val="CC00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098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7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4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60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6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41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3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7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33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25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7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9888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797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5516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38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93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49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188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705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856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53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76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013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615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137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7722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8412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59219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253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0207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22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004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56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0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2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  <p:sldLayoutId id="2147483983" r:id="rId12"/>
    <p:sldLayoutId id="2147483984" r:id="rId13"/>
    <p:sldLayoutId id="2147483985" r:id="rId14"/>
    <p:sldLayoutId id="2147483986" r:id="rId15"/>
    <p:sldLayoutId id="214748398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897228" y="605307"/>
            <a:ext cx="7328079" cy="1217052"/>
          </a:xfrm>
        </p:spPr>
        <p:txBody>
          <a:bodyPr>
            <a:normAutofit fontScale="90000"/>
          </a:bodyPr>
          <a:lstStyle/>
          <a:p>
            <a:pPr algn="ctr">
              <a:tabLst>
                <a:tab pos="4291965" algn="l"/>
              </a:tabLst>
            </a:pPr>
            <a:r>
              <a:rPr lang="en-US" sz="2800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/>
            </a:r>
            <a:br>
              <a:rPr lang="en-US" sz="2800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</a:br>
            <a:endParaRPr lang="en-US" sz="4800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" y="0"/>
            <a:ext cx="9144000" cy="6858001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32500" lnSpcReduction="20000"/>
          </a:bodyPr>
          <a:lstStyle/>
          <a:p>
            <a:pPr algn="ctr"/>
            <a:endParaRPr lang="ar-IQ" sz="28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6000" b="1" dirty="0">
                <a:solidFill>
                  <a:srgbClr val="ED2E38"/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جمهوريّة العرِاق </a:t>
            </a:r>
          </a:p>
          <a:p>
            <a:pPr algn="ctr" rtl="1"/>
            <a:r>
              <a:rPr lang="ar-IQ" sz="6000" b="1" dirty="0">
                <a:solidFill>
                  <a:srgbClr val="ED2E38"/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وزارة التّعليم العالي </a:t>
            </a:r>
          </a:p>
          <a:p>
            <a:pPr algn="ctr" rtl="1"/>
            <a:r>
              <a:rPr lang="ar-IQ" sz="6000" b="1" dirty="0">
                <a:solidFill>
                  <a:srgbClr val="ED2E38"/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والبحثُ العلمي </a:t>
            </a:r>
          </a:p>
          <a:p>
            <a:pPr algn="ctr" rtl="1"/>
            <a:r>
              <a:rPr lang="ar-IQ" sz="6000" b="1" dirty="0">
                <a:solidFill>
                  <a:srgbClr val="ED2E38"/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جامعة دَيالى </a:t>
            </a:r>
            <a:endParaRPr lang="ar-IQ" sz="6000" b="1" dirty="0" smtClean="0">
              <a:solidFill>
                <a:srgbClr val="ED2E38"/>
              </a:solidFill>
              <a:latin typeface="TheSans" panose="020B0803040302020203" pitchFamily="34" charset="-78"/>
              <a:ea typeface="Times New Roman" panose="02020603050405020304" pitchFamily="18" charset="0"/>
              <a:cs typeface="TheSans" panose="020B0803040302020203" pitchFamily="34" charset="-78"/>
            </a:endParaRPr>
          </a:p>
          <a:p>
            <a:pPr algn="ctr" rtl="1"/>
            <a:r>
              <a:rPr lang="ar-IQ" sz="6000" b="1" dirty="0" smtClean="0">
                <a:solidFill>
                  <a:srgbClr val="ED2E38"/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كلية التربية للعلوم الإنسانية</a:t>
            </a:r>
            <a:endParaRPr lang="ar-IQ" sz="6000" b="1" dirty="0">
              <a:solidFill>
                <a:srgbClr val="ED2E38"/>
              </a:solidFill>
              <a:latin typeface="TheSans" panose="020B0803040302020203" pitchFamily="34" charset="-78"/>
              <a:ea typeface="Times New Roman" panose="02020603050405020304" pitchFamily="18" charset="0"/>
              <a:cs typeface="TheSans" panose="020B0803040302020203" pitchFamily="34" charset="-78"/>
            </a:endParaRPr>
          </a:p>
          <a:p>
            <a:pPr algn="ctr" rtl="1"/>
            <a:r>
              <a:rPr lang="ar-IQ" sz="6000" b="1" dirty="0" smtClean="0">
                <a:solidFill>
                  <a:srgbClr val="ED2E38"/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قسم اللغة العربية</a:t>
            </a:r>
            <a:r>
              <a:rPr lang="ar-IQ" sz="8000" b="1" dirty="0" smtClean="0">
                <a:solidFill>
                  <a:schemeClr val="bg2">
                    <a:lumMod val="2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 </a:t>
            </a:r>
            <a:endParaRPr lang="ar-IQ" sz="8000" b="1" dirty="0">
              <a:solidFill>
                <a:schemeClr val="bg2">
                  <a:lumMod val="25000"/>
                </a:schemeClr>
              </a:solidFill>
              <a:latin typeface="TheSans" panose="020B0803040302020203" pitchFamily="34" charset="-78"/>
              <a:ea typeface="Times New Roman" panose="02020603050405020304" pitchFamily="18" charset="0"/>
              <a:cs typeface="TheSans" panose="020B0803040302020203" pitchFamily="34" charset="-78"/>
            </a:endParaRPr>
          </a:p>
          <a:p>
            <a:pPr algn="ctr"/>
            <a:endParaRPr lang="ar-IQ" sz="1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ar-IQ" sz="111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 النقد العربي القديم في العصر  الأموي</a:t>
            </a:r>
            <a:endParaRPr lang="ar-IQ" sz="111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Mohammad Bold Normal" pitchFamily="2" charset="-78"/>
            </a:endParaRPr>
          </a:p>
          <a:p>
            <a:pPr algn="ctr" rtl="1"/>
            <a:r>
              <a:rPr lang="ar-IQ" sz="11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r-IQ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11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م.د</a:t>
            </a:r>
            <a:r>
              <a:rPr lang="ar-IQ" sz="11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. عَبد </a:t>
            </a:r>
            <a:r>
              <a:rPr lang="ar-IQ" sz="11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الهادي حُسيَّن كامِل</a:t>
            </a:r>
            <a:endParaRPr lang="en-US" sz="11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Mohammad Bold Normal" pitchFamily="2" charset="-78"/>
            </a:endParaRPr>
          </a:p>
          <a:p>
            <a:pPr algn="ctr" rtl="1"/>
            <a:r>
              <a:rPr lang="ar-IQ" sz="65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rtl="1"/>
            <a:r>
              <a:rPr lang="ar-SA" sz="8000" b="1" dirty="0">
                <a:solidFill>
                  <a:srgbClr val="ED2E3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ar-SA" sz="11200" b="1" dirty="0" smtClean="0">
                <a:solidFill>
                  <a:srgbClr val="ED2E38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144</a:t>
            </a:r>
            <a:r>
              <a:rPr lang="ar-IQ" sz="11200" b="1" dirty="0" smtClean="0">
                <a:solidFill>
                  <a:srgbClr val="ED2E38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ar-SA" sz="11200" b="1" dirty="0" smtClean="0">
                <a:solidFill>
                  <a:srgbClr val="ED2E38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IQ" sz="11200" b="1" dirty="0">
                <a:solidFill>
                  <a:srgbClr val="ED2E38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هـ                                  </a:t>
            </a:r>
            <a:r>
              <a:rPr lang="ar-IQ" sz="11200" b="1" dirty="0" smtClean="0">
                <a:solidFill>
                  <a:srgbClr val="ED2E38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ar-IQ" sz="11200" b="1" dirty="0" smtClean="0">
                <a:solidFill>
                  <a:srgbClr val="ED2E38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مـ</a:t>
            </a:r>
          </a:p>
          <a:p>
            <a:pPr lvl="0" algn="ctr" rtl="1">
              <a:buClr>
                <a:srgbClr val="A53010"/>
              </a:buClr>
            </a:pPr>
            <a:r>
              <a:rPr lang="ar-IQ" sz="6200" b="1" dirty="0">
                <a:solidFill>
                  <a:srgbClr val="4408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ملاحظة : هذه التصميمات بهذا البرنامج غير معتمدة لا في الامتحان الشهري ولا النهائي.</a:t>
            </a:r>
            <a:r>
              <a:rPr lang="ar-IQ" sz="8000" b="1" dirty="0">
                <a:solidFill>
                  <a:srgbClr val="4408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000" b="1" dirty="0">
              <a:solidFill>
                <a:srgbClr val="4408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anose="04020404030D070202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endParaRPr lang="en-US" sz="8000" b="1" dirty="0">
              <a:solidFill>
                <a:srgbClr val="ED2E38"/>
              </a:solidFill>
              <a:latin typeface="Tempus Sans ITC" panose="04020404030D070202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spcAft>
                <a:spcPts val="0"/>
              </a:spcAft>
            </a:pPr>
            <a:r>
              <a:rPr lang="ar-S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11" y="488859"/>
            <a:ext cx="1038895" cy="1494487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4" y="640084"/>
            <a:ext cx="1334170" cy="1343262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790844" y="5808371"/>
            <a:ext cx="7559899" cy="553791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6031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b="1" dirty="0">
                <a:solidFill>
                  <a:srgbClr val="ED2E38"/>
                </a:solidFill>
                <a:latin typeface="Times New Roman" panose="02020603050405020304" pitchFamily="18" charset="0"/>
                <a:cs typeface="Mohammad Bold Normal" pitchFamily="2" charset="-78"/>
              </a:rPr>
              <a:t>مفاهيم أولية  / مفاتيح الورقة . </a:t>
            </a:r>
            <a:endParaRPr lang="en-US" b="1" dirty="0">
              <a:solidFill>
                <a:srgbClr val="ED2E38"/>
              </a:solidFill>
              <a:latin typeface="Times New Roman" panose="02020603050405020304" pitchFamily="18" charset="0"/>
              <a:cs typeface="Mohammad Bold Normal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5002" y="1255594"/>
            <a:ext cx="8384147" cy="5183843"/>
          </a:xfrm>
        </p:spPr>
        <p:txBody>
          <a:bodyPr>
            <a:noAutofit/>
          </a:bodyPr>
          <a:lstStyle/>
          <a:p>
            <a:pPr marL="457200" algn="just" rtl="1">
              <a:lnSpc>
                <a:spcPct val="115000"/>
              </a:lnSpc>
              <a:spcAft>
                <a:spcPts val="800"/>
              </a:spcAft>
            </a:pP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عرفنا حال النقد ومظاهره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في عصري ما قبل الاسلام وصدر الاسلام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, </a:t>
            </a:r>
            <a:r>
              <a:rPr lang="ar-AE" sz="28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والان</a:t>
            </a:r>
            <a:r>
              <a:rPr lang="ar-AE" sz="2800" b="1" dirty="0" smtClean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نتعرف على النقد في العصر الأموي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,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 وسنتناول النقد في هذه المرحلة حسب البيئات النقدية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إذ برزت ثلاث بيئات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,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ظهر في كل بيئة نوع من أنواع الشعر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 الذي شهد </a:t>
            </a:r>
            <a:r>
              <a:rPr lang="ar-AE" sz="28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ازدهار</a:t>
            </a:r>
            <a:r>
              <a:rPr lang="ar-IQ" sz="28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ً</a:t>
            </a:r>
            <a:r>
              <a:rPr lang="ar-AE" sz="28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في هذا العصر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IQ" sz="2800" b="1" dirty="0" smtClean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،</a:t>
            </a:r>
            <a:r>
              <a:rPr lang="ar-AE" sz="2800" b="1" dirty="0" smtClean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واخذ مساحة واسعة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 وهذه البيئات الادبية الثلاث هي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:- </a:t>
            </a:r>
            <a:r>
              <a:rPr lang="ar-AE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/>
                <a:ea typeface="Times New Roman"/>
                <a:cs typeface="Calibri"/>
              </a:rPr>
              <a:t>( </a:t>
            </a:r>
            <a:r>
              <a:rPr lang="ar-AE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/>
                <a:ea typeface="Times New Roman"/>
                <a:cs typeface="Times New Roman"/>
              </a:rPr>
              <a:t>بيئة الحجاز ـ بيئة الشام</a:t>
            </a:r>
            <a:r>
              <a:rPr lang="ar-AE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/>
                <a:ea typeface="Times New Roman"/>
                <a:cs typeface="Calibri"/>
              </a:rPr>
              <a:t> -</a:t>
            </a:r>
            <a:r>
              <a:rPr lang="ar-AE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/>
                <a:ea typeface="Times New Roman"/>
                <a:cs typeface="Times New Roman"/>
              </a:rPr>
              <a:t> وبيئة العراق</a:t>
            </a:r>
            <a:r>
              <a:rPr lang="ar-AE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/>
                <a:ea typeface="Times New Roman"/>
                <a:cs typeface="Calibri"/>
              </a:rPr>
              <a:t>)</a:t>
            </a:r>
            <a:r>
              <a:rPr lang="ar-AE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؛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وقد تميز في كل بيئة غرض شعري أو أكثر، وكان النقد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الذي اتسعت مساحته </a:t>
            </a:r>
            <a:r>
              <a:rPr lang="ar-AE" sz="28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نظر</a:t>
            </a:r>
            <a:r>
              <a:rPr lang="ar-IQ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ً</a:t>
            </a:r>
            <a:r>
              <a:rPr lang="ar-AE" sz="28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لاتساع مساحة </a:t>
            </a:r>
            <a:r>
              <a:rPr lang="ar-AE" sz="28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مادته</a:t>
            </a:r>
            <a:r>
              <a:rPr lang="ar-IQ" sz="28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ar-AE" sz="28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يدور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حول هذه الأغراض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8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الشعرية وشعرائها</a:t>
            </a:r>
            <a:r>
              <a:rPr lang="ar-AE" sz="48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.</a:t>
            </a:r>
            <a:endParaRPr lang="en-US" sz="2800" dirty="0">
              <a:solidFill>
                <a:srgbClr val="5A5A5A"/>
              </a:solidFill>
              <a:latin typeface="Calibri"/>
              <a:ea typeface="Times New Roman"/>
              <a:cs typeface="Arial"/>
            </a:endParaRPr>
          </a:p>
          <a:p>
            <a:pPr marL="0" indent="0" algn="r">
              <a:buNone/>
            </a:pPr>
            <a:endParaRPr lang="ar-IQ" sz="4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DecoType Naskh Variants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674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30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0305" y="1081825"/>
            <a:ext cx="8963696" cy="5872768"/>
          </a:xfrm>
        </p:spPr>
        <p:txBody>
          <a:bodyPr>
            <a:normAutofit fontScale="62500" lnSpcReduction="20000"/>
          </a:bodyPr>
          <a:lstStyle/>
          <a:p>
            <a:pPr marL="457200" algn="just" rtl="1">
              <a:lnSpc>
                <a:spcPct val="115000"/>
              </a:lnSpc>
            </a:pP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ازدهر في هذه البيئة فن الغزل بنوعيه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:- (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 الحسي والعذري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)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،الذي يعود سبب ازدهاره الى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:</a:t>
            </a:r>
            <a:endParaRPr lang="en-US" sz="3600" dirty="0">
              <a:solidFill>
                <a:srgbClr val="5A5A5A"/>
              </a:solidFill>
              <a:latin typeface="Calibri"/>
              <a:ea typeface="Times New Roman"/>
              <a:cs typeface="Arial"/>
            </a:endParaRPr>
          </a:p>
          <a:p>
            <a:pPr lvl="0" algn="just" rtl="1">
              <a:lnSpc>
                <a:spcPct val="115000"/>
              </a:lnSpc>
              <a:buFont typeface="+mj-cs"/>
              <a:buAutoNum type="arabic1Minus"/>
              <a:tabLst>
                <a:tab pos="179705" algn="r"/>
              </a:tabLst>
            </a:pPr>
            <a:r>
              <a:rPr lang="ar-AE" sz="36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وفرة مجالس السمر والأدب والغناء</a:t>
            </a:r>
            <a:r>
              <a:rPr lang="ar-AE" sz="3600" b="1" dirty="0">
                <a:solidFill>
                  <a:srgbClr val="FF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en-US" sz="3600" dirty="0">
              <a:solidFill>
                <a:srgbClr val="FF0000"/>
              </a:solidFill>
              <a:latin typeface="Calibri"/>
              <a:ea typeface="Times New Roman"/>
              <a:cs typeface="Arial"/>
            </a:endParaRPr>
          </a:p>
          <a:p>
            <a:pPr lvl="0" algn="just" rtl="1">
              <a:lnSpc>
                <a:spcPct val="115000"/>
              </a:lnSpc>
              <a:spcAft>
                <a:spcPts val="800"/>
              </a:spcAft>
              <a:buFont typeface="+mj-cs"/>
              <a:buAutoNum type="arabic1Minus"/>
              <a:tabLst>
                <a:tab pos="179705" algn="r"/>
                <a:tab pos="269875" algn="r"/>
              </a:tabLst>
            </a:pPr>
            <a:r>
              <a:rPr lang="ar-AE" sz="36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ترف المجتمع الحجازي</a:t>
            </a:r>
            <a:r>
              <a:rPr lang="ar-AE" sz="3600" b="1" dirty="0">
                <a:solidFill>
                  <a:srgbClr val="FF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en-US" sz="3600" dirty="0">
              <a:solidFill>
                <a:srgbClr val="FF0000"/>
              </a:solidFill>
              <a:latin typeface="Calibri"/>
              <a:ea typeface="Times New Roman"/>
              <a:cs typeface="Arial"/>
            </a:endParaRPr>
          </a:p>
          <a:p>
            <a:pPr marL="1371600" algn="just" rtl="1">
              <a:lnSpc>
                <a:spcPct val="115000"/>
              </a:lnSpc>
              <a:spcAft>
                <a:spcPts val="800"/>
              </a:spcAft>
            </a:pP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وكان من ابرز شعراء الغزل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:- (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عمر ابن ابي ربيعة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(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في الغزل الحسي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)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 و </a:t>
            </a:r>
            <a:r>
              <a:rPr lang="ar-AE" sz="36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كثير</a:t>
            </a:r>
            <a:r>
              <a:rPr lang="ar-IQ" sz="36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ar-AE" sz="36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عزة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وجميل بثينة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((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في الغزل العذري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)).</a:t>
            </a:r>
            <a:endParaRPr lang="en-US" sz="3600" dirty="0">
              <a:solidFill>
                <a:srgbClr val="5A5A5A"/>
              </a:solidFill>
              <a:latin typeface="Calibri"/>
              <a:ea typeface="Times New Roman"/>
              <a:cs typeface="Arial"/>
            </a:endParaRPr>
          </a:p>
          <a:p>
            <a:pPr marL="1371600" algn="just" rtl="1">
              <a:lnSpc>
                <a:spcPct val="115000"/>
              </a:lnSpc>
              <a:spcAft>
                <a:spcPts val="800"/>
              </a:spcAft>
            </a:pP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إما نقاد هذه البيئة فهم شعراء أو متذوقو الشعر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أمثال </a:t>
            </a:r>
            <a:r>
              <a:rPr lang="ar-AE" sz="36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كُثير</a:t>
            </a:r>
            <a:r>
              <a:rPr lang="ar-IQ" sz="36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ar-AE" sz="36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عّزة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وابن أبي العتيق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وموضوعات النقد في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هذه البيئة كانت تدور حول شعر الغزل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 اذ تناول النقاد معاني </a:t>
            </a:r>
            <a:r>
              <a:rPr lang="ar-AE" sz="36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الشعر</a:t>
            </a:r>
            <a:r>
              <a:rPr lang="ar-IQ" sz="36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ar-AE" sz="36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وأفكاره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وصوره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,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 ومن أمثلة النقد في هذه المرحلة ، ما وجه لعمر ابن ابي ربيعة من نقد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,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لأنه لم يحسن التغزل في بعض شعره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–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كما يرون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-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ولم يكن يحسن وصف المرأة  المتغزل بها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, 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فقد اخذ عليه كثير غزة في قوله</a:t>
            </a:r>
            <a:r>
              <a:rPr lang="ar-AE" sz="36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:</a:t>
            </a:r>
            <a:endParaRPr lang="en-US" sz="3600" dirty="0">
              <a:solidFill>
                <a:srgbClr val="5A5A5A"/>
              </a:solidFill>
              <a:latin typeface="Calibri"/>
              <a:ea typeface="Times New Roman"/>
              <a:cs typeface="Arial"/>
            </a:endParaRPr>
          </a:p>
          <a:p>
            <a:pPr marL="1371600" algn="ctr" rtl="1">
              <a:lnSpc>
                <a:spcPct val="115000"/>
              </a:lnSpc>
              <a:spcAft>
                <a:spcPts val="800"/>
              </a:spcAft>
            </a:pPr>
            <a:r>
              <a:rPr lang="ar-IQ" sz="3600" b="1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قالت الكبرى </a:t>
            </a:r>
            <a:r>
              <a:rPr lang="ar-IQ" sz="3600" b="1" dirty="0" err="1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اتعرفن</a:t>
            </a:r>
            <a:r>
              <a:rPr lang="ar-IQ" sz="3600" b="1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 الفتى * قالت الوسطى نعم هذا عمر</a:t>
            </a:r>
          </a:p>
          <a:p>
            <a:pPr marL="1371600" algn="ctr" rtl="1">
              <a:lnSpc>
                <a:spcPct val="115000"/>
              </a:lnSpc>
              <a:spcAft>
                <a:spcPts val="800"/>
              </a:spcAft>
            </a:pPr>
            <a:r>
              <a:rPr lang="ar-IQ" sz="3600" b="1" dirty="0" smtClean="0">
                <a:solidFill>
                  <a:srgbClr val="FF0000"/>
                </a:solidFill>
                <a:latin typeface="Calibri"/>
                <a:ea typeface="Calibri" panose="020F0502020204030204" pitchFamily="34" charset="0"/>
                <a:cs typeface="Times New Roman"/>
              </a:rPr>
              <a:t>قالت الصغرى وقد تيمتها * قد عرفناه وهل يعرفن الفتى </a:t>
            </a:r>
            <a:endParaRPr lang="ar-IQ" sz="36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DecoType Naskh Variants" panose="02010400000000000000" pitchFamily="2" charset="-78"/>
            </a:endParaRPr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1249251" y="128790"/>
            <a:ext cx="7285149" cy="592427"/>
          </a:xfrm>
          <a:noFill/>
        </p:spPr>
        <p:txBody>
          <a:bodyPr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IQ" sz="4400" b="1" dirty="0" smtClean="0">
                <a:solidFill>
                  <a:srgbClr val="ED2E3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البيئة الحجازية </a:t>
            </a:r>
            <a:endParaRPr lang="en-US" sz="4400" dirty="0">
              <a:solidFill>
                <a:srgbClr val="ED2E3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598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12125" y="1058090"/>
            <a:ext cx="8409904" cy="5799909"/>
          </a:xfrm>
        </p:spPr>
        <p:txBody>
          <a:bodyPr>
            <a:noAutofit/>
          </a:bodyPr>
          <a:lstStyle/>
          <a:p>
            <a:pPr marL="1371600" algn="r" rtl="1">
              <a:lnSpc>
                <a:spcPct val="115000"/>
              </a:lnSpc>
              <a:spcAft>
                <a:spcPts val="800"/>
              </a:spcAft>
            </a:pP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ازدهر في هذه البيئة غرض المديح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, 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بسبب كونها مركز الخلافة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, 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فكان الشعراء يحملون مدائحهم الى الخلفاء هناك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, 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وكان الخلفاء عندما تعرض عليهم هذه القصائد يبدون عليها بعض الآراء النقدية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, 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فابرز نقاد هذه البيئة هم </a:t>
            </a:r>
            <a:r>
              <a:rPr lang="ar-AE" sz="2000" b="1" u="sng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الخلفاء والأمراء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 أما موضوعات النقد في هذه البيئة فمنها 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:</a:t>
            </a:r>
            <a:endParaRPr lang="en-US" sz="1100" dirty="0">
              <a:solidFill>
                <a:srgbClr val="5A5A5A"/>
              </a:solidFill>
              <a:latin typeface="Calibri"/>
              <a:ea typeface="Times New Roman"/>
              <a:cs typeface="Arial"/>
            </a:endParaRPr>
          </a:p>
          <a:p>
            <a:pPr marL="0" indent="0" algn="r" rtl="1">
              <a:buNone/>
            </a:pPr>
            <a:r>
              <a:rPr lang="ar-IQ" sz="2000" b="1" dirty="0" smtClean="0">
                <a:latin typeface="Calibri"/>
                <a:ea typeface="Times New Roman"/>
                <a:cs typeface="Times New Roman"/>
              </a:rPr>
              <a:t> أ - </a:t>
            </a:r>
            <a:r>
              <a:rPr lang="ar-AE" sz="2000" b="1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اصول </a:t>
            </a:r>
            <a:r>
              <a:rPr lang="ar-AE" sz="20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مخاطبة الشعراء للخلفاء </a:t>
            </a:r>
            <a:r>
              <a:rPr lang="ar-AE" sz="2000" b="1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والأمراء</a:t>
            </a:r>
            <a:r>
              <a:rPr lang="ar-IQ" sz="2000" b="1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:  </a:t>
            </a:r>
            <a:r>
              <a:rPr lang="ar-IQ" sz="2000" dirty="0">
                <a:ea typeface="Calibri"/>
                <a:cs typeface="Simplified Arabic"/>
              </a:rPr>
              <a:t>وهؤلاء ذوو سلطان ، فلا بـدّ لمن تقرب إليهم أن يراعي مقامهم في الخطاب . ولكن بعض الشعراء لم ينجح في ذلك . فلم يحسن كل من : جرير ، والفرزدق ، وكُـثَـيْـر ، وذي الـرِّمّـة ؛ مخاطبة الملوك والأمراء حين مدحوهم </a:t>
            </a:r>
            <a:r>
              <a:rPr lang="ar-IQ" sz="2000" dirty="0" smtClean="0">
                <a:ea typeface="Calibri"/>
                <a:cs typeface="Simplified Arabic"/>
              </a:rPr>
              <a:t>:</a:t>
            </a:r>
          </a:p>
          <a:p>
            <a:pPr marL="457200" indent="216535" algn="just" rtl="1">
              <a:lnSpc>
                <a:spcPct val="115000"/>
              </a:lnSpc>
              <a:spcAft>
                <a:spcPts val="1000"/>
              </a:spcAft>
            </a:pPr>
            <a:r>
              <a:rPr lang="ar-IQ" sz="2000" dirty="0">
                <a:latin typeface="Calibri"/>
                <a:ea typeface="Calibri"/>
                <a:cs typeface="Simplified Arabic"/>
              </a:rPr>
              <a:t>وكذلك خاطب جريرٌ بِـشْـرًا بنَ مروانَ بقوله :</a:t>
            </a:r>
            <a:endParaRPr lang="en-US" sz="1400" dirty="0">
              <a:latin typeface="Calibri"/>
              <a:ea typeface="Calibri"/>
              <a:cs typeface="Arial"/>
            </a:endParaRPr>
          </a:p>
          <a:p>
            <a:pPr marL="114300" indent="0" algn="ct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ar-IQ" sz="2000" b="1" dirty="0">
                <a:latin typeface="Calibri"/>
                <a:ea typeface="Calibri"/>
                <a:cs typeface="Simplified Arabic"/>
              </a:rPr>
              <a:t>	</a:t>
            </a:r>
            <a:r>
              <a:rPr lang="ar-IQ" sz="2000" b="1" dirty="0">
                <a:solidFill>
                  <a:srgbClr val="FF0000"/>
                </a:solidFill>
                <a:latin typeface="Calibri"/>
                <a:ea typeface="Calibri"/>
                <a:cs typeface="Simplified Arabic"/>
              </a:rPr>
              <a:t>قد كان حـقُّـكَ أنْ تقولَ لبارقٍ 	يا آلَ بارقَ فِـيْـمَ سُـبَّ </a:t>
            </a:r>
            <a:r>
              <a:rPr lang="ar-IQ" sz="2000" b="1" dirty="0" smtClean="0">
                <a:solidFill>
                  <a:srgbClr val="FF0000"/>
                </a:solidFill>
                <a:latin typeface="Calibri"/>
                <a:ea typeface="Calibri"/>
                <a:cs typeface="Simplified Arabic"/>
              </a:rPr>
              <a:t>جريرُ</a:t>
            </a:r>
            <a:endParaRPr lang="ar-IQ" sz="2000" b="1" dirty="0" smtClean="0">
              <a:solidFill>
                <a:srgbClr val="FF0000"/>
              </a:solidFill>
              <a:latin typeface="Calibri"/>
              <a:ea typeface="Times New Roman"/>
              <a:cs typeface="Times New Roman"/>
            </a:endParaRPr>
          </a:p>
          <a:p>
            <a:pPr marL="0" lvl="0" indent="0" algn="just" rtl="1">
              <a:lnSpc>
                <a:spcPct val="115000"/>
              </a:lnSpc>
              <a:buNone/>
              <a:tabLst>
                <a:tab pos="179705" algn="r"/>
                <a:tab pos="269875" algn="r"/>
              </a:tabLst>
            </a:pPr>
            <a:r>
              <a:rPr lang="ar-IQ" sz="20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ب- </a:t>
            </a:r>
            <a:r>
              <a:rPr lang="ar-AE" sz="2000" b="1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اعتماد </a:t>
            </a:r>
            <a:r>
              <a:rPr lang="ar-AE" sz="20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المعايير الدينية</a:t>
            </a:r>
            <a:r>
              <a:rPr lang="ar-AE" sz="2000" b="1" dirty="0">
                <a:solidFill>
                  <a:srgbClr val="FF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0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الأخلاقية</a:t>
            </a:r>
            <a:r>
              <a:rPr lang="ar-AE" sz="2000" b="1" dirty="0">
                <a:solidFill>
                  <a:srgbClr val="FF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0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اساسا لتقييم الشعر 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, 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من ذلك ان عبد الملك بن مروان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لم يعجبه مدح عبد الله بن قيس الرقيات في هذا البيت الذي يقول فيه</a:t>
            </a:r>
            <a:r>
              <a:rPr lang="ar-AE" sz="20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:</a:t>
            </a:r>
            <a:endParaRPr lang="en-US" sz="1100" dirty="0">
              <a:solidFill>
                <a:srgbClr val="5A5A5A"/>
              </a:solidFill>
              <a:latin typeface="Calibri"/>
              <a:ea typeface="Times New Roman"/>
              <a:cs typeface="Arial"/>
            </a:endParaRPr>
          </a:p>
          <a:p>
            <a:pPr marL="457200" indent="-179705" algn="just" rtl="1">
              <a:lnSpc>
                <a:spcPct val="115000"/>
              </a:lnSpc>
              <a:spcAft>
                <a:spcPts val="800"/>
              </a:spcAft>
            </a:pPr>
            <a:r>
              <a:rPr lang="ar-AE" sz="20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يعتدل التاج فوق مفرقه   </a:t>
            </a:r>
            <a:r>
              <a:rPr lang="ar-AE" sz="2000" b="1" dirty="0">
                <a:solidFill>
                  <a:srgbClr val="FF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0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   على جبين كأنه الذهب</a:t>
            </a:r>
            <a:endParaRPr lang="en-US" sz="1100" dirty="0">
              <a:solidFill>
                <a:srgbClr val="FF0000"/>
              </a:solidFill>
              <a:latin typeface="Calibri"/>
              <a:ea typeface="Times New Roman"/>
              <a:cs typeface="Arial"/>
            </a:endParaRPr>
          </a:p>
          <a:p>
            <a:pPr algn="r" rtl="1"/>
            <a:endParaRPr lang="ar-IQ" sz="2000" b="1" dirty="0" smtClean="0">
              <a:latin typeface="Calibri"/>
              <a:ea typeface="Times New Roman"/>
              <a:cs typeface="Times New Roman"/>
            </a:endParaRPr>
          </a:p>
          <a:p>
            <a:pPr algn="r" rtl="1"/>
            <a:endParaRPr lang="en-U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="" xmlns:a16="http://schemas.microsoft.com/office/drawing/2014/main" id="{3C16356F-75DC-2A7D-A5DC-2DE7696FA92E}"/>
              </a:ext>
            </a:extLst>
          </p:cNvPr>
          <p:cNvSpPr txBox="1"/>
          <p:nvPr/>
        </p:nvSpPr>
        <p:spPr>
          <a:xfrm>
            <a:off x="1410789" y="290059"/>
            <a:ext cx="6923314" cy="768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ar-IQ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2E38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البيئة</a:t>
            </a:r>
            <a:r>
              <a:rPr kumimoji="0" lang="ar-IQ" sz="4400" b="1" i="0" u="none" strike="noStrike" kern="1200" cap="none" spc="0" normalizeH="0" noProof="0" dirty="0" smtClean="0">
                <a:ln>
                  <a:noFill/>
                </a:ln>
                <a:solidFill>
                  <a:srgbClr val="ED2E38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الشامية </a:t>
            </a:r>
            <a:endParaRPr kumimoji="0" lang="ar-IQ" sz="4400" b="1" i="0" u="none" strike="noStrike" kern="1200" cap="none" spc="0" normalizeH="0" baseline="0" noProof="0" dirty="0">
              <a:ln>
                <a:noFill/>
              </a:ln>
              <a:solidFill>
                <a:srgbClr val="ED2E38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987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99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49251" y="128790"/>
            <a:ext cx="7285149" cy="592427"/>
          </a:xfrm>
          <a:noFill/>
        </p:spPr>
        <p:txBody>
          <a:bodyPr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IQ" sz="4400" b="1" dirty="0" smtClean="0">
                <a:solidFill>
                  <a:srgbClr val="ED2E3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البيئة العراقية </a:t>
            </a:r>
            <a:endParaRPr lang="en-US" sz="4400" dirty="0">
              <a:solidFill>
                <a:srgbClr val="ED2E3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7730" y="1227909"/>
            <a:ext cx="8641724" cy="5275922"/>
          </a:xfrm>
        </p:spPr>
        <p:txBody>
          <a:bodyPr>
            <a:normAutofit/>
          </a:bodyPr>
          <a:lstStyle/>
          <a:p>
            <a:pPr marL="457200" algn="r" rtl="1">
              <a:lnSpc>
                <a:spcPct val="115000"/>
              </a:lnSpc>
              <a:spcAft>
                <a:spcPts val="800"/>
              </a:spcAft>
            </a:pPr>
            <a:r>
              <a:rPr lang="ar-AE" sz="32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في هذه البيئة ازدهر غرضا الهجاء والفخر</a:t>
            </a:r>
            <a:r>
              <a:rPr lang="ar-AE" sz="32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32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 وعرف ثلاثة شعراء كبار دارت حولهم حركة النقد الادبي</a:t>
            </a:r>
            <a:r>
              <a:rPr lang="ar-AE" sz="32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32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</a:t>
            </a:r>
            <a:r>
              <a:rPr lang="ar-AE" sz="32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32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وهم جرير والفرزدق والأخطل</a:t>
            </a:r>
            <a:r>
              <a:rPr lang="ar-AE" sz="32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, </a:t>
            </a:r>
            <a:r>
              <a:rPr lang="ar-AE" sz="32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إما ابرز مظاهر النقد في هذه البيئة فكان</a:t>
            </a:r>
            <a:r>
              <a:rPr lang="ar-AE" sz="32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:</a:t>
            </a:r>
            <a:endParaRPr lang="en-US" sz="1600" dirty="0">
              <a:solidFill>
                <a:srgbClr val="5A5A5A"/>
              </a:solidFill>
              <a:latin typeface="Calibri"/>
              <a:ea typeface="Times New Roman"/>
              <a:cs typeface="Arial"/>
            </a:endParaRPr>
          </a:p>
          <a:p>
            <a:pPr algn="r" rtl="1"/>
            <a:r>
              <a:rPr lang="ar-AE" sz="32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شيوع منهج </a:t>
            </a:r>
            <a:r>
              <a:rPr lang="ar-AE" sz="3200" b="1" dirty="0">
                <a:solidFill>
                  <a:srgbClr val="FF0000"/>
                </a:solidFill>
                <a:ea typeface="Times New Roman"/>
                <a:cs typeface="Calibri"/>
              </a:rPr>
              <a:t>( </a:t>
            </a:r>
            <a:r>
              <a:rPr lang="ar-AE" sz="32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الموازنة</a:t>
            </a:r>
            <a:r>
              <a:rPr lang="ar-AE" sz="3200" b="1" dirty="0">
                <a:solidFill>
                  <a:srgbClr val="FF0000"/>
                </a:solidFill>
                <a:ea typeface="Times New Roman"/>
                <a:cs typeface="Calibri"/>
              </a:rPr>
              <a:t>) </a:t>
            </a:r>
            <a:r>
              <a:rPr lang="ar-AE" sz="3200" b="1" dirty="0">
                <a:ea typeface="Times New Roman"/>
                <a:cs typeface="Calibri"/>
              </a:rPr>
              <a:t>: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 في المعاني والاغراض الشعرية وأول ما طبق على الشعراء الثلاثة</a:t>
            </a:r>
            <a:r>
              <a:rPr lang="ar-AE" sz="3200" b="1" dirty="0">
                <a:ea typeface="Times New Roman"/>
                <a:cs typeface="Calibri"/>
              </a:rPr>
              <a:t> (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جرير والفرزدق والأخطل</a:t>
            </a:r>
            <a:r>
              <a:rPr lang="ar-AE" sz="3200" b="1" dirty="0">
                <a:ea typeface="Times New Roman"/>
                <a:cs typeface="Calibri"/>
              </a:rPr>
              <a:t>)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على أسس تتصل بشعرهم</a:t>
            </a:r>
            <a:r>
              <a:rPr lang="ar-AE" sz="3200" b="1" dirty="0">
                <a:ea typeface="Times New Roman"/>
                <a:cs typeface="Calibri"/>
              </a:rPr>
              <a:t> </a:t>
            </a:r>
            <a:r>
              <a:rPr lang="ar-IQ" sz="3200" b="1" dirty="0">
                <a:latin typeface="Calibri"/>
                <a:ea typeface="Times New Roman"/>
                <a:cs typeface="Times New Roman"/>
              </a:rPr>
              <a:t>.</a:t>
            </a:r>
            <a:endParaRPr lang="ar-IQ" sz="3200" b="1" dirty="0" smtClean="0">
              <a:ea typeface="Times New Roman"/>
              <a:cs typeface="Calibri"/>
            </a:endParaRPr>
          </a:p>
          <a:p>
            <a:pPr algn="r" rtl="1"/>
            <a:r>
              <a:rPr lang="ar-AE" sz="32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ظهور  مصطلح </a:t>
            </a:r>
            <a:r>
              <a:rPr lang="ar-AE" sz="3200" b="1" dirty="0">
                <a:solidFill>
                  <a:srgbClr val="FF0000"/>
                </a:solidFill>
                <a:ea typeface="Times New Roman"/>
                <a:cs typeface="Calibri"/>
              </a:rPr>
              <a:t>( </a:t>
            </a:r>
            <a:r>
              <a:rPr lang="ar-AE" sz="32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الطبقة </a:t>
            </a:r>
            <a:r>
              <a:rPr lang="ar-AE" sz="3200" b="1" dirty="0">
                <a:solidFill>
                  <a:srgbClr val="FF0000"/>
                </a:solidFill>
                <a:ea typeface="Times New Roman"/>
                <a:cs typeface="Calibri"/>
              </a:rPr>
              <a:t>)  </a:t>
            </a:r>
            <a:r>
              <a:rPr lang="ar-AE" sz="32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النقدي </a:t>
            </a:r>
            <a:r>
              <a:rPr lang="ar-AE" sz="3200" b="1" dirty="0">
                <a:ea typeface="Times New Roman"/>
                <a:cs typeface="Calibri"/>
              </a:rPr>
              <a:t>: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فقد شغل هؤلاء الشعراء الناس في عصرهم فعدوهم طبقة واحدة</a:t>
            </a:r>
            <a:r>
              <a:rPr lang="ar-AE" sz="3200" b="1" dirty="0">
                <a:ea typeface="Times New Roman"/>
                <a:cs typeface="Calibri"/>
              </a:rPr>
              <a:t>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، لا يجاريهم ولا يقاربهم احد من الشعراء</a:t>
            </a:r>
            <a:r>
              <a:rPr lang="ar-AE" sz="3200" b="1" dirty="0">
                <a:ea typeface="Times New Roman"/>
                <a:cs typeface="Calibri"/>
              </a:rPr>
              <a:t> </a:t>
            </a:r>
            <a:r>
              <a:rPr lang="ar-IQ" sz="3200" b="1" dirty="0">
                <a:latin typeface="Calibri"/>
                <a:ea typeface="Times New Roman"/>
                <a:cs typeface="Times New Roman"/>
              </a:rPr>
              <a:t>.</a:t>
            </a:r>
            <a:endParaRPr lang="en-US" sz="32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just" rtl="1">
              <a:lnSpc>
                <a:spcPct val="107000"/>
              </a:lnSpc>
              <a:spcAft>
                <a:spcPts val="800"/>
              </a:spcAft>
              <a:buNone/>
            </a:pPr>
            <a:endParaRPr lang="ar-IQ" dirty="0">
              <a:solidFill>
                <a:srgbClr val="FFFF00"/>
              </a:solidFill>
              <a:latin typeface="Simplified Arabic" panose="02020603050405020304" pitchFamily="18" charset="-78"/>
              <a:ea typeface="Calibri" panose="020F0502020204030204" pitchFamily="34" charset="0"/>
              <a:cs typeface="Simplified Arabic" panose="02020603050405020304" pitchFamily="18" charset="-78"/>
            </a:endParaRPr>
          </a:p>
          <a:p>
            <a:pPr marL="0" indent="0" algn="just" rtl="1">
              <a:lnSpc>
                <a:spcPct val="107000"/>
              </a:lnSpc>
              <a:spcAft>
                <a:spcPts val="800"/>
              </a:spcAft>
              <a:buNone/>
            </a:pPr>
            <a:endParaRPr lang="ar-IQ" dirty="0">
              <a:solidFill>
                <a:srgbClr val="FFFF00"/>
              </a:solidFill>
              <a:latin typeface="Simplified Arabic" panose="02020603050405020304" pitchFamily="18" charset="-78"/>
              <a:ea typeface="Calibri" panose="020F0502020204030204" pitchFamily="34" charset="0"/>
              <a:cs typeface="Simplified Arabic" panose="02020603050405020304" pitchFamily="18" charset="-78"/>
            </a:endParaRPr>
          </a:p>
          <a:p>
            <a:pPr marL="0" indent="0" algn="just" rtl="1">
              <a:lnSpc>
                <a:spcPct val="107000"/>
              </a:lnSpc>
              <a:spcAft>
                <a:spcPts val="800"/>
              </a:spcAft>
              <a:buNone/>
            </a:pPr>
            <a:endParaRPr lang="en-US" dirty="0">
              <a:solidFill>
                <a:srgbClr val="FFFF00"/>
              </a:solidFill>
              <a:latin typeface="Simplified Arabic" panose="02020603050405020304" pitchFamily="18" charset="-78"/>
              <a:ea typeface="Calibri" panose="020F0502020204030204" pitchFamily="34" charset="0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230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93183" y="991673"/>
            <a:ext cx="8734249" cy="5866327"/>
          </a:xfrm>
        </p:spPr>
        <p:txBody>
          <a:bodyPr>
            <a:normAutofit/>
          </a:bodyPr>
          <a:lstStyle/>
          <a:p>
            <a:pPr algn="r" rtl="1"/>
            <a:r>
              <a:rPr lang="ar-AE" sz="3200" b="1" dirty="0">
                <a:latin typeface="Calibri"/>
                <a:ea typeface="Times New Roman"/>
                <a:cs typeface="Times New Roman"/>
              </a:rPr>
              <a:t>بدأت عملية تدوين التراث الشعري العربي خلال القرن الثاني </a:t>
            </a:r>
            <a:r>
              <a:rPr lang="ar-AE" sz="3200" b="1" dirty="0" smtClean="0">
                <a:latin typeface="Calibri"/>
                <a:ea typeface="Times New Roman"/>
                <a:cs typeface="Times New Roman"/>
              </a:rPr>
              <a:t>الهجري</a:t>
            </a:r>
            <a:r>
              <a:rPr lang="ar-IQ" sz="3200" b="1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ar-AE" sz="3200" b="1" dirty="0" smtClean="0">
                <a:latin typeface="Calibri"/>
                <a:ea typeface="Times New Roman"/>
                <a:cs typeface="Times New Roman"/>
              </a:rPr>
              <a:t>،</a:t>
            </a:r>
            <a:r>
              <a:rPr lang="ar-IQ" sz="3200" b="1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ar-AE" sz="3200" b="1" dirty="0" smtClean="0">
                <a:latin typeface="Calibri"/>
                <a:ea typeface="Times New Roman"/>
                <a:cs typeface="Times New Roman"/>
              </a:rPr>
              <a:t>وقد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تزامنت عملية جمع الشعر وتدوينه مع جمع الاخبار والايام والقصص والاحداث</a:t>
            </a:r>
            <a:r>
              <a:rPr lang="ar-AE" sz="3200" b="1" dirty="0">
                <a:ea typeface="Times New Roman"/>
                <a:cs typeface="Calibri"/>
              </a:rPr>
              <a:t>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، وتراجم الشعراء</a:t>
            </a:r>
            <a:r>
              <a:rPr lang="ar-AE" sz="3200" b="1" dirty="0">
                <a:ea typeface="Times New Roman"/>
                <a:cs typeface="Calibri"/>
              </a:rPr>
              <a:t> ,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وقد نهض لهذا العمل مجموعة من العلماء في البصرة والكوفة ابرزهم</a:t>
            </a:r>
            <a:r>
              <a:rPr lang="ar-AE" sz="3200" b="1" dirty="0">
                <a:ea typeface="Times New Roman"/>
                <a:cs typeface="Calibri"/>
              </a:rPr>
              <a:t> :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ابو عمرو بن العلاء</a:t>
            </a:r>
            <a:r>
              <a:rPr lang="ar-AE" sz="3200" b="1" dirty="0">
                <a:ea typeface="Times New Roman"/>
                <a:cs typeface="Calibri"/>
              </a:rPr>
              <a:t> ,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و ابو عبيدة معمر بن المثنى</a:t>
            </a:r>
            <a:r>
              <a:rPr lang="ar-AE" sz="3200" b="1" dirty="0">
                <a:ea typeface="Times New Roman"/>
                <a:cs typeface="Calibri"/>
              </a:rPr>
              <a:t> ,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ابو زيد الانصاري</a:t>
            </a:r>
            <a:r>
              <a:rPr lang="ar-AE" sz="3200" b="1" dirty="0">
                <a:ea typeface="Times New Roman"/>
                <a:cs typeface="Calibri"/>
              </a:rPr>
              <a:t> ,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الاصمعي</a:t>
            </a:r>
            <a:r>
              <a:rPr lang="ar-AE" sz="3200" b="1" dirty="0">
                <a:ea typeface="Times New Roman"/>
                <a:cs typeface="Calibri"/>
              </a:rPr>
              <a:t> ,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خلف الاحمر</a:t>
            </a:r>
            <a:r>
              <a:rPr lang="ar-AE" sz="3200" b="1" dirty="0">
                <a:ea typeface="Times New Roman"/>
                <a:cs typeface="Calibri"/>
              </a:rPr>
              <a:t> ,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حماد الراوية</a:t>
            </a:r>
            <a:r>
              <a:rPr lang="ar-AE" sz="3200" b="1" dirty="0">
                <a:ea typeface="Times New Roman"/>
                <a:cs typeface="Calibri"/>
              </a:rPr>
              <a:t> ,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المفضل الظبي</a:t>
            </a:r>
            <a:r>
              <a:rPr lang="ar-AE" sz="3200" b="1" dirty="0">
                <a:ea typeface="Times New Roman"/>
                <a:cs typeface="Calibri"/>
              </a:rPr>
              <a:t> ,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ويونس بن حبيب وغيرهم، من علماء اللغة</a:t>
            </a:r>
            <a:r>
              <a:rPr lang="ar-AE" sz="3200" b="1" dirty="0" smtClean="0">
                <a:ea typeface="Times New Roman"/>
                <a:cs typeface="Calibri"/>
              </a:rPr>
              <a:t>,</a:t>
            </a:r>
            <a:r>
              <a:rPr lang="ar-IQ" sz="3200" b="1" dirty="0" smtClean="0">
                <a:ea typeface="Times New Roman"/>
                <a:cs typeface="Calibri"/>
              </a:rPr>
              <a:t> </a:t>
            </a:r>
            <a:r>
              <a:rPr lang="ar-AE" sz="3200" b="1" dirty="0" smtClean="0">
                <a:latin typeface="Calibri"/>
                <a:ea typeface="Times New Roman"/>
                <a:cs typeface="Times New Roman"/>
              </a:rPr>
              <a:t>وكان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السبب في عناية هؤلاء العلماء</a:t>
            </a:r>
            <a:r>
              <a:rPr lang="ar-AE" sz="3200" b="1" dirty="0">
                <a:ea typeface="Times New Roman"/>
                <a:cs typeface="Calibri"/>
              </a:rPr>
              <a:t>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باللغة</a:t>
            </a:r>
            <a:r>
              <a:rPr lang="ar-AE" sz="3200" b="1" dirty="0">
                <a:ea typeface="Times New Roman"/>
                <a:cs typeface="Calibri"/>
              </a:rPr>
              <a:t> </a:t>
            </a:r>
            <a:r>
              <a:rPr lang="ar-AE" sz="3200" b="1" dirty="0">
                <a:latin typeface="Calibri"/>
                <a:ea typeface="Times New Roman"/>
                <a:cs typeface="Times New Roman"/>
              </a:rPr>
              <a:t>، وتدوين شواهدها ـ من الاشعارـ هو الوقوف على اسرار القران الكريم، وفهم </a:t>
            </a:r>
            <a:r>
              <a:rPr lang="ar-AE" sz="3200" b="1" dirty="0" smtClean="0">
                <a:latin typeface="Calibri"/>
                <a:ea typeface="Times New Roman"/>
                <a:cs typeface="Times New Roman"/>
              </a:rPr>
              <a:t>معانيه</a:t>
            </a:r>
            <a:r>
              <a:rPr lang="ar-IQ" sz="3200" b="1" dirty="0" smtClean="0">
                <a:latin typeface="Calibri"/>
                <a:ea typeface="Times New Roman"/>
                <a:cs typeface="Times New Roman"/>
              </a:rPr>
              <a:t>.</a:t>
            </a:r>
            <a:endParaRPr lang="en-US" sz="3200" b="1" dirty="0">
              <a:solidFill>
                <a:srgbClr val="32251A"/>
              </a:solidFill>
              <a:latin typeface="Times New Roman" panose="02020603050405020304" pitchFamily="18" charset="0"/>
              <a:cs typeface="DecoType Naskh Variants" panose="02010400000000000000" pitchFamily="2" charset="-78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1558344" y="198049"/>
            <a:ext cx="65424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IQ" sz="4000" b="1" dirty="0" smtClean="0">
                <a:solidFill>
                  <a:srgbClr val="ED2E3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اتجاهات النقد الأموي في القرن الثاني </a:t>
            </a:r>
            <a:endParaRPr lang="ar-IQ" sz="1600" dirty="0"/>
          </a:p>
        </p:txBody>
      </p:sp>
    </p:spTree>
    <p:extLst>
      <p:ext uri="{BB962C8B-B14F-4D97-AF65-F5344CB8AC3E}">
        <p14:creationId xmlns:p14="http://schemas.microsoft.com/office/powerpoint/2010/main" val="3949251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>
          <a:xfrm>
            <a:off x="360609" y="1249251"/>
            <a:ext cx="8173792" cy="5203064"/>
          </a:xfrm>
        </p:spPr>
        <p:txBody>
          <a:bodyPr>
            <a:normAutofit/>
          </a:bodyPr>
          <a:lstStyle/>
          <a:p>
            <a:pPr marL="1371600" algn="r" rtl="1">
              <a:lnSpc>
                <a:spcPct val="115000"/>
              </a:lnSpc>
              <a:spcAft>
                <a:spcPts val="800"/>
              </a:spcAft>
            </a:pPr>
            <a:r>
              <a:rPr lang="ar-AE" sz="28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أولاـ الاتجاه اللغوي</a:t>
            </a:r>
            <a:r>
              <a:rPr lang="ar-AE" sz="2800" b="1" dirty="0">
                <a:solidFill>
                  <a:srgbClr val="FF0000"/>
                </a:solidFill>
                <a:latin typeface="Calibri"/>
                <a:ea typeface="Times New Roman"/>
                <a:cs typeface="Calibri"/>
              </a:rPr>
              <a:t>:</a:t>
            </a:r>
            <a:endParaRPr lang="en-US" sz="1200" dirty="0">
              <a:solidFill>
                <a:srgbClr val="FF0000"/>
              </a:solidFill>
              <a:latin typeface="Calibri"/>
              <a:ea typeface="Times New Roman"/>
              <a:cs typeface="Arial"/>
            </a:endParaRPr>
          </a:p>
          <a:p>
            <a:pPr marL="1371600" algn="r" rtl="1">
              <a:lnSpc>
                <a:spcPct val="115000"/>
              </a:lnSpc>
              <a:spcAft>
                <a:spcPts val="800"/>
              </a:spcAft>
            </a:pP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النقد في هذا الاتجاه يتعلق بنقد اللغويين  لمخالفة الشعراء الجاهليين والإسلاميين ـفي بعض إشعارهم ـ للأصول والقواعد النحوية التي وضعها هؤلاء </a:t>
            </a:r>
            <a:r>
              <a:rPr lang="ar-AE" sz="24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العلماء</a:t>
            </a:r>
            <a:r>
              <a:rPr lang="ar-IQ" sz="24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ar-AE" sz="24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</a:t>
            </a:r>
            <a:r>
              <a:rPr lang="ar-IQ" sz="24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ar-AE" sz="24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من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خلال استقرائهم للشعر العربي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,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ويتعلق هذا النقد برصد </a:t>
            </a:r>
            <a:r>
              <a:rPr lang="ar-AE" sz="24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الأخطاء</a:t>
            </a:r>
            <a:r>
              <a:rPr lang="ar-IQ" sz="24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ar-AE" sz="24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الإعرابية</a:t>
            </a:r>
            <a:r>
              <a:rPr lang="ar-AE" sz="2400" b="1" dirty="0" smtClean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ونقد تذكير المؤنث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وتأنيث المذكر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وكذلك صرف الممنوع من الصرف،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ومنع المصروف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,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والفصل بين متضايفين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واستخدام الألفاظ العامية والغريبة والمعقدة والدخيلة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,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ومن ذلك ان عيسى بن عمرو اخذ على النابغة انه استعمل لفظة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(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ناقع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)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في قوله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:</a:t>
            </a:r>
            <a:endParaRPr lang="en-US" sz="1200" dirty="0">
              <a:solidFill>
                <a:srgbClr val="5A5A5A"/>
              </a:solidFill>
              <a:latin typeface="Calibri"/>
              <a:ea typeface="Times New Roman"/>
              <a:cs typeface="Arial"/>
            </a:endParaRPr>
          </a:p>
          <a:p>
            <a:pPr marL="1371600" algn="r" rtl="1">
              <a:lnSpc>
                <a:spcPct val="115000"/>
              </a:lnSpc>
              <a:spcAft>
                <a:spcPts val="800"/>
              </a:spcAft>
            </a:pPr>
            <a:r>
              <a:rPr lang="ar-AE" sz="24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فبت كأني ساورتني ضئيلة </a:t>
            </a:r>
            <a:r>
              <a:rPr lang="ar-AE" sz="2400" b="1" dirty="0">
                <a:solidFill>
                  <a:srgbClr val="FF0000"/>
                </a:solidFill>
                <a:latin typeface="Calibri"/>
                <a:ea typeface="Times New Roman"/>
                <a:cs typeface="Calibri"/>
              </a:rPr>
              <a:t>               </a:t>
            </a:r>
            <a:r>
              <a:rPr lang="ar-AE" sz="24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من الرشق في أنيابها السم ناقع</a:t>
            </a:r>
            <a:endParaRPr lang="en-US" sz="1200" dirty="0">
              <a:solidFill>
                <a:srgbClr val="FF0000"/>
              </a:solidFill>
              <a:latin typeface="Calibri"/>
              <a:ea typeface="Times New Roman"/>
              <a:cs typeface="Arial"/>
            </a:endParaRPr>
          </a:p>
          <a:p>
            <a:pPr algn="r"/>
            <a:endParaRPr lang="ar-IQ" dirty="0"/>
          </a:p>
        </p:txBody>
      </p:sp>
      <p:sp>
        <p:nvSpPr>
          <p:cNvPr id="2" name="مستطيل 1"/>
          <p:cNvSpPr/>
          <p:nvPr/>
        </p:nvSpPr>
        <p:spPr>
          <a:xfrm>
            <a:off x="2500672" y="365474"/>
            <a:ext cx="363913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IQ" sz="4400" b="1" dirty="0" smtClean="0">
                <a:solidFill>
                  <a:srgbClr val="ED2E3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الاتجاهات الثلاثة :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611202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93183" y="296215"/>
            <a:ext cx="8950817" cy="6561786"/>
          </a:xfrm>
        </p:spPr>
        <p:txBody>
          <a:bodyPr>
            <a:normAutofit fontScale="92500"/>
          </a:bodyPr>
          <a:lstStyle/>
          <a:p>
            <a:pPr marL="457200" algn="just" rtl="1">
              <a:lnSpc>
                <a:spcPct val="115000"/>
              </a:lnSpc>
              <a:spcAft>
                <a:spcPts val="1000"/>
              </a:spcAft>
            </a:pPr>
            <a:r>
              <a:rPr lang="ar-IQ" sz="2400" b="1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ثانيًا : الاتجاه التوثيقي : </a:t>
            </a:r>
            <a:r>
              <a:rPr lang="ar-IQ" sz="2400" b="1" dirty="0" smtClean="0">
                <a:latin typeface="Calibri"/>
                <a:ea typeface="Times New Roman"/>
                <a:cs typeface="Times New Roman"/>
              </a:rPr>
              <a:t>اتجاه </a:t>
            </a:r>
            <a:r>
              <a:rPr lang="ar-AE" sz="2400" b="1" dirty="0" smtClean="0">
                <a:latin typeface="Calibri"/>
                <a:ea typeface="Times New Roman"/>
                <a:cs typeface="Times New Roman"/>
              </a:rPr>
              <a:t>توثيق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النصوص وتحقيق نسبتها الى قائلها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،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وجد هذا النمط من النقد بعد شيوع ظاهرة الوضع والانتحال في الشعر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،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فظاهرة </a:t>
            </a:r>
            <a:r>
              <a:rPr lang="ar-AE" sz="2400" b="1" dirty="0" smtClean="0">
                <a:latin typeface="Calibri"/>
                <a:ea typeface="Times New Roman"/>
                <a:cs typeface="Times New Roman"/>
              </a:rPr>
              <a:t>النحل</a:t>
            </a:r>
            <a:r>
              <a:rPr lang="ar-IQ" sz="2400" b="1" dirty="0" smtClean="0">
                <a:ea typeface="Times New Roman"/>
                <a:cs typeface="Calibri"/>
              </a:rPr>
              <a:t> </a:t>
            </a:r>
            <a:r>
              <a:rPr lang="ar-AE" sz="2400" b="1" dirty="0" smtClean="0">
                <a:latin typeface="Calibri"/>
                <a:ea typeface="Times New Roman"/>
                <a:cs typeface="Times New Roman"/>
              </a:rPr>
              <a:t>ظاهرة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جاهلية قديمة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IQ" sz="2400" b="1" dirty="0" smtClean="0">
                <a:ea typeface="Times New Roman"/>
                <a:cs typeface="Calibri"/>
              </a:rPr>
              <a:t>.</a:t>
            </a:r>
            <a:endParaRPr lang="ar-IQ" sz="2400" b="1" dirty="0">
              <a:ea typeface="Times New Roman"/>
              <a:cs typeface="Calibri"/>
            </a:endParaRPr>
          </a:p>
          <a:p>
            <a:pPr marL="457200" algn="just" rtl="1">
              <a:lnSpc>
                <a:spcPct val="115000"/>
              </a:lnSpc>
              <a:spcAft>
                <a:spcPts val="1000"/>
              </a:spcAft>
            </a:pPr>
            <a:r>
              <a:rPr lang="ar-AE" sz="24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اعتمد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هؤلاء النقاد في توثيق هذا الشعر على أسس ومعايير منها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:</a:t>
            </a:r>
            <a:endParaRPr lang="en-US" sz="1200" dirty="0">
              <a:solidFill>
                <a:srgbClr val="5A5A5A"/>
              </a:solidFill>
              <a:latin typeface="Calibri"/>
              <a:ea typeface="Times New Roman"/>
              <a:cs typeface="Arial"/>
            </a:endParaRPr>
          </a:p>
          <a:p>
            <a:pPr lvl="0" algn="just" rtl="1">
              <a:lnSpc>
                <a:spcPct val="115000"/>
              </a:lnSpc>
              <a:buFont typeface="+mj-lt"/>
              <a:buAutoNum type="arabicPeriod"/>
              <a:tabLst>
                <a:tab pos="179705" algn="r"/>
              </a:tabLst>
            </a:pP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الموازنة بين شعر الشاعر وبين القصيدة التي تنسب له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،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فان وجدوا تماثلا في الصياغة أثبتوها ولا رفضوها</a:t>
            </a: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.</a:t>
            </a:r>
            <a:endParaRPr lang="en-US" sz="1200" dirty="0">
              <a:solidFill>
                <a:srgbClr val="5A5A5A"/>
              </a:solidFill>
              <a:latin typeface="Calibri"/>
              <a:ea typeface="Times New Roman"/>
              <a:cs typeface="Arial"/>
            </a:endParaRPr>
          </a:p>
          <a:p>
            <a:pPr lvl="0" algn="just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179705" algn="r"/>
              </a:tabLst>
            </a:pPr>
            <a:r>
              <a:rPr lang="ar-AE" sz="2400" b="1" dirty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النظر في تعدد الروايات للنص </a:t>
            </a:r>
            <a:r>
              <a:rPr lang="ar-AE" sz="2400" b="1" dirty="0" smtClean="0">
                <a:solidFill>
                  <a:srgbClr val="5A5A5A"/>
                </a:solidFill>
                <a:latin typeface="Calibri"/>
                <a:ea typeface="Times New Roman"/>
                <a:cs typeface="Times New Roman"/>
              </a:rPr>
              <a:t>الواحد</a:t>
            </a:r>
            <a:r>
              <a:rPr lang="ar-AE" sz="2400" b="1" dirty="0" smtClean="0">
                <a:solidFill>
                  <a:srgbClr val="5A5A5A"/>
                </a:solidFill>
                <a:latin typeface="Calibri"/>
                <a:ea typeface="Times New Roman"/>
                <a:cs typeface="Calibri"/>
              </a:rPr>
              <a:t>.</a:t>
            </a:r>
            <a:endParaRPr lang="ar-IQ" sz="1200" dirty="0" smtClean="0">
              <a:solidFill>
                <a:srgbClr val="5A5A5A"/>
              </a:solidFill>
              <a:latin typeface="Calibri"/>
              <a:ea typeface="Times New Roman"/>
              <a:cs typeface="Arial"/>
            </a:endParaRPr>
          </a:p>
          <a:p>
            <a:pPr lvl="0" algn="just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179705" algn="r"/>
              </a:tabLst>
            </a:pPr>
            <a:r>
              <a:rPr lang="ar-AE" sz="2400" b="1" dirty="0" smtClean="0">
                <a:latin typeface="Calibri"/>
                <a:ea typeface="Times New Roman"/>
                <a:cs typeface="Times New Roman"/>
              </a:rPr>
              <a:t>كون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النص متصلا بسلسلة من الرواة </a:t>
            </a:r>
            <a:r>
              <a:rPr lang="ar-AE" sz="2400" b="1" dirty="0" err="1">
                <a:latin typeface="Calibri"/>
                <a:ea typeface="Times New Roman"/>
                <a:cs typeface="Times New Roman"/>
              </a:rPr>
              <a:t>الثقاة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 </a:t>
            </a:r>
            <a:r>
              <a:rPr lang="ar-AE" sz="2400" b="1" dirty="0" smtClean="0">
                <a:ea typeface="Times New Roman"/>
                <a:cs typeface="Calibri"/>
              </a:rPr>
              <a:t>.</a:t>
            </a:r>
            <a:endParaRPr lang="ar-IQ" sz="2400" b="1" dirty="0" smtClean="0">
              <a:ea typeface="Times New Roman"/>
              <a:cs typeface="Calibri"/>
            </a:endParaRPr>
          </a:p>
          <a:p>
            <a:pPr marL="0" lvl="0" indent="0" algn="just" rtl="1">
              <a:lnSpc>
                <a:spcPct val="115000"/>
              </a:lnSpc>
              <a:spcAft>
                <a:spcPts val="800"/>
              </a:spcAft>
              <a:buNone/>
              <a:tabLst>
                <a:tab pos="179705" algn="r"/>
              </a:tabLst>
            </a:pPr>
            <a:r>
              <a:rPr lang="ar-IQ" sz="2400" b="1" dirty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ar-IQ" sz="2400" b="1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ثالثاً </a:t>
            </a:r>
            <a:r>
              <a:rPr lang="ar-IQ" sz="2400" b="1" dirty="0" smtClean="0">
                <a:latin typeface="Calibri"/>
                <a:ea typeface="Times New Roman"/>
                <a:cs typeface="Times New Roman"/>
              </a:rPr>
              <a:t>: </a:t>
            </a:r>
            <a:r>
              <a:rPr lang="ar-IQ" sz="2400" b="1" dirty="0" smtClean="0">
                <a:solidFill>
                  <a:srgbClr val="FF0000"/>
                </a:solidFill>
                <a:latin typeface="Calibri"/>
                <a:ea typeface="Times New Roman"/>
                <a:cs typeface="Times New Roman"/>
              </a:rPr>
              <a:t>الاتجاه الفني – الأدبي : </a:t>
            </a:r>
            <a:r>
              <a:rPr lang="ar-AE" sz="2400" b="1" dirty="0" smtClean="0">
                <a:latin typeface="Calibri"/>
                <a:ea typeface="Times New Roman"/>
                <a:cs typeface="Times New Roman"/>
              </a:rPr>
              <a:t>ويتمثل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هذا الاتجاه ـ في نقدهم ـ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بما وضعوه من أسس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،ومعايير لنقد الشعر، والموازنة بين </a:t>
            </a:r>
            <a:r>
              <a:rPr lang="ar-AE" sz="2400" b="1" dirty="0" err="1">
                <a:latin typeface="Calibri"/>
                <a:ea typeface="Times New Roman"/>
                <a:cs typeface="Times New Roman"/>
              </a:rPr>
              <a:t>الشعر،وتحديد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 </a:t>
            </a:r>
            <a:r>
              <a:rPr lang="ar-AE" sz="2400" b="1" dirty="0" err="1">
                <a:latin typeface="Calibri"/>
                <a:ea typeface="Times New Roman"/>
                <a:cs typeface="Times New Roman"/>
              </a:rPr>
              <a:t>الإغراض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 الشعرية، وبيان خصائصها العامة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، وكذلك من خلال دراسة الشعر مبنى ومعنى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، ودراسة القصيدة من خلال مطلعها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،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وحسن التلخيص فيها</a:t>
            </a:r>
            <a:r>
              <a:rPr lang="ar-AE" sz="2400" b="1" dirty="0">
                <a:ea typeface="Times New Roman"/>
                <a:cs typeface="Calibri"/>
              </a:rPr>
              <a:t> ,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ومن خلال تقديم </a:t>
            </a:r>
            <a:r>
              <a:rPr lang="ar-AE" sz="2400" b="1" dirty="0" smtClean="0">
                <a:latin typeface="Calibri"/>
                <a:ea typeface="Times New Roman"/>
                <a:cs typeface="Times New Roman"/>
              </a:rPr>
              <a:t>للكثير</a:t>
            </a:r>
            <a:r>
              <a:rPr lang="ar-IQ" sz="2400" b="1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ar-AE" sz="2400" b="1" dirty="0" smtClean="0">
                <a:latin typeface="Calibri"/>
                <a:ea typeface="Times New Roman"/>
                <a:cs typeface="Times New Roman"/>
              </a:rPr>
              <a:t>من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المصطلحات النقدية مثل مصطلح الفحولة و السرقة</a:t>
            </a:r>
            <a:r>
              <a:rPr lang="ar-AE" sz="2400" b="1" dirty="0">
                <a:ea typeface="Times New Roman"/>
                <a:cs typeface="Calibri"/>
              </a:rPr>
              <a:t> ,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ومن مظاهر هذا النقد أنهم اتخذوا معايير لتقديم الشعراء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او تأخيرهم من ذلك معيار الأصالة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والإبداع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،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فالشاعر الذي تتوفر في شعره عناصر الأصالة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والإبداع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،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AE" sz="2400" b="1" dirty="0">
                <a:latin typeface="Calibri"/>
                <a:ea typeface="Times New Roman"/>
                <a:cs typeface="Times New Roman"/>
              </a:rPr>
              <a:t>يقدم على غيره من الشعراء</a:t>
            </a:r>
            <a:r>
              <a:rPr lang="ar-AE" sz="2400" b="1" dirty="0">
                <a:ea typeface="Times New Roman"/>
                <a:cs typeface="Calibri"/>
              </a:rPr>
              <a:t> </a:t>
            </a:r>
            <a:r>
              <a:rPr lang="ar-IQ" sz="2400" b="1" dirty="0">
                <a:latin typeface="Calibri"/>
                <a:ea typeface="Times New Roman"/>
                <a:cs typeface="Times New Roman"/>
              </a:rPr>
              <a:t>.</a:t>
            </a:r>
            <a:endParaRPr lang="ar-IQ" sz="2400" b="1" dirty="0" smtClean="0">
              <a:ea typeface="Times New Roman"/>
              <a:cs typeface="Calibri"/>
            </a:endParaRPr>
          </a:p>
          <a:p>
            <a:pPr lvl="0" algn="just" rtl="1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179705" algn="r"/>
              </a:tabLst>
            </a:pPr>
            <a:endParaRPr lang="ar-IQ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416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0762" y="193184"/>
            <a:ext cx="8122276" cy="65010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IQ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شكراً</a:t>
            </a:r>
            <a:endParaRPr lang="ar-IQ" sz="4800" b="1" dirty="0">
              <a:solidFill>
                <a:srgbClr val="002060"/>
              </a:solidFill>
              <a:latin typeface="Times New Roman" panose="02020603050405020304" pitchFamily="18" charset="0"/>
              <a:cs typeface="DecoType Naskh Variants" panose="02010400000000000000" pitchFamily="2" charset="-78"/>
            </a:endParaRPr>
          </a:p>
          <a:p>
            <a:pPr marL="0" indent="0" algn="ctr">
              <a:buNone/>
            </a:pPr>
            <a:r>
              <a:rPr lang="ar-IQ" sz="4800" b="1" dirty="0">
                <a:solidFill>
                  <a:srgbClr val="00206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على حُسن </a:t>
            </a:r>
            <a:r>
              <a:rPr lang="ar-IQ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الانتباه والإصغاء.</a:t>
            </a:r>
          </a:p>
          <a:p>
            <a:pPr marL="0" indent="0" algn="ctr">
              <a:buNone/>
            </a:pPr>
            <a:endParaRPr lang="ar-IQ" sz="4800" b="1" dirty="0">
              <a:solidFill>
                <a:srgbClr val="002060"/>
              </a:solidFill>
              <a:latin typeface="Times New Roman" panose="02020603050405020304" pitchFamily="18" charset="0"/>
              <a:cs typeface="DecoType Naskh Variants" panose="02010400000000000000" pitchFamily="2" charset="-78"/>
            </a:endParaRPr>
          </a:p>
          <a:p>
            <a:pPr marL="0" indent="0" algn="ctr">
              <a:buNone/>
            </a:pPr>
            <a:r>
              <a:rPr lang="ar-IQ" sz="4800" b="1" dirty="0">
                <a:solidFill>
                  <a:srgbClr val="00206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نلتقيكم بمحبة ٍ غامِرة آملة  لكم جميّعاً  </a:t>
            </a:r>
            <a:r>
              <a:rPr lang="ar-IQ" sz="4400" b="1" dirty="0">
                <a:solidFill>
                  <a:srgbClr val="00206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.</a:t>
            </a:r>
          </a:p>
          <a:p>
            <a:pPr marL="0" indent="0" algn="ctr">
              <a:buNone/>
            </a:pP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78" y="4428308"/>
            <a:ext cx="8461420" cy="24296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06343535"/>
      </p:ext>
    </p:extLst>
  </p:cSld>
  <p:clrMapOvr>
    <a:masterClrMapping/>
  </p:clrMapOvr>
</p:sld>
</file>

<file path=ppt/theme/theme1.xml><?xml version="1.0" encoding="utf-8"?>
<a:theme xmlns:a="http://schemas.openxmlformats.org/drawingml/2006/main" name="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2_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TM03090434[[fn=نوع الخشب]]</Template>
  <TotalTime>1060</TotalTime>
  <Words>878</Words>
  <Application>Microsoft Office PowerPoint</Application>
  <PresentationFormat>عرض على الشاشة (3:4)‏</PresentationFormat>
  <Paragraphs>55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9</vt:i4>
      </vt:variant>
    </vt:vector>
  </HeadingPairs>
  <TitlesOfParts>
    <vt:vector size="11" baseType="lpstr">
      <vt:lpstr>ربطة</vt:lpstr>
      <vt:lpstr>2_ربطة</vt:lpstr>
      <vt:lpstr> </vt:lpstr>
      <vt:lpstr>مفاهيم أولية  / مفاتيح الورقة . </vt:lpstr>
      <vt:lpstr>البيئة الحجازية </vt:lpstr>
      <vt:lpstr>عرض تقديمي في PowerPoint</vt:lpstr>
      <vt:lpstr>البيئة العراقية 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 (C)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((مفهوم التراث في الشعر العربي ))</dc:title>
  <dc:creator>m-kh</dc:creator>
  <cp:lastModifiedBy>abd alhadi</cp:lastModifiedBy>
  <cp:revision>97</cp:revision>
  <dcterms:created xsi:type="dcterms:W3CDTF">2021-10-20T07:54:34Z</dcterms:created>
  <dcterms:modified xsi:type="dcterms:W3CDTF">2025-11-11T17:05:12Z</dcterms:modified>
</cp:coreProperties>
</file>