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37" r:id="rId1"/>
    <p:sldMasterId id="2147483971" r:id="rId2"/>
  </p:sldMasterIdLst>
  <p:sldIdLst>
    <p:sldId id="256" r:id="rId3"/>
    <p:sldId id="280" r:id="rId4"/>
    <p:sldId id="262" r:id="rId5"/>
    <p:sldId id="272" r:id="rId6"/>
    <p:sldId id="283" r:id="rId7"/>
    <p:sldId id="273" r:id="rId8"/>
    <p:sldId id="257" r:id="rId9"/>
    <p:sldId id="279" r:id="rId10"/>
    <p:sldId id="281" r:id="rId11"/>
  </p:sldIdLst>
  <p:sldSz cx="9144000" cy="6858000" type="screen4x3"/>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2E38"/>
    <a:srgbClr val="32251A"/>
    <a:srgbClr val="E7ECD5"/>
    <a:srgbClr val="CC0000"/>
    <a:srgbClr val="44083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098" autoAdjust="0"/>
    <p:restoredTop sz="94660"/>
  </p:normalViewPr>
  <p:slideViewPr>
    <p:cSldViewPr snapToGrid="0">
      <p:cViewPr varScale="1">
        <p:scale>
          <a:sx n="74" d="100"/>
          <a:sy n="74" d="100"/>
        </p:scale>
        <p:origin x="-148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685570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04543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700660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8796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ED46B2E-F15F-48B1-9A51-E20AF8A4D493}" type="datetimeFigureOut">
              <a:rPr lang="en-US" smtClean="0"/>
              <a:t>11/11/2025</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490141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6ED46B2E-F15F-48B1-9A51-E20AF8A4D493}" type="datetimeFigureOut">
              <a:rPr lang="en-US" smtClean="0"/>
              <a:t>11/11/2025</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47503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46B2E-F15F-48B1-9A51-E20AF8A4D493}" type="datetimeFigureOut">
              <a:rPr lang="en-US" smtClean="0"/>
              <a:t>11/11/2025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68537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99773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04262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69974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19888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860797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5516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2604338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2509593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704649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395318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929770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113856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963553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321876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457101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5949615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527913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006772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935841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555921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460925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670207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8621229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422600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091256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ED46B2E-F15F-48B1-9A51-E20AF8A4D493}" type="datetimeFigureOut">
              <a:rPr lang="en-US" smtClean="0"/>
              <a:t>11/11/2025</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86B19D9-BE06-48DB-A838-835DA39D413C}" type="slidenum">
              <a:rPr lang="en-US" smtClean="0"/>
              <a:t>‹#›</a:t>
            </a:fld>
            <a:endParaRPr lang="en-US"/>
          </a:p>
        </p:txBody>
      </p:sp>
    </p:spTree>
    <p:extLst>
      <p:ext uri="{BB962C8B-B14F-4D97-AF65-F5344CB8AC3E}">
        <p14:creationId xmlns:p14="http://schemas.microsoft.com/office/powerpoint/2010/main" val="195480525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86B19D9-BE06-48DB-A838-835DA39D413C}" type="slidenum">
              <a:rPr lang="en-US" smtClean="0"/>
              <a:pPr/>
              <a:t>‹#›</a:t>
            </a:fld>
            <a:endParaRPr lang="en-US"/>
          </a:p>
        </p:txBody>
      </p:sp>
    </p:spTree>
    <p:extLst>
      <p:ext uri="{BB962C8B-B14F-4D97-AF65-F5344CB8AC3E}">
        <p14:creationId xmlns:p14="http://schemas.microsoft.com/office/powerpoint/2010/main" val="2299723037"/>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7228" y="605307"/>
            <a:ext cx="7328079" cy="1217052"/>
          </a:xfrm>
        </p:spPr>
        <p:txBody>
          <a:bodyPr>
            <a:normAutofit fontScale="90000"/>
          </a:bodyPr>
          <a:lstStyle/>
          <a:p>
            <a:pPr algn="ctr">
              <a:tabLst>
                <a:tab pos="4291965" algn="l"/>
              </a:tabLst>
            </a:pPr>
            <a:r>
              <a:rPr lang="en-US" sz="2800" dirty="0">
                <a:solidFill>
                  <a:srgbClr val="FF0000"/>
                </a:solidFill>
                <a:latin typeface="Simplified Arabic" panose="02020603050405020304" pitchFamily="18" charset="-78"/>
                <a:ea typeface="Times New Roman" panose="02020603050405020304" pitchFamily="18" charset="0"/>
                <a:cs typeface="Simplified Arabic" panose="02020603050405020304" pitchFamily="18" charset="-78"/>
              </a:rPr>
              <a:t/>
            </a:r>
            <a:br>
              <a:rPr lang="en-US" sz="2800" dirty="0">
                <a:solidFill>
                  <a:srgbClr val="FF0000"/>
                </a:solidFill>
                <a:latin typeface="Simplified Arabic" panose="02020603050405020304" pitchFamily="18" charset="-78"/>
                <a:ea typeface="Times New Roman" panose="02020603050405020304" pitchFamily="18" charset="0"/>
                <a:cs typeface="Simplified Arabic" panose="02020603050405020304" pitchFamily="18" charset="-78"/>
              </a:rPr>
            </a:br>
            <a:endParaRPr lang="en-US" sz="4800" dirty="0">
              <a:solidFill>
                <a:srgbClr val="FF0000"/>
              </a:solidFill>
              <a:latin typeface="Simplified Arabic" panose="02020603050405020304" pitchFamily="18" charset="-78"/>
              <a:cs typeface="Simplified Arabic" panose="02020603050405020304" pitchFamily="18" charset="-78"/>
            </a:endParaRPr>
          </a:p>
        </p:txBody>
      </p:sp>
      <p:sp>
        <p:nvSpPr>
          <p:cNvPr id="3" name="عنوان فرعي 2"/>
          <p:cNvSpPr>
            <a:spLocks noGrp="1"/>
          </p:cNvSpPr>
          <p:nvPr>
            <p:ph type="subTitle" idx="1"/>
          </p:nvPr>
        </p:nvSpPr>
        <p:spPr>
          <a:xfrm>
            <a:off x="1" y="0"/>
            <a:ext cx="9144000" cy="6858001"/>
          </a:xfrm>
          <a:solidFill>
            <a:schemeClr val="accent4">
              <a:lumMod val="40000"/>
              <a:lumOff val="60000"/>
            </a:schemeClr>
          </a:solidFill>
        </p:spPr>
        <p:txBody>
          <a:bodyPr>
            <a:normAutofit fontScale="32500" lnSpcReduction="20000"/>
          </a:bodyPr>
          <a:lstStyle/>
          <a:p>
            <a:pPr algn="ctr"/>
            <a:endParaRPr lang="ar-IQ" sz="28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rtl="1"/>
            <a:r>
              <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rPr>
              <a:t>جمهوريّة العرِاق </a:t>
            </a:r>
          </a:p>
          <a:p>
            <a:pPr algn="ctr" rtl="1"/>
            <a:r>
              <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rPr>
              <a:t>وزارة التّعليم العالي </a:t>
            </a:r>
          </a:p>
          <a:p>
            <a:pPr algn="ctr" rtl="1"/>
            <a:r>
              <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rPr>
              <a:t>والبحثُ العلمي </a:t>
            </a:r>
          </a:p>
          <a:p>
            <a:pPr algn="ctr" rtl="1"/>
            <a:r>
              <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rPr>
              <a:t>جامعة </a:t>
            </a:r>
            <a:r>
              <a:rPr lang="ar-IQ" sz="6200" b="1" dirty="0" smtClean="0">
                <a:solidFill>
                  <a:srgbClr val="FF0000"/>
                </a:solidFill>
                <a:latin typeface="TheSans" panose="020B0803040302020203" pitchFamily="34" charset="-78"/>
                <a:ea typeface="Times New Roman" panose="02020603050405020304" pitchFamily="18" charset="0"/>
                <a:cs typeface="TheSans" panose="020B0803040302020203" pitchFamily="34" charset="-78"/>
              </a:rPr>
              <a:t>دَيالى</a:t>
            </a:r>
          </a:p>
          <a:p>
            <a:pPr algn="ctr" rtl="1"/>
            <a:r>
              <a:rPr lang="ar-IQ" sz="6200" b="1" dirty="0" smtClean="0">
                <a:solidFill>
                  <a:srgbClr val="FF0000"/>
                </a:solidFill>
                <a:latin typeface="TheSans" panose="020B0803040302020203" pitchFamily="34" charset="-78"/>
                <a:ea typeface="Times New Roman" panose="02020603050405020304" pitchFamily="18" charset="0"/>
                <a:cs typeface="TheSans" panose="020B0803040302020203" pitchFamily="34" charset="-78"/>
              </a:rPr>
              <a:t>كلية التربية للعلوم الإنسانية </a:t>
            </a:r>
            <a:endPar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endParaRPr>
          </a:p>
          <a:p>
            <a:pPr algn="ctr" rtl="1"/>
            <a:r>
              <a:rPr lang="ar-IQ" sz="6200" b="1" dirty="0" smtClean="0">
                <a:solidFill>
                  <a:srgbClr val="FF0000"/>
                </a:solidFill>
                <a:latin typeface="TheSans" panose="020B0803040302020203" pitchFamily="34" charset="-78"/>
                <a:ea typeface="Times New Roman" panose="02020603050405020304" pitchFamily="18" charset="0"/>
                <a:cs typeface="TheSans" panose="020B0803040302020203" pitchFamily="34" charset="-78"/>
              </a:rPr>
              <a:t>قسم اللغة العربية </a:t>
            </a:r>
            <a:endParaRPr lang="ar-IQ" sz="6200" b="1" dirty="0">
              <a:solidFill>
                <a:srgbClr val="FF0000"/>
              </a:solidFill>
              <a:latin typeface="TheSans" panose="020B0803040302020203" pitchFamily="34" charset="-78"/>
              <a:ea typeface="Times New Roman" panose="02020603050405020304" pitchFamily="18" charset="0"/>
              <a:cs typeface="TheSans" panose="020B0803040302020203" pitchFamily="34" charset="-78"/>
            </a:endParaRPr>
          </a:p>
          <a:p>
            <a:pPr algn="ctr"/>
            <a:endParaRPr lang="ar-IQ" sz="120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ar-IQ" sz="11100" b="1" dirty="0" smtClean="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 النقد العربي القديم في عصر صدر الإسلام</a:t>
            </a:r>
            <a:endParaRPr lang="ar-IQ" sz="111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endParaRPr>
          </a:p>
          <a:p>
            <a:pPr algn="ctr" rtl="1"/>
            <a:r>
              <a:rPr lang="ar-IQ" sz="110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endParaRPr lang="ar-IQ" sz="54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r>
              <a:rPr lang="ar-IQ" sz="123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م . </a:t>
            </a:r>
            <a:r>
              <a:rPr lang="ar-IQ" sz="12300" b="1" dirty="0" smtClean="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د </a:t>
            </a:r>
            <a:r>
              <a:rPr lang="ar-IQ" sz="123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  عَبد الهادي حُسيَّن كامِل</a:t>
            </a:r>
            <a:endParaRPr lang="en-US" sz="123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endParaRPr>
          </a:p>
          <a:p>
            <a:pPr algn="ctr" rtl="1"/>
            <a:r>
              <a:rPr lang="ar-IQ" sz="65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p>
          <a:p>
            <a:pPr algn="ctr" rtl="1"/>
            <a:r>
              <a:rPr lang="ar-SA" sz="8000" b="1" dirty="0">
                <a:solidFill>
                  <a:srgbClr val="ED2E38"/>
                </a:solidFill>
                <a:latin typeface="Times New Roman" panose="02020603050405020304" pitchFamily="18" charset="0"/>
                <a:ea typeface="Times New Roman" panose="02020603050405020304" pitchFamily="18" charset="0"/>
                <a:cs typeface="Times New Roman" panose="02020603050405020304" pitchFamily="18" charset="0"/>
              </a:rPr>
              <a:t>	</a:t>
            </a:r>
            <a:r>
              <a:rPr lang="ar-SA"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144</a:t>
            </a:r>
            <a:r>
              <a:rPr lang="ar-IQ"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7</a:t>
            </a:r>
            <a:r>
              <a:rPr lang="ar-SA"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 </a:t>
            </a:r>
            <a:r>
              <a:rPr lang="ar-IQ" sz="112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هـ                                  </a:t>
            </a:r>
            <a:r>
              <a:rPr lang="ar-IQ"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2025 </a:t>
            </a:r>
            <a:r>
              <a:rPr lang="ar-IQ" sz="112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مـ</a:t>
            </a:r>
            <a:endParaRPr lang="en-US" sz="80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endParaRPr>
          </a:p>
          <a:p>
            <a:pPr algn="r" rtl="1">
              <a:spcAft>
                <a:spcPts val="0"/>
              </a:spcAft>
            </a:pPr>
            <a:r>
              <a:rPr lang="ar-SA" sz="16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ctr" rtl="1">
              <a:buClr>
                <a:srgbClr val="A53010"/>
              </a:buClr>
            </a:pPr>
            <a:r>
              <a:rPr lang="ar-IQ" sz="6200" b="1" dirty="0">
                <a:solidFill>
                  <a:srgbClr val="FF0000"/>
                </a:solidFill>
                <a:latin typeface="Tempus Sans ITC" panose="04020404030D07020202" pitchFamily="82" charset="0"/>
                <a:ea typeface="Times New Roman" panose="02020603050405020304" pitchFamily="18" charset="0"/>
                <a:cs typeface="Times New Roman" panose="02020603050405020304" pitchFamily="18" charset="0"/>
              </a:rPr>
              <a:t>ملاحظة : هذه التصميمات بهذا البرنامج غير معتمدة لا في الامتحان الشهري ولا النهائي.</a:t>
            </a:r>
            <a:r>
              <a:rPr lang="ar-IQ" sz="8000" b="1" dirty="0">
                <a:solidFill>
                  <a:srgbClr val="002060"/>
                </a:solidFill>
                <a:latin typeface="Tempus Sans ITC" panose="04020404030D07020202" pitchFamily="82" charset="0"/>
                <a:ea typeface="Times New Roman" panose="02020603050405020304" pitchFamily="18" charset="0"/>
                <a:cs typeface="Times New Roman" panose="02020603050405020304" pitchFamily="18" charset="0"/>
              </a:rPr>
              <a:t> </a:t>
            </a:r>
            <a:endParaRPr lang="en-US" sz="8000" b="1" dirty="0">
              <a:solidFill>
                <a:srgbClr val="002060"/>
              </a:solidFill>
              <a:latin typeface="Tempus Sans ITC" panose="04020404030D07020202" pitchFamily="82" charset="0"/>
              <a:ea typeface="Times New Roman" panose="02020603050405020304" pitchFamily="18" charset="0"/>
              <a:cs typeface="Times New Roman" panose="02020603050405020304" pitchFamily="18" charset="0"/>
            </a:endParaRPr>
          </a:p>
          <a:p>
            <a:pPr algn="ctr"/>
            <a:endParaRPr lang="en-US" dirty="0">
              <a:solidFill>
                <a:srgbClr val="FFFF00"/>
              </a:solidFill>
              <a:latin typeface="Times New Roman" panose="02020603050405020304" pitchFamily="18" charset="0"/>
              <a:cs typeface="Times New Roman" panose="02020603050405020304" pitchFamily="18" charset="0"/>
            </a:endParaRPr>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6411" y="488859"/>
            <a:ext cx="1038895" cy="1494487"/>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844" y="640084"/>
            <a:ext cx="1334170" cy="1343262"/>
          </a:xfrm>
          <a:prstGeom prst="rect">
            <a:avLst/>
          </a:prstGeom>
        </p:spPr>
      </p:pic>
    </p:spTree>
    <p:extLst>
      <p:ext uri="{BB962C8B-B14F-4D97-AF65-F5344CB8AC3E}">
        <p14:creationId xmlns:p14="http://schemas.microsoft.com/office/powerpoint/2010/main" val="1360315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IQ" b="1" dirty="0">
                <a:solidFill>
                  <a:srgbClr val="ED2E38"/>
                </a:solidFill>
                <a:latin typeface="Times New Roman" panose="02020603050405020304" pitchFamily="18" charset="0"/>
                <a:cs typeface="Mohammad Bold Normal" pitchFamily="2" charset="-78"/>
              </a:rPr>
              <a:t>مفاهيم أولية  / مفاتيح الورقة . </a:t>
            </a:r>
            <a:endParaRPr lang="en-US" b="1" dirty="0">
              <a:solidFill>
                <a:srgbClr val="ED2E38"/>
              </a:solidFill>
              <a:latin typeface="Times New Roman" panose="02020603050405020304" pitchFamily="18" charset="0"/>
              <a:cs typeface="Mohammad Bold Normal" pitchFamily="2" charset="-78"/>
            </a:endParaRPr>
          </a:p>
        </p:txBody>
      </p:sp>
      <p:sp>
        <p:nvSpPr>
          <p:cNvPr id="3" name="عنصر نائب للمحتوى 2"/>
          <p:cNvSpPr>
            <a:spLocks noGrp="1"/>
          </p:cNvSpPr>
          <p:nvPr>
            <p:ph idx="1"/>
          </p:nvPr>
        </p:nvSpPr>
        <p:spPr>
          <a:xfrm>
            <a:off x="425002" y="1255594"/>
            <a:ext cx="8109397" cy="5454299"/>
          </a:xfrm>
        </p:spPr>
        <p:txBody>
          <a:bodyPr>
            <a:noAutofit/>
          </a:bodyPr>
          <a:lstStyle/>
          <a:p>
            <a:pPr algn="just" rtl="1">
              <a:lnSpc>
                <a:spcPct val="115000"/>
              </a:lnSpc>
              <a:spcAft>
                <a:spcPts val="1000"/>
              </a:spcAft>
            </a:pPr>
            <a:r>
              <a:rPr lang="ar-IQ" sz="3200" dirty="0">
                <a:latin typeface="Calibri"/>
                <a:ea typeface="Calibri"/>
                <a:cs typeface="Simplified Arabic"/>
              </a:rPr>
              <a:t>عندما جاء الاسلام المتمثل بالنص القرآني والسنة النبوية ، غير الكثير من الموضوعات النقدية، وحد حدود للشعراء في الكتابة الابداعية، ومن هذا المنطلق سنحاول البحث عن هذه التغييرات التي حدثت على وجهة القصيدة العربية، على اعتبار ان الشعر كان الممثل الحقيقي للثقافة العربية في تلك الفترة الزمنية الخطيرة جدًا . </a:t>
            </a:r>
            <a:endParaRPr lang="en-US" sz="2000" dirty="0">
              <a:latin typeface="Calibri"/>
              <a:ea typeface="Calibri"/>
              <a:cs typeface="Arial"/>
            </a:endParaRPr>
          </a:p>
          <a:p>
            <a:pPr marL="0" indent="0" algn="r">
              <a:buNone/>
            </a:pPr>
            <a:endParaRPr lang="ar-IQ" sz="4800" b="1" dirty="0">
              <a:solidFill>
                <a:schemeClr val="tx1">
                  <a:lumMod val="95000"/>
                  <a:lumOff val="5000"/>
                </a:schemeClr>
              </a:solidFill>
              <a:latin typeface="Times New Roman" panose="02020603050405020304" pitchFamily="18" charset="0"/>
              <a:cs typeface="DecoType Naskh Variants" panose="02010400000000000000" pitchFamily="2" charset="-78"/>
            </a:endParaRPr>
          </a:p>
        </p:txBody>
      </p:sp>
    </p:spTree>
    <p:extLst>
      <p:ext uri="{BB962C8B-B14F-4D97-AF65-F5344CB8AC3E}">
        <p14:creationId xmlns:p14="http://schemas.microsoft.com/office/powerpoint/2010/main" val="34167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30000">
              <a:schemeClr val="accent4">
                <a:lumMod val="45000"/>
                <a:lumOff val="55000"/>
              </a:schemeClr>
            </a:gs>
            <a:gs pos="83000">
              <a:schemeClr val="accent4">
                <a:lumMod val="45000"/>
                <a:lumOff val="55000"/>
              </a:schemeClr>
            </a:gs>
            <a:gs pos="100000">
              <a:schemeClr val="accent4">
                <a:lumMod val="30000"/>
                <a:lumOff val="70000"/>
              </a:schemeClr>
            </a:gs>
          </a:gsLst>
          <a:lin ang="0" scaled="1"/>
          <a:tileRect/>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0305" y="1"/>
            <a:ext cx="8963696" cy="6954592"/>
          </a:xfrm>
        </p:spPr>
        <p:txBody>
          <a:bodyPr>
            <a:normAutofit lnSpcReduction="10000"/>
          </a:bodyPr>
          <a:lstStyle/>
          <a:p>
            <a:pPr marL="0" indent="0" algn="ctr" rtl="1">
              <a:lnSpc>
                <a:spcPct val="107000"/>
              </a:lnSpc>
              <a:spcAft>
                <a:spcPts val="800"/>
              </a:spcAft>
              <a:buNone/>
            </a:pPr>
            <a:r>
              <a:rPr lang="ar-IQ" sz="4400" b="1" dirty="0" smtClean="0">
                <a:solidFill>
                  <a:srgbClr val="ED2E38"/>
                </a:solidFill>
                <a:latin typeface="Times New Roman" panose="02020603050405020304" pitchFamily="18" charset="0"/>
                <a:ea typeface="Calibri" panose="020F0502020204030204" pitchFamily="34" charset="0"/>
                <a:cs typeface="Times New Roman" panose="02020603050405020304" pitchFamily="18" charset="0"/>
              </a:rPr>
              <a:t>الآيات القرآنية التي تحد من أنه كان شاعرًا</a:t>
            </a:r>
          </a:p>
          <a:p>
            <a:pPr algn="just" rtl="1">
              <a:lnSpc>
                <a:spcPct val="115000"/>
              </a:lnSpc>
              <a:spcAft>
                <a:spcPts val="1000"/>
              </a:spcAft>
            </a:pPr>
            <a:r>
              <a:rPr lang="ar-IQ" sz="2800" b="1" dirty="0" smtClean="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ar-IQ" sz="3600" dirty="0" smtClean="0">
                <a:latin typeface="Calibri"/>
                <a:ea typeface="Calibri"/>
                <a:cs typeface="Simplified Arabic"/>
              </a:rPr>
              <a:t>سنحاول </a:t>
            </a:r>
            <a:r>
              <a:rPr lang="ar-IQ" sz="3600" dirty="0">
                <a:latin typeface="Calibri"/>
                <a:ea typeface="Calibri"/>
                <a:cs typeface="Simplified Arabic"/>
              </a:rPr>
              <a:t>التفصيل عن بعض الآيات القرآنية التي حدت من ان الرسول ( صلى الله عليه وسلم ) كان شاعرًا، لأنه اذا كان سيحدث لنا خرقا في قيمته الالهية : </a:t>
            </a:r>
            <a:endParaRPr lang="en-US" sz="2400" dirty="0">
              <a:latin typeface="Calibri"/>
              <a:ea typeface="Calibri"/>
              <a:cs typeface="Arial"/>
            </a:endParaRPr>
          </a:p>
          <a:p>
            <a:pPr algn="just" rtl="1">
              <a:lnSpc>
                <a:spcPct val="115000"/>
              </a:lnSpc>
              <a:spcAft>
                <a:spcPts val="1000"/>
              </a:spcAft>
            </a:pPr>
            <a:r>
              <a:rPr lang="ar-SA" sz="3600" dirty="0">
                <a:solidFill>
                  <a:schemeClr val="accent1">
                    <a:lumMod val="60000"/>
                    <a:lumOff val="40000"/>
                  </a:schemeClr>
                </a:solidFill>
                <a:latin typeface="Calibri"/>
                <a:ea typeface="Times New Roman"/>
                <a:cs typeface="Simplified Arabic"/>
              </a:rPr>
              <a:t>((</a:t>
            </a:r>
            <a:r>
              <a:rPr lang="ar-SA" sz="3600" dirty="0">
                <a:solidFill>
                  <a:schemeClr val="accent2">
                    <a:lumMod val="50000"/>
                  </a:schemeClr>
                </a:solidFill>
                <a:latin typeface="Calibri"/>
                <a:ea typeface="Times New Roman"/>
                <a:cs typeface="Simplified Arabic"/>
              </a:rPr>
              <a:t> وَمَا عَلَّمْنَاهُ الشِّعْرَ وَمَا يَنْبَغِي لَهُ إِنْ هُوَ إِلَّا ذِكْرٌ وَقُرْآنٌ مُبِينٌ </a:t>
            </a:r>
            <a:r>
              <a:rPr lang="ar-SA" sz="3600" dirty="0">
                <a:solidFill>
                  <a:srgbClr val="202122"/>
                </a:solidFill>
                <a:latin typeface="Calibri"/>
                <a:ea typeface="Times New Roman"/>
                <a:cs typeface="Simplified Arabic"/>
              </a:rPr>
              <a:t>)) (69)</a:t>
            </a:r>
            <a:endParaRPr lang="en-US" sz="2400" dirty="0">
              <a:latin typeface="Calibri"/>
              <a:ea typeface="Calibri"/>
              <a:cs typeface="Arial"/>
            </a:endParaRPr>
          </a:p>
          <a:p>
            <a:pPr algn="just" rtl="1">
              <a:lnSpc>
                <a:spcPct val="115000"/>
              </a:lnSpc>
              <a:spcAft>
                <a:spcPts val="1000"/>
              </a:spcAft>
            </a:pPr>
            <a:r>
              <a:rPr lang="ar-SA" sz="3600" dirty="0">
                <a:solidFill>
                  <a:srgbClr val="202122"/>
                </a:solidFill>
                <a:latin typeface="Calibri"/>
                <a:ea typeface="Times New Roman"/>
                <a:cs typeface="Simplified Arabic"/>
              </a:rPr>
              <a:t>(( </a:t>
            </a:r>
            <a:r>
              <a:rPr lang="ar-SA" sz="3600" dirty="0">
                <a:solidFill>
                  <a:schemeClr val="accent2">
                    <a:lumMod val="50000"/>
                  </a:schemeClr>
                </a:solidFill>
                <a:latin typeface="Calibri"/>
                <a:ea typeface="Times New Roman"/>
                <a:cs typeface="Simplified Arabic"/>
              </a:rPr>
              <a:t>وَمَا هُوَ بِقَوْلِ شَاعِرٍ قَلِيلًا مَا تُؤْمِنُونَ </a:t>
            </a:r>
            <a:r>
              <a:rPr lang="ar-SA" sz="3600" dirty="0">
                <a:solidFill>
                  <a:srgbClr val="202122"/>
                </a:solidFill>
                <a:latin typeface="Calibri"/>
                <a:ea typeface="Times New Roman"/>
                <a:cs typeface="Simplified Arabic"/>
              </a:rPr>
              <a:t>)) (41)</a:t>
            </a:r>
            <a:endParaRPr lang="en-US" sz="2400" dirty="0">
              <a:latin typeface="Calibri"/>
              <a:ea typeface="Calibri"/>
              <a:cs typeface="Arial"/>
            </a:endParaRPr>
          </a:p>
          <a:p>
            <a:pPr algn="just" rtl="1">
              <a:lnSpc>
                <a:spcPct val="115000"/>
              </a:lnSpc>
              <a:spcAft>
                <a:spcPts val="1000"/>
              </a:spcAft>
            </a:pPr>
            <a:r>
              <a:rPr lang="ar-SA" sz="3600" dirty="0">
                <a:latin typeface="Calibri"/>
                <a:ea typeface="Calibri"/>
                <a:cs typeface="Simplified Arabic"/>
              </a:rPr>
              <a:t> ((</a:t>
            </a:r>
            <a:r>
              <a:rPr lang="ar-SA" sz="3600" dirty="0">
                <a:solidFill>
                  <a:schemeClr val="accent2">
                    <a:lumMod val="50000"/>
                  </a:schemeClr>
                </a:solidFill>
                <a:latin typeface="Calibri"/>
                <a:ea typeface="Times New Roman"/>
                <a:cs typeface="Simplified Arabic"/>
              </a:rPr>
              <a:t>بَلْ قَالُوا أَضْغَاثُ أَحْلَامٍ بَلِ افْتَرَاهُ بَلْ هُوَ شَاعِرٌ فَلْيَأْتِنَا بِآيَةٍ كَمَا أُرْسِلَ الْأَوَّلُونَ</a:t>
            </a:r>
            <a:r>
              <a:rPr lang="ar-SA" sz="3600" dirty="0">
                <a:solidFill>
                  <a:srgbClr val="202122"/>
                </a:solidFill>
                <a:latin typeface="Calibri"/>
                <a:ea typeface="Times New Roman"/>
                <a:cs typeface="Simplified Arabic"/>
              </a:rPr>
              <a:t>)) (5)</a:t>
            </a:r>
            <a:endParaRPr lang="en-US" sz="2400" dirty="0">
              <a:latin typeface="Calibri"/>
              <a:ea typeface="Calibri"/>
              <a:cs typeface="Arial"/>
            </a:endParaRPr>
          </a:p>
          <a:p>
            <a:pPr algn="just" rtl="1">
              <a:lnSpc>
                <a:spcPct val="107000"/>
              </a:lnSpc>
              <a:spcAft>
                <a:spcPts val="800"/>
              </a:spcAft>
            </a:pPr>
            <a:endParaRPr lang="ar-IQ" sz="3600" b="1" dirty="0">
              <a:solidFill>
                <a:schemeClr val="tx1">
                  <a:lumMod val="95000"/>
                  <a:lumOff val="5000"/>
                </a:schemeClr>
              </a:solidFill>
              <a:latin typeface="Times New Roman" panose="02020603050405020304" pitchFamily="18" charset="0"/>
              <a:ea typeface="Calibri" panose="020F0502020204030204" pitchFamily="34" charset="0"/>
              <a:cs typeface="DecoType Naskh Variants" panose="02010400000000000000" pitchFamily="2" charset="-78"/>
            </a:endParaRPr>
          </a:p>
        </p:txBody>
      </p:sp>
    </p:spTree>
    <p:extLst>
      <p:ext uri="{BB962C8B-B14F-4D97-AF65-F5344CB8AC3E}">
        <p14:creationId xmlns:p14="http://schemas.microsoft.com/office/powerpoint/2010/main" val="287359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2124" y="1058090"/>
            <a:ext cx="8731875" cy="5799909"/>
          </a:xfrm>
        </p:spPr>
        <p:txBody>
          <a:bodyPr>
            <a:noAutofit/>
          </a:bodyPr>
          <a:lstStyle/>
          <a:p>
            <a:pPr indent="396875" algn="just" rtl="1">
              <a:spcAft>
                <a:spcPts val="1000"/>
              </a:spcAft>
            </a:pPr>
            <a:r>
              <a:rPr lang="ar-IQ" sz="2800" dirty="0" smtClean="0">
                <a:ea typeface="Calibri"/>
                <a:cs typeface="Simplified Arabic"/>
              </a:rPr>
              <a:t>كما </a:t>
            </a:r>
            <a:r>
              <a:rPr lang="ar-IQ" sz="2800" dirty="0">
                <a:ea typeface="Calibri"/>
                <a:cs typeface="Simplified Arabic"/>
              </a:rPr>
              <a:t>في قوله </a:t>
            </a:r>
            <a:r>
              <a:rPr lang="en-US" sz="2800" dirty="0">
                <a:latin typeface="Simplified Arabic"/>
                <a:ea typeface="Calibri"/>
                <a:cs typeface="Simplified Arabic"/>
                <a:sym typeface="AGA Arabesque"/>
              </a:rPr>
              <a:t></a:t>
            </a:r>
            <a:r>
              <a:rPr lang="ar-IQ" sz="2800" dirty="0">
                <a:ea typeface="Calibri"/>
                <a:cs typeface="Simplified Arabic"/>
              </a:rPr>
              <a:t> بشأن الشعراء </a:t>
            </a:r>
            <a:r>
              <a:rPr lang="ar-IQ" sz="2800" dirty="0">
                <a:solidFill>
                  <a:srgbClr val="002060"/>
                </a:solidFill>
                <a:ea typeface="Calibri"/>
                <a:cs typeface="Simplified Arabic"/>
              </a:rPr>
              <a:t>: </a:t>
            </a:r>
            <a:r>
              <a:rPr lang="en-US" sz="2800" dirty="0">
                <a:solidFill>
                  <a:srgbClr val="002060"/>
                </a:solidFill>
                <a:latin typeface="Simplified Arabic"/>
                <a:ea typeface="Calibri"/>
                <a:cs typeface="Simplified Arabic"/>
                <a:sym typeface="AGA Arabesque"/>
              </a:rPr>
              <a:t></a:t>
            </a:r>
            <a:r>
              <a:rPr lang="ar-SA" sz="2800" dirty="0">
                <a:solidFill>
                  <a:srgbClr val="002060"/>
                </a:solidFill>
                <a:ea typeface="Times New Roman"/>
                <a:cs typeface="Simplified Arabic"/>
              </a:rPr>
              <a:t> وَالشُّعَرَاءُ يَتَّبِعُهُمُ الْغَاوُونَ (224) أَلَمْ تَرَ أَنَّهُمْ فِي كُلِّ وَادٍ يَهِيمُونَ (225) وَأَنَّهُمْ يَقُولُونَ مَا لَا يَفْعَلُونَ (226) إِلَّا الَّذِينَ آمَنُوا وَعَمِلُوا الصَّالِحَاتِ وَذَكَرُوا اللَّهَ كَثِيرًا وَانْتَصَرُوا مِنْ بَعْدِ مَا ظُلِمُوا وَسَيَعْلَمُ الَّذِينَ ظَلَمُوا أَيَّ مُنْقَلَبٍ يَنْقَلِبُونَ</a:t>
            </a:r>
            <a:r>
              <a:rPr lang="ar-SA" sz="2800" dirty="0">
                <a:solidFill>
                  <a:srgbClr val="002060"/>
                </a:solidFill>
                <a:ea typeface="Calibri"/>
                <a:cs typeface="Simplified Arabic"/>
              </a:rPr>
              <a:t> </a:t>
            </a:r>
            <a:r>
              <a:rPr lang="en-US" sz="2800" dirty="0">
                <a:solidFill>
                  <a:schemeClr val="accent1">
                    <a:lumMod val="60000"/>
                    <a:lumOff val="40000"/>
                  </a:schemeClr>
                </a:solidFill>
                <a:latin typeface="Simplified Arabic"/>
                <a:ea typeface="Calibri"/>
                <a:cs typeface="Simplified Arabic"/>
                <a:sym typeface="AGA Arabesque"/>
              </a:rPr>
              <a:t></a:t>
            </a:r>
            <a:r>
              <a:rPr lang="ar-IQ" sz="2800" dirty="0">
                <a:solidFill>
                  <a:schemeClr val="accent1">
                    <a:lumMod val="60000"/>
                    <a:lumOff val="40000"/>
                  </a:schemeClr>
                </a:solidFill>
                <a:ea typeface="Calibri"/>
                <a:cs typeface="Simplified Arabic"/>
              </a:rPr>
              <a:t> </a:t>
            </a:r>
            <a:r>
              <a:rPr lang="ar-IQ" sz="2800" dirty="0">
                <a:ea typeface="Calibri"/>
                <a:cs typeface="Simplified Arabic"/>
              </a:rPr>
              <a:t>( سورة الشعراء ، الآيات 224 – 227 ) . فهذا الذم للشعر ليس مطلقًا ، وإنما هو ذم للشعراء المعرضين عن مبادئ الإسلام ، فالآيات قسمت الشعراء على فئتين : إحداهما فئة غير المؤمنين الذين وصفتهم الآيات الثلاثة الأولى ، وفئة الشعراء المؤمنين الذين يدافعون عن   الإسلام ، وينشرون مبادئ الخير والحق والجمال في أشعارهم ، كما بينته الآية الأخيرة ، إذ مدحت الشعراء الملتزمين بتلك المبادئ . والشعراء المستَـثـنَـون من الذمِّ ، هم الذين تحققت فيهم شروط، هي: الإيمان، والعمل الصالح ، وذِكْـرُ الله كثيرًا ، والانتصار بِـدفع الظلم بعد حصوله لهم.</a:t>
            </a:r>
            <a:endParaRPr lang="en-US" sz="2800" dirty="0"/>
          </a:p>
          <a:p>
            <a:pPr algn="just" rtl="1">
              <a:lnSpc>
                <a:spcPct val="107000"/>
              </a:lnSpc>
              <a:spcAft>
                <a:spcPts val="800"/>
              </a:spcAft>
            </a:pPr>
            <a:endParaRPr lang="en-US" sz="2000" b="1"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مربع نص 3">
            <a:extLst>
              <a:ext uri="{FF2B5EF4-FFF2-40B4-BE49-F238E27FC236}">
                <a16:creationId xmlns="" xmlns:a16="http://schemas.microsoft.com/office/drawing/2014/main" id="{3C16356F-75DC-2A7D-A5DC-2DE7696FA92E}"/>
              </a:ext>
            </a:extLst>
          </p:cNvPr>
          <p:cNvSpPr txBox="1"/>
          <p:nvPr/>
        </p:nvSpPr>
        <p:spPr>
          <a:xfrm>
            <a:off x="1410789" y="290059"/>
            <a:ext cx="6923314" cy="768031"/>
          </a:xfrm>
          <a:prstGeom prst="rect">
            <a:avLst/>
          </a:prstGeom>
          <a:noFill/>
        </p:spPr>
        <p:txBody>
          <a:bodyPr wrap="square">
            <a:spAutoFit/>
          </a:bodyPr>
          <a:lstStyle/>
          <a:p>
            <a:pPr marL="0" marR="0" lvl="0" indent="0" algn="ctr" defTabSz="457200" rtl="1" eaLnBrk="1" fontAlgn="auto" latinLnBrk="0" hangingPunct="1">
              <a:lnSpc>
                <a:spcPct val="107000"/>
              </a:lnSpc>
              <a:spcBef>
                <a:spcPts val="1000"/>
              </a:spcBef>
              <a:spcAft>
                <a:spcPts val="800"/>
              </a:spcAft>
              <a:buClr>
                <a:srgbClr val="A53010"/>
              </a:buClr>
              <a:buSzTx/>
              <a:buFont typeface="Wingdings 3" charset="2"/>
              <a:buNone/>
              <a:tabLst/>
              <a:defRPr/>
            </a:pPr>
            <a:r>
              <a:rPr kumimoji="0" lang="ar-IQ" sz="4400" b="1" i="0" u="none" strike="noStrike" kern="1200" cap="none" spc="0" normalizeH="0" baseline="0" noProof="0" dirty="0" smtClean="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rPr>
              <a:t>سورة</a:t>
            </a:r>
            <a:r>
              <a:rPr kumimoji="0" lang="ar-IQ" sz="4400" b="1" i="0" u="none" strike="noStrike" kern="1200" cap="none" spc="0" normalizeH="0" noProof="0" dirty="0" smtClean="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rPr>
              <a:t> الشعراء </a:t>
            </a:r>
            <a:endParaRPr kumimoji="0" lang="ar-IQ" sz="4400" b="1" i="0" u="none" strike="noStrike" kern="1200" cap="none" spc="0" normalizeH="0" baseline="0" noProof="0" dirty="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6987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99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249251" y="128790"/>
            <a:ext cx="7285149" cy="592427"/>
          </a:xfrm>
          <a:noFill/>
        </p:spPr>
        <p:txBody>
          <a:bodyPr>
            <a:noAutofit/>
          </a:bodyPr>
          <a:lstStyle/>
          <a:p>
            <a:pPr algn="ctr" rtl="1">
              <a:lnSpc>
                <a:spcPct val="107000"/>
              </a:lnSpc>
              <a:spcAft>
                <a:spcPts val="800"/>
              </a:spcAft>
            </a:pPr>
            <a:r>
              <a:rPr lang="ar-IQ" sz="4400" b="1" dirty="0" smtClean="0">
                <a:solidFill>
                  <a:srgbClr val="ED2E38"/>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القضايا النقدية المتجسدة في هذا العصر</a:t>
            </a:r>
            <a:endParaRPr lang="en-US" sz="4400" dirty="0">
              <a:solidFill>
                <a:srgbClr val="ED2E38"/>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347730" y="1227909"/>
            <a:ext cx="8641724" cy="5275922"/>
          </a:xfrm>
        </p:spPr>
        <p:txBody>
          <a:bodyPr>
            <a:normAutofit fontScale="62500" lnSpcReduction="20000"/>
          </a:bodyPr>
          <a:lstStyle/>
          <a:p>
            <a:pPr indent="396875" algn="just" rtl="1">
              <a:spcAft>
                <a:spcPts val="1000"/>
              </a:spcAft>
            </a:pPr>
            <a:r>
              <a:rPr lang="ar-IQ" sz="5100" b="1"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ar-AE" sz="4400" dirty="0">
                <a:cs typeface="Simplified Arabic"/>
              </a:rPr>
              <a:t>1</a:t>
            </a:r>
            <a:r>
              <a:rPr lang="ar-AE" sz="4400" dirty="0">
                <a:solidFill>
                  <a:srgbClr val="C00000"/>
                </a:solidFill>
                <a:cs typeface="Simplified Arabic"/>
              </a:rPr>
              <a:t>.قضية مفهوم الشعر :  </a:t>
            </a:r>
            <a:r>
              <a:rPr lang="ar-AE" sz="4400" dirty="0">
                <a:cs typeface="Simplified Arabic"/>
              </a:rPr>
              <a:t>وهَذهِ القَضايا وُجِدتْ بذُورُها الأولَى في عَصرِ صَدرِ الاسْلامِ، وموقفُ الاسلامِ والقرانُ الكريمُ، والرّسولُ(صلَّى اللهُ عَليهِ واله وسلّمَ) والخلفاءُ الراشدونَ مِن بَعدهِ ، والصَّحابة ُ(رَضِيَ اللهُ عَنهُم)، كانت لهم ملاحظاتٌهم النقدية وأراءهم ، ومِمّا يُلاحظُ في نقدِ صدرِ الاسلامِ ظُهورُ تَعليلُ الإحكامِ النقديّة ، بَعدَ أنْ كانَتْ ملاحظاتٍ وأراء لا تَميلُ الى التّعليلِ.</a:t>
            </a:r>
            <a:endParaRPr lang="en-US" sz="2900" dirty="0"/>
          </a:p>
          <a:p>
            <a:pPr indent="396875" algn="just" rtl="1">
              <a:spcAft>
                <a:spcPts val="1000"/>
              </a:spcAft>
            </a:pPr>
            <a:r>
              <a:rPr lang="ar-AE" sz="4400" dirty="0">
                <a:cs typeface="Simplified Arabic"/>
              </a:rPr>
              <a:t>إن مفهوم الشعر وبيان أهميته قضية كبيرة في النقد الادبي قديما وحديثا , وأصول هذه القضية برزت في عصر صدر الاسلام , فقد كان الرسول(صلَّى اللهُ عَليهِ وسلّمَ) ، خير من وجه النقد الادبي وجهة جديدة , اهتدت بمعاني الاسلام , واقتدت بتعاليمه , فقد أُثرَ عنه كلمات تُلمُ بمفهوم الشعر ، وبيان وظيفته التي ارتضاها له , ومنها قولُه(صلَّى اللهُ عَليهِ واله وسلّمَ): ((</a:t>
            </a:r>
            <a:r>
              <a:rPr lang="ar-AE" sz="4400" dirty="0">
                <a:solidFill>
                  <a:srgbClr val="C00000"/>
                </a:solidFill>
                <a:cs typeface="Simplified Arabic"/>
              </a:rPr>
              <a:t>إنما الشعرُ كلامٌ مؤلفٌ , فما وافقَ الحقَ فهوَ مُحسَنٌ , وما لَمْ يوافقِ الحقَ فلا خير فيه</a:t>
            </a:r>
            <a:r>
              <a:rPr lang="ar-AE" sz="4400" dirty="0">
                <a:cs typeface="Simplified Arabic"/>
              </a:rPr>
              <a:t>)).</a:t>
            </a:r>
            <a:endParaRPr lang="en-US" sz="2900" dirty="0"/>
          </a:p>
          <a:p>
            <a:pPr algn="r" rtl="1">
              <a:lnSpc>
                <a:spcPct val="107000"/>
              </a:lnSpc>
              <a:spcAft>
                <a:spcPts val="800"/>
              </a:spcAft>
            </a:pPr>
            <a:endParaRPr lang="en-US" sz="32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07000"/>
              </a:lnSpc>
              <a:spcAft>
                <a:spcPts val="800"/>
              </a:spcAft>
              <a:buNone/>
            </a:pPr>
            <a:endParaRPr lang="ar-IQ" dirty="0">
              <a:solidFill>
                <a:srgbClr val="FFFF00"/>
              </a:solidFill>
              <a:latin typeface="Simplified Arabic" panose="02020603050405020304" pitchFamily="18" charset="-78"/>
              <a:ea typeface="Calibri" panose="020F0502020204030204" pitchFamily="34" charset="0"/>
              <a:cs typeface="Simplified Arabic" panose="02020603050405020304" pitchFamily="18" charset="-78"/>
            </a:endParaRPr>
          </a:p>
          <a:p>
            <a:pPr marL="0" indent="0" algn="just" rtl="1">
              <a:lnSpc>
                <a:spcPct val="107000"/>
              </a:lnSpc>
              <a:spcAft>
                <a:spcPts val="800"/>
              </a:spcAft>
              <a:buNone/>
            </a:pPr>
            <a:endParaRPr lang="ar-IQ" dirty="0">
              <a:solidFill>
                <a:srgbClr val="FFFF00"/>
              </a:solidFill>
              <a:latin typeface="Simplified Arabic" panose="02020603050405020304" pitchFamily="18" charset="-78"/>
              <a:ea typeface="Calibri" panose="020F0502020204030204" pitchFamily="34" charset="0"/>
              <a:cs typeface="Simplified Arabic" panose="02020603050405020304" pitchFamily="18" charset="-78"/>
            </a:endParaRPr>
          </a:p>
          <a:p>
            <a:pPr marL="0" indent="0" algn="just" rtl="1">
              <a:lnSpc>
                <a:spcPct val="107000"/>
              </a:lnSpc>
              <a:spcAft>
                <a:spcPts val="800"/>
              </a:spcAft>
              <a:buNone/>
            </a:pPr>
            <a:endParaRPr lang="en-US" dirty="0">
              <a:solidFill>
                <a:srgbClr val="FFFF00"/>
              </a:solidFill>
              <a:latin typeface="Simplified Arabic" panose="02020603050405020304" pitchFamily="18" charset="-78"/>
              <a:ea typeface="Calibri" panose="020F0502020204030204" pitchFamily="34" charset="0"/>
              <a:cs typeface="Simplified Arabic" panose="02020603050405020304" pitchFamily="18" charset="-78"/>
            </a:endParaRPr>
          </a:p>
        </p:txBody>
      </p:sp>
    </p:spTree>
    <p:extLst>
      <p:ext uri="{BB962C8B-B14F-4D97-AF65-F5344CB8AC3E}">
        <p14:creationId xmlns:p14="http://schemas.microsoft.com/office/powerpoint/2010/main" val="40223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3183" y="347729"/>
            <a:ext cx="8734249" cy="6510271"/>
          </a:xfrm>
        </p:spPr>
        <p:txBody>
          <a:bodyPr>
            <a:normAutofit fontScale="77500" lnSpcReduction="20000"/>
          </a:bodyPr>
          <a:lstStyle/>
          <a:p>
            <a:pPr marL="0" indent="0" algn="ctr" rtl="1">
              <a:buNone/>
            </a:pPr>
            <a:endParaRPr lang="ar-IQ" sz="3600" b="1" kern="100" dirty="0">
              <a:solidFill>
                <a:srgbClr val="FF0000"/>
              </a:solidFill>
              <a:effectLst/>
              <a:latin typeface="Calibri" panose="020F0502020204030204" pitchFamily="34" charset="0"/>
              <a:ea typeface="Calibri" panose="020F0502020204030204" pitchFamily="34" charset="0"/>
              <a:cs typeface="Simplified Arabic" panose="02020603050405020304" pitchFamily="18" charset="-78"/>
            </a:endParaRPr>
          </a:p>
          <a:p>
            <a:pPr algn="just" rtl="1">
              <a:lnSpc>
                <a:spcPct val="115000"/>
              </a:lnSpc>
              <a:spcAft>
                <a:spcPts val="1000"/>
              </a:spcAft>
            </a:pPr>
            <a:r>
              <a:rPr lang="ar-AE" sz="3600" dirty="0" smtClean="0">
                <a:solidFill>
                  <a:srgbClr val="C00000"/>
                </a:solidFill>
                <a:latin typeface="Calibri"/>
                <a:ea typeface="Calibri"/>
                <a:cs typeface="Simplified Arabic"/>
              </a:rPr>
              <a:t>2</a:t>
            </a:r>
            <a:r>
              <a:rPr lang="ar-AE" sz="3600" dirty="0">
                <a:solidFill>
                  <a:srgbClr val="C00000"/>
                </a:solidFill>
                <a:latin typeface="Calibri"/>
                <a:ea typeface="Calibri"/>
                <a:cs typeface="Simplified Arabic"/>
              </a:rPr>
              <a:t>. قضية الشعر والأخلاق : </a:t>
            </a:r>
            <a:r>
              <a:rPr lang="ar-AE" sz="3600" dirty="0">
                <a:latin typeface="Calibri"/>
                <a:ea typeface="Times New Roman"/>
                <a:cs typeface="Simplified Arabic"/>
              </a:rPr>
              <a:t>وهي من القضايا الكبيرة في النقد الادبي قديما وحديثا</a:t>
            </a:r>
            <a:r>
              <a:rPr lang="ar-AE" sz="3600" dirty="0" smtClean="0">
                <a:latin typeface="Calibri"/>
                <a:ea typeface="Times New Roman"/>
                <a:cs typeface="Simplified Arabic"/>
              </a:rPr>
              <a:t>،</a:t>
            </a:r>
            <a:r>
              <a:rPr lang="ar-IQ" sz="3600" dirty="0" smtClean="0">
                <a:latin typeface="Calibri"/>
                <a:ea typeface="Times New Roman"/>
                <a:cs typeface="Simplified Arabic"/>
              </a:rPr>
              <a:t> </a:t>
            </a:r>
            <a:r>
              <a:rPr lang="ar-AE" sz="3600" dirty="0" smtClean="0">
                <a:latin typeface="Calibri"/>
                <a:ea typeface="Times New Roman"/>
                <a:cs typeface="Simplified Arabic"/>
              </a:rPr>
              <a:t>ونلمس </a:t>
            </a:r>
            <a:r>
              <a:rPr lang="ar-AE" sz="3600" dirty="0">
                <a:latin typeface="Calibri"/>
                <a:ea typeface="Times New Roman"/>
                <a:cs typeface="Simplified Arabic"/>
              </a:rPr>
              <a:t>جذور هذه القضية في نقد صدر الاسلام , من ذلك ان الرسول(صلَّى اللهُ عَليهِ واله وسلّمَ)، وكذلك الخلفاء والصحابة كانوا يبدون إعجابا كبيرا </a:t>
            </a:r>
            <a:r>
              <a:rPr lang="ar-AE" sz="3600" dirty="0" err="1">
                <a:latin typeface="Calibri"/>
                <a:ea typeface="Times New Roman"/>
                <a:cs typeface="Simplified Arabic"/>
              </a:rPr>
              <a:t>بالشعرالخلقي</a:t>
            </a:r>
            <a:r>
              <a:rPr lang="ar-AE" sz="3600" dirty="0">
                <a:latin typeface="Calibri"/>
                <a:ea typeface="Times New Roman"/>
                <a:cs typeface="Simplified Arabic"/>
              </a:rPr>
              <a:t> أو الأخلاقي الذي يصور الفضائل </a:t>
            </a:r>
            <a:r>
              <a:rPr lang="ar-AE" sz="3600" dirty="0" err="1">
                <a:latin typeface="Calibri"/>
                <a:ea typeface="Times New Roman"/>
                <a:cs typeface="Simplified Arabic"/>
              </a:rPr>
              <a:t>والمروءآت</a:t>
            </a:r>
            <a:r>
              <a:rPr lang="ar-AE" sz="3600" dirty="0">
                <a:latin typeface="Calibri"/>
                <a:ea typeface="Times New Roman"/>
                <a:cs typeface="Simplified Arabic"/>
              </a:rPr>
              <a:t>  والقيم الاجتماعية والأخلاقية  ،  فحينما انشد الرسول(صلَّى اللهُ عَليهِ وسلّمَ)  لطرفة البيت الذي يقول فيه :</a:t>
            </a:r>
            <a:endParaRPr lang="en-US" sz="2400" dirty="0">
              <a:latin typeface="Calibri"/>
              <a:ea typeface="Calibri"/>
              <a:cs typeface="Arial"/>
            </a:endParaRPr>
          </a:p>
          <a:p>
            <a:pPr algn="ctr" rtl="1">
              <a:lnSpc>
                <a:spcPct val="115000"/>
              </a:lnSpc>
              <a:spcAft>
                <a:spcPts val="800"/>
              </a:spcAft>
            </a:pPr>
            <a:r>
              <a:rPr lang="ar-AE" sz="3600" dirty="0">
                <a:solidFill>
                  <a:srgbClr val="C00000"/>
                </a:solidFill>
                <a:latin typeface="Calibri"/>
                <a:ea typeface="Times New Roman"/>
                <a:cs typeface="Simplified Arabic"/>
              </a:rPr>
              <a:t>ستبدي لك الأيام ما كنت جاهلا         ويأتيك بالإخبار من لم تزود</a:t>
            </a:r>
            <a:endParaRPr lang="en-US" sz="2400" dirty="0">
              <a:solidFill>
                <a:srgbClr val="C00000"/>
              </a:solidFill>
              <a:latin typeface="Calibri"/>
              <a:ea typeface="Calibri"/>
              <a:cs typeface="Arial"/>
            </a:endParaRPr>
          </a:p>
          <a:p>
            <a:pPr algn="just" rtl="1">
              <a:lnSpc>
                <a:spcPct val="115000"/>
              </a:lnSpc>
              <a:spcAft>
                <a:spcPts val="800"/>
              </a:spcAft>
            </a:pPr>
            <a:r>
              <a:rPr lang="ar-AE" sz="3600" dirty="0">
                <a:latin typeface="Calibri"/>
                <a:ea typeface="Times New Roman"/>
                <a:cs typeface="Simplified Arabic"/>
              </a:rPr>
              <a:t>قال:((هذا من كلام النبوة)),وعند ما سمع قول لبيد :</a:t>
            </a:r>
            <a:endParaRPr lang="en-US" sz="2400" dirty="0">
              <a:latin typeface="Calibri"/>
              <a:ea typeface="Calibri"/>
              <a:cs typeface="Arial"/>
            </a:endParaRPr>
          </a:p>
          <a:p>
            <a:pPr algn="just" rtl="1">
              <a:lnSpc>
                <a:spcPct val="115000"/>
              </a:lnSpc>
              <a:spcAft>
                <a:spcPts val="800"/>
              </a:spcAft>
            </a:pPr>
            <a:r>
              <a:rPr lang="ar-AE" sz="3600" dirty="0">
                <a:solidFill>
                  <a:srgbClr val="C00000"/>
                </a:solidFill>
                <a:latin typeface="Calibri"/>
                <a:ea typeface="Times New Roman"/>
                <a:cs typeface="Simplified Arabic"/>
              </a:rPr>
              <a:t>إلا كل شيء ما خلا الله باطل               وكل نعيم لا محالة زائل</a:t>
            </a:r>
            <a:endParaRPr lang="en-US" sz="2400" dirty="0">
              <a:solidFill>
                <a:srgbClr val="C00000"/>
              </a:solidFill>
              <a:latin typeface="Calibri"/>
              <a:ea typeface="Calibri"/>
              <a:cs typeface="Arial"/>
            </a:endParaRPr>
          </a:p>
          <a:p>
            <a:pPr indent="396875" algn="just" rtl="1">
              <a:spcAft>
                <a:spcPts val="1000"/>
              </a:spcAft>
            </a:pPr>
            <a:r>
              <a:rPr lang="ar-AE" sz="3600" dirty="0">
                <a:ea typeface="Times New Roman"/>
                <a:cs typeface="Simplified Arabic"/>
              </a:rPr>
              <a:t>قال</a:t>
            </a:r>
            <a:r>
              <a:rPr lang="ar-IQ" sz="3600" dirty="0">
                <a:ea typeface="Times New Roman"/>
                <a:cs typeface="Simplified Arabic"/>
              </a:rPr>
              <a:t>: عن الشطر الاول من البيت </a:t>
            </a:r>
            <a:r>
              <a:rPr lang="en-US" sz="3600" dirty="0">
                <a:latin typeface="Simplified Arabic"/>
                <a:ea typeface="Times New Roman"/>
              </a:rPr>
              <a:t>))</a:t>
            </a:r>
            <a:r>
              <a:rPr lang="ar-AE" sz="3600" dirty="0">
                <a:ea typeface="Times New Roman"/>
                <a:cs typeface="Simplified Arabic"/>
              </a:rPr>
              <a:t> هذه أصدق كلمة قالها شاعر</a:t>
            </a:r>
            <a:r>
              <a:rPr lang="ar-IQ" sz="3600" dirty="0">
                <a:ea typeface="Times New Roman"/>
                <a:cs typeface="Simplified Arabic"/>
              </a:rPr>
              <a:t>))</a:t>
            </a:r>
            <a:r>
              <a:rPr lang="ar-AE" sz="3600" dirty="0">
                <a:ea typeface="Times New Roman"/>
                <a:cs typeface="Simplified Arabic"/>
              </a:rPr>
              <a:t>.</a:t>
            </a:r>
            <a:endParaRPr lang="en-US" sz="3600" dirty="0"/>
          </a:p>
          <a:p>
            <a:pPr algn="r" rtl="1"/>
            <a:endParaRPr lang="en-US" sz="3600" b="1" dirty="0">
              <a:solidFill>
                <a:srgbClr val="32251A"/>
              </a:solidFill>
              <a:latin typeface="Times New Roman" panose="02020603050405020304" pitchFamily="18" charset="0"/>
              <a:cs typeface="DecoType Naskh Variants" panose="02010400000000000000" pitchFamily="2" charset="-78"/>
            </a:endParaRPr>
          </a:p>
        </p:txBody>
      </p:sp>
    </p:spTree>
    <p:extLst>
      <p:ext uri="{BB962C8B-B14F-4D97-AF65-F5344CB8AC3E}">
        <p14:creationId xmlns:p14="http://schemas.microsoft.com/office/powerpoint/2010/main" val="3949251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عنصر نائب للمحتوى 6"/>
          <p:cNvSpPr>
            <a:spLocks noGrp="1"/>
          </p:cNvSpPr>
          <p:nvPr>
            <p:ph idx="1"/>
          </p:nvPr>
        </p:nvSpPr>
        <p:spPr>
          <a:xfrm>
            <a:off x="360609" y="540913"/>
            <a:ext cx="8173792" cy="5911402"/>
          </a:xfrm>
        </p:spPr>
        <p:txBody>
          <a:bodyPr>
            <a:normAutofit fontScale="92500"/>
          </a:bodyPr>
          <a:lstStyle/>
          <a:p>
            <a:pPr marL="457200" algn="just" rtl="1">
              <a:lnSpc>
                <a:spcPct val="115000"/>
              </a:lnSpc>
              <a:spcAft>
                <a:spcPts val="1000"/>
              </a:spcAft>
            </a:pPr>
            <a:r>
              <a:rPr lang="ar-AE" sz="2400" dirty="0">
                <a:latin typeface="Calibri"/>
                <a:ea typeface="Times New Roman"/>
                <a:cs typeface="Simplified Arabic"/>
              </a:rPr>
              <a:t>3</a:t>
            </a:r>
            <a:r>
              <a:rPr lang="ar-AE" sz="2400" dirty="0">
                <a:solidFill>
                  <a:srgbClr val="C00000"/>
                </a:solidFill>
                <a:latin typeface="Calibri"/>
                <a:ea typeface="Calibri"/>
                <a:cs typeface="Simplified Arabic"/>
              </a:rPr>
              <a:t>. </a:t>
            </a:r>
            <a:r>
              <a:rPr lang="ar-SA" sz="2400" u="sng" dirty="0">
                <a:solidFill>
                  <a:srgbClr val="C00000"/>
                </a:solidFill>
                <a:latin typeface="Calibri"/>
                <a:ea typeface="Calibri"/>
                <a:cs typeface="Simplified Arabic"/>
              </a:rPr>
              <a:t>ظهرت قضية الالتزام في الشعر :</a:t>
            </a:r>
            <a:r>
              <a:rPr lang="ar-SA" sz="2400" dirty="0">
                <a:solidFill>
                  <a:srgbClr val="C00000"/>
                </a:solidFill>
                <a:latin typeface="Calibri"/>
                <a:ea typeface="Calibri"/>
                <a:cs typeface="Simplified Arabic"/>
              </a:rPr>
              <a:t> </a:t>
            </a:r>
            <a:r>
              <a:rPr lang="ar-SA" sz="2400" dirty="0">
                <a:latin typeface="Calibri"/>
                <a:ea typeface="Calibri"/>
                <a:cs typeface="Simplified Arabic"/>
              </a:rPr>
              <a:t>وهي أن يتبنى شاعر أو مجموعة من الشعراء ؛ مبادئ الإسلام ، يدافعون عنها في أشعارهم . فالإسلام جعل الشعر وسيلة اجتماعية فنية ، ينبغي توظيفها لخدمة الإنسانية ، بدلًا من استعمالها للشر  والفساد . وأتاح للشاعر أن يصور معاناة الإنسانية ، عن طريق تصويره لمعاناته ( تجربته الشعورية ) التي مَـرَّ بها ؛ فيهذب النفوس ؛ إذ يُـنَـبِّـهُـها على ما لم تكن لتـلـتـفِـت إليه في حالتها العادية ، ويؤدي ذلك بتعبير مؤثر ، يوصل النفس بالكون والحياة والإنسان ، وخالقها </a:t>
            </a:r>
            <a:r>
              <a:rPr lang="en-US" sz="2400" dirty="0">
                <a:latin typeface="Simplified Arabic"/>
                <a:ea typeface="Calibri"/>
                <a:cs typeface="Simplified Arabic"/>
                <a:sym typeface="AGA Arabesque"/>
              </a:rPr>
              <a:t></a:t>
            </a:r>
            <a:r>
              <a:rPr lang="ar-SA" sz="2400" dirty="0">
                <a:latin typeface="Calibri"/>
                <a:ea typeface="Calibri"/>
                <a:cs typeface="Simplified Arabic"/>
              </a:rPr>
              <a:t> ، وآثار تصرفه في هذا الوجود . ويكشف الشاعر عن ذلك كله ، بوسائل هي : الصور ، والظِّلال ،  والإيقاع ، وائْـتِـلاف الكلام ، وأسلوب العرض ؛ فيحقق التأثير في الأنفس ؛ لأنه يعكس للمتلقي الجمالين : الخُـلُـقي ، والحِـسِّـي .</a:t>
            </a:r>
            <a:endParaRPr lang="en-US" sz="1600" dirty="0">
              <a:latin typeface="Calibri"/>
              <a:ea typeface="Calibri"/>
              <a:cs typeface="Arial"/>
            </a:endParaRPr>
          </a:p>
          <a:p>
            <a:pPr indent="396875" algn="just" rtl="1">
              <a:lnSpc>
                <a:spcPct val="115000"/>
              </a:lnSpc>
              <a:spcAft>
                <a:spcPts val="1000"/>
              </a:spcAft>
            </a:pPr>
            <a:r>
              <a:rPr lang="ar-SA" sz="2400" dirty="0">
                <a:latin typeface="Calibri"/>
                <a:ea typeface="Calibri"/>
                <a:cs typeface="Simplified Arabic"/>
              </a:rPr>
              <a:t>قول الرسول (( </a:t>
            </a:r>
            <a:r>
              <a:rPr lang="ar-SA" sz="2400" dirty="0">
                <a:solidFill>
                  <a:srgbClr val="C00000"/>
                </a:solidFill>
                <a:latin typeface="Calibri"/>
                <a:ea typeface="Calibri"/>
                <a:cs typeface="Simplified Arabic"/>
              </a:rPr>
              <a:t>ما يمنع القوم الذين نصروا رسول الله بسلاحهم أن ينصروه بألسنتهم</a:t>
            </a:r>
            <a:r>
              <a:rPr lang="ar-SA" sz="2400" dirty="0">
                <a:latin typeface="Calibri"/>
                <a:ea typeface="Calibri"/>
                <a:cs typeface="Simplified Arabic"/>
              </a:rPr>
              <a:t>)) </a:t>
            </a:r>
            <a:endParaRPr lang="en-US" sz="1600" dirty="0">
              <a:latin typeface="Calibri"/>
              <a:ea typeface="Calibri"/>
              <a:cs typeface="Arial"/>
            </a:endParaRPr>
          </a:p>
          <a:p>
            <a:pPr lvl="0" algn="just" rtl="1">
              <a:lnSpc>
                <a:spcPct val="115000"/>
              </a:lnSpc>
              <a:buFont typeface="Simplified Arabic"/>
              <a:buChar char="-"/>
            </a:pPr>
            <a:r>
              <a:rPr lang="ar-SA" sz="2400" dirty="0">
                <a:latin typeface="Calibri"/>
                <a:ea typeface="Calibri"/>
                <a:cs typeface="Simplified Arabic"/>
              </a:rPr>
              <a:t>اهجهم وروح القدس </a:t>
            </a:r>
            <a:endParaRPr lang="en-US" sz="1600" dirty="0">
              <a:latin typeface="Calibri"/>
              <a:ea typeface="Calibri"/>
              <a:cs typeface="Arial"/>
            </a:endParaRPr>
          </a:p>
          <a:p>
            <a:pPr lvl="0" algn="just" rtl="1">
              <a:lnSpc>
                <a:spcPct val="115000"/>
              </a:lnSpc>
              <a:spcAft>
                <a:spcPts val="1000"/>
              </a:spcAft>
              <a:buFont typeface="Simplified Arabic"/>
              <a:buChar char="-"/>
            </a:pPr>
            <a:r>
              <a:rPr lang="ar-SA" sz="2400" dirty="0">
                <a:latin typeface="Calibri"/>
                <a:ea typeface="Calibri"/>
                <a:cs typeface="Simplified Arabic"/>
              </a:rPr>
              <a:t>واقعة الحطيئة والزبرقان </a:t>
            </a:r>
            <a:endParaRPr lang="en-US" sz="1600" dirty="0">
              <a:latin typeface="Calibri"/>
              <a:ea typeface="Calibri"/>
              <a:cs typeface="Arial"/>
            </a:endParaRPr>
          </a:p>
          <a:p>
            <a:pPr algn="r"/>
            <a:endParaRPr lang="ar-IQ" dirty="0"/>
          </a:p>
        </p:txBody>
      </p:sp>
    </p:spTree>
    <p:extLst>
      <p:ext uri="{BB962C8B-B14F-4D97-AF65-F5344CB8AC3E}">
        <p14:creationId xmlns:p14="http://schemas.microsoft.com/office/powerpoint/2010/main" val="611202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3183" y="360607"/>
            <a:ext cx="8950817" cy="6497393"/>
          </a:xfrm>
        </p:spPr>
        <p:txBody>
          <a:bodyPr>
            <a:normAutofit/>
          </a:bodyPr>
          <a:lstStyle/>
          <a:p>
            <a:pPr marL="228600" algn="just" rtl="1">
              <a:lnSpc>
                <a:spcPct val="115000"/>
              </a:lnSpc>
              <a:spcAft>
                <a:spcPts val="1000"/>
              </a:spcAft>
            </a:pPr>
            <a:r>
              <a:rPr lang="ar-IQ" sz="2400" dirty="0" smtClean="0">
                <a:latin typeface="Calibri"/>
                <a:ea typeface="Calibri"/>
                <a:cs typeface="Simplified Arabic"/>
              </a:rPr>
              <a:t>4- </a:t>
            </a:r>
            <a:r>
              <a:rPr lang="ar-AE" sz="2400" dirty="0" smtClean="0">
                <a:latin typeface="Calibri"/>
                <a:ea typeface="Calibri"/>
                <a:cs typeface="Simplified Arabic"/>
              </a:rPr>
              <a:t>الصدق </a:t>
            </a:r>
            <a:r>
              <a:rPr lang="ar-AE" sz="2400" dirty="0" err="1">
                <a:latin typeface="Calibri"/>
                <a:ea typeface="Calibri"/>
                <a:cs typeface="Simplified Arabic"/>
              </a:rPr>
              <a:t>الواقعي:صدق</a:t>
            </a:r>
            <a:r>
              <a:rPr lang="ar-AE" sz="2400" dirty="0">
                <a:latin typeface="Calibri"/>
                <a:ea typeface="Calibri"/>
                <a:cs typeface="Simplified Arabic"/>
              </a:rPr>
              <a:t> الشاعر في تعبيره عن مشاعره وتصوير واقع حاله أو حال المعنى الذي يصوره. أما الصدق الفني: فهو إجادة الشاعر أو الأديب في تصوير معنى من المعاني سواء وجد هذا المعنى في الواقع أم لم يوجد , كأن ينجح الشاعر في مدح شخص بوصفه بكل قيم الخير التي يفتقدها هذا الممدوح في الواقع ولكن قدرة الشاعر الفنية تجعله متخيلا لوجود هذه الصورة المثلى للممدوح ، وتظهر هذه القضية في نقد صدر الاسلام من خلال ارتضاء النوع الأول من الشعر (الصدق الواقعي ) ورفض المبالغة المفرطة في الشعر والتي تتعلق بـ (الصدق الفني )،</a:t>
            </a:r>
            <a:endParaRPr lang="en-US" sz="1600" dirty="0">
              <a:latin typeface="Calibri"/>
              <a:ea typeface="Calibri"/>
              <a:cs typeface="Arial"/>
            </a:endParaRPr>
          </a:p>
          <a:p>
            <a:pPr algn="just" rtl="1">
              <a:spcAft>
                <a:spcPts val="800"/>
              </a:spcAft>
            </a:pPr>
            <a:r>
              <a:rPr lang="ar-AE" sz="2400" dirty="0">
                <a:ea typeface="Times New Roman"/>
                <a:cs typeface="Simplified Arabic"/>
              </a:rPr>
              <a:t>ونرى  ذلك في موقف الرسول (صلَّى اللهُ عَليهِ وسلّمَ)من النابغة الجعدي الذي بالغ كثيرا في فخره عندما قال:</a:t>
            </a:r>
            <a:endParaRPr lang="en-US" sz="2400" dirty="0"/>
          </a:p>
          <a:p>
            <a:pPr algn="just" rtl="1">
              <a:lnSpc>
                <a:spcPct val="115000"/>
              </a:lnSpc>
              <a:spcAft>
                <a:spcPts val="800"/>
              </a:spcAft>
            </a:pPr>
            <a:r>
              <a:rPr lang="ar-AE" sz="2400" dirty="0">
                <a:latin typeface="Calibri"/>
                <a:ea typeface="Times New Roman"/>
                <a:cs typeface="Simplified Arabic"/>
              </a:rPr>
              <a:t>علونا السماء عفة وتكرما         وانَا </a:t>
            </a:r>
            <a:r>
              <a:rPr lang="ar-AE" sz="2400" dirty="0" err="1">
                <a:latin typeface="Calibri"/>
                <a:ea typeface="Times New Roman"/>
                <a:cs typeface="Simplified Arabic"/>
              </a:rPr>
              <a:t>لنرجوا</a:t>
            </a:r>
            <a:r>
              <a:rPr lang="ar-AE" sz="2400" dirty="0">
                <a:latin typeface="Calibri"/>
                <a:ea typeface="Times New Roman"/>
                <a:cs typeface="Simplified Arabic"/>
              </a:rPr>
              <a:t> فوق ذلك  مظهرا</a:t>
            </a:r>
            <a:endParaRPr lang="en-US" sz="1600" dirty="0">
              <a:latin typeface="Calibri"/>
              <a:ea typeface="Calibri"/>
              <a:cs typeface="Arial"/>
            </a:endParaRPr>
          </a:p>
          <a:p>
            <a:pPr marL="228600" algn="just" rtl="1">
              <a:lnSpc>
                <a:spcPct val="115000"/>
              </a:lnSpc>
              <a:spcAft>
                <a:spcPts val="1000"/>
              </a:spcAft>
            </a:pPr>
            <a:r>
              <a:rPr lang="ar-AE" sz="2400" dirty="0">
                <a:latin typeface="Calibri"/>
                <a:ea typeface="Times New Roman"/>
                <a:cs typeface="Simplified Arabic"/>
              </a:rPr>
              <a:t>فقال له الرسول (صلَّى اللهُ عَليهِ واله وسلّمَ): ((الى أين أبا ليلى؟ ))، فقال:  الى الجنة يا رسول الله , فقال(صلَّى اللهُ عَليهِ وسلّمَ): (( الى الجنة ان شاء الله))،</a:t>
            </a:r>
            <a:endParaRPr lang="en-US" sz="1600" dirty="0">
              <a:latin typeface="Calibri"/>
              <a:ea typeface="Calibri"/>
              <a:cs typeface="Arial"/>
            </a:endParaRPr>
          </a:p>
          <a:p>
            <a:pPr marL="457200" algn="just" rtl="1">
              <a:lnSpc>
                <a:spcPct val="115000"/>
              </a:lnSpc>
              <a:spcAft>
                <a:spcPts val="1000"/>
              </a:spcAft>
            </a:pPr>
            <a:endParaRPr lang="ar-IQ"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416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0762" y="1068946"/>
            <a:ext cx="8122276" cy="5625281"/>
          </a:xfrm>
        </p:spPr>
        <p:txBody>
          <a:bodyPr>
            <a:normAutofit/>
          </a:bodyPr>
          <a:lstStyle/>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شكراً</a:t>
            </a:r>
          </a:p>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على حُسن المتُابعة والإصغاء.</a:t>
            </a:r>
          </a:p>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نلتقيكم بمحبة ٍ غامِرة آملة  لكم جميّعاً  </a:t>
            </a:r>
            <a:r>
              <a:rPr lang="ar-IQ" sz="4400" b="1" dirty="0">
                <a:solidFill>
                  <a:srgbClr val="002060"/>
                </a:solidFill>
                <a:latin typeface="Times New Roman" panose="02020603050405020304" pitchFamily="18" charset="0"/>
                <a:cs typeface="DecoType Naskh Variants" panose="02010400000000000000" pitchFamily="2" charset="-78"/>
              </a:rPr>
              <a:t>.</a:t>
            </a:r>
          </a:p>
          <a:p>
            <a:pPr marL="0" indent="0" algn="ctr">
              <a:buNone/>
            </a:pPr>
            <a:endParaRPr lang="en-US" sz="3600" b="1" dirty="0">
              <a:solidFill>
                <a:srgbClr val="C00000"/>
              </a:solidFill>
              <a:latin typeface="Times New Roman" panose="02020603050405020304" pitchFamily="18" charset="0"/>
              <a:cs typeface="Times New Roman" panose="02020603050405020304" pitchFamily="18" charset="0"/>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551" y="4093457"/>
            <a:ext cx="7362423" cy="24296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06343535"/>
      </p:ext>
    </p:extLst>
  </p:cSld>
  <p:clrMapOvr>
    <a:masterClrMapping/>
  </p:clrMapOvr>
</p:sld>
</file>

<file path=ppt/theme/theme1.xml><?xml version="1.0" encoding="utf-8"?>
<a:theme xmlns:a="http://schemas.openxmlformats.org/drawingml/2006/main" name="ربطة">
  <a:themeElements>
    <a:clrScheme name="ربطة">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ربط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2_ربطة">
  <a:themeElements>
    <a:clrScheme name="ربطة">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ربط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TM03090434[[fn=نوع الخشب]]</Template>
  <TotalTime>1023</TotalTime>
  <Words>937</Words>
  <Application>Microsoft Office PowerPoint</Application>
  <PresentationFormat>عرض على الشاشة (3:4)‏</PresentationFormat>
  <Paragraphs>47</Paragraphs>
  <Slides>9</Slides>
  <Notes>0</Notes>
  <HiddenSlides>0</HiddenSlides>
  <MMClips>0</MMClips>
  <ScaleCrop>false</ScaleCrop>
  <HeadingPairs>
    <vt:vector size="4" baseType="variant">
      <vt:variant>
        <vt:lpstr>نسق</vt:lpstr>
      </vt:variant>
      <vt:variant>
        <vt:i4>2</vt:i4>
      </vt:variant>
      <vt:variant>
        <vt:lpstr>عناوين الشرائح</vt:lpstr>
      </vt:variant>
      <vt:variant>
        <vt:i4>9</vt:i4>
      </vt:variant>
    </vt:vector>
  </HeadingPairs>
  <TitlesOfParts>
    <vt:vector size="11" baseType="lpstr">
      <vt:lpstr>ربطة</vt:lpstr>
      <vt:lpstr>2_ربطة</vt:lpstr>
      <vt:lpstr> </vt:lpstr>
      <vt:lpstr>مفاهيم أولية  / مفاتيح الورقة . </vt:lpstr>
      <vt:lpstr>عرض تقديمي في PowerPoint</vt:lpstr>
      <vt:lpstr>عرض تقديمي في PowerPoint</vt:lpstr>
      <vt:lpstr>القضايا النقدية المتجسدة في هذا العصر</vt:lpstr>
      <vt:lpstr>عرض تقديمي في PowerPoint</vt:lpstr>
      <vt:lpstr>عرض تقديمي في PowerPoint</vt:lpstr>
      <vt:lpstr>عرض تقديمي في PowerPoint</vt:lpstr>
      <vt:lpstr>عرض تقديمي في PowerPoint</vt:lpstr>
    </vt:vector>
  </TitlesOfParts>
  <Company>Microsoft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((مفهوم التراث في الشعر العربي ))</dc:title>
  <dc:creator>m-kh</dc:creator>
  <cp:lastModifiedBy>abd alhadi</cp:lastModifiedBy>
  <cp:revision>92</cp:revision>
  <dcterms:created xsi:type="dcterms:W3CDTF">2021-10-20T07:54:34Z</dcterms:created>
  <dcterms:modified xsi:type="dcterms:W3CDTF">2025-11-11T17:06:02Z</dcterms:modified>
</cp:coreProperties>
</file>