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138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86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827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224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16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136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7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424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9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199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68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11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679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44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788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843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233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064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14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</p:sldLayoutIdLst>
  <p:txStyles>
    <p:titleStyle>
      <a:lvl1pPr algn="l" defTabSz="457207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6" indent="-342906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r" defTabSz="457207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r" defTabSz="457207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Aeschylus" TargetMode="External"/><Relationship Id="rId7" Type="http://schemas.openxmlformats.org/officeDocument/2006/relationships/hyperlink" Target="http://en.wikipedia.org/wiki/Menande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n.wikipedia.org/wiki/Aristophanes" TargetMode="External"/><Relationship Id="rId5" Type="http://schemas.openxmlformats.org/officeDocument/2006/relationships/hyperlink" Target="http://en.wikipedia.org/wiki/Euripides" TargetMode="External"/><Relationship Id="rId4" Type="http://schemas.openxmlformats.org/officeDocument/2006/relationships/hyperlink" Target="http://en.wikipedia.org/wiki/Sophocle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Greek_choru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en.wikipedia.org/wiki/Dialogue" TargetMode="External"/><Relationship Id="rId4" Type="http://schemas.openxmlformats.org/officeDocument/2006/relationships/hyperlink" Target="http://en.wikipedia.org/wiki/Episode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Early_Middle_Age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en.wikipedia.org/wiki/Late_Middle_Ages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IQ" dirty="0" smtClean="0"/>
              <a:t>كلية التربية للعلوم الانسانية / قسم اللغة الانكليزية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0" y="2214801"/>
            <a:ext cx="1944793" cy="182895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ar-IQ" sz="2400" dirty="0" smtClean="0"/>
              <a:t>المرحلة الثالثة </a:t>
            </a:r>
          </a:p>
          <a:p>
            <a:pPr algn="ctr"/>
            <a:r>
              <a:rPr lang="ar-IQ" sz="2400" dirty="0" smtClean="0"/>
              <a:t> المسرح الاليزابيثي</a:t>
            </a:r>
          </a:p>
          <a:p>
            <a:pPr algn="ctr"/>
            <a:r>
              <a:rPr lang="ar-IQ" sz="2400" dirty="0" smtClean="0"/>
              <a:t>ا.م.د أمجد لطيف جبار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91526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5092" y="1842516"/>
            <a:ext cx="7269480" cy="8138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5092" y="2665476"/>
            <a:ext cx="3598164" cy="8138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4540" y="1351088"/>
            <a:ext cx="1607394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>
                <a:solidFill>
                  <a:srgbClr val="C1EDFF"/>
                </a:solidFill>
                <a:latin typeface="Segoe Print"/>
                <a:cs typeface="Segoe Print"/>
              </a:rPr>
              <a:t>THE</a:t>
            </a:r>
            <a:endParaRPr sz="5400">
              <a:latin typeface="Segoe Print"/>
              <a:cs typeface="Segoe Prin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8223" y="1351088"/>
            <a:ext cx="3300210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>
                <a:solidFill>
                  <a:srgbClr val="C1EDFF"/>
                </a:solidFill>
                <a:latin typeface="Segoe Print"/>
                <a:cs typeface="Segoe Print"/>
              </a:rPr>
              <a:t>HISTORY</a:t>
            </a:r>
            <a:endParaRPr sz="5400">
              <a:latin typeface="Segoe Print"/>
              <a:cs typeface="Segoe Prin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5214" y="1351088"/>
            <a:ext cx="1083770" cy="711504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dirty="0">
                <a:solidFill>
                  <a:srgbClr val="C1EDFF"/>
                </a:solidFill>
                <a:latin typeface="Segoe Print"/>
                <a:cs typeface="Segoe Print"/>
              </a:rPr>
              <a:t>OF</a:t>
            </a:r>
            <a:endParaRPr sz="5400">
              <a:latin typeface="Segoe Print"/>
              <a:cs typeface="Segoe Prin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2174647"/>
            <a:ext cx="2882710" cy="711200"/>
          </a:xfrm>
          <a:prstGeom prst="rect">
            <a:avLst/>
          </a:prstGeom>
        </p:spPr>
        <p:txBody>
          <a:bodyPr wrap="square" lIns="0" tIns="35560" rIns="0" bIns="0" rtlCol="0">
            <a:noAutofit/>
          </a:bodyPr>
          <a:lstStyle/>
          <a:p>
            <a:pPr marL="12700">
              <a:lnSpc>
                <a:spcPts val="5600"/>
              </a:lnSpc>
            </a:pPr>
            <a:r>
              <a:rPr sz="5400" b="1" spc="1" dirty="0">
                <a:solidFill>
                  <a:srgbClr val="C1EDFF"/>
                </a:solidFill>
                <a:latin typeface="Segoe Print"/>
                <a:cs typeface="Segoe Print"/>
              </a:rPr>
              <a:t>DRAMA</a:t>
            </a:r>
            <a:endParaRPr sz="5400">
              <a:latin typeface="Segoe Print"/>
              <a:cs typeface="Segoe Prin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6917602" cy="2235659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6309">
              <a:lnSpc>
                <a:spcPts val="31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The term </a:t>
            </a:r>
            <a:r>
              <a:rPr sz="3000" b="1" spc="-4" dirty="0">
                <a:solidFill>
                  <a:srgbClr val="FFFF00"/>
                </a:solidFill>
                <a:latin typeface="Corbel"/>
                <a:cs typeface="Corbel"/>
              </a:rPr>
              <a:t>Drama 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comes from a Greek word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ct val="99821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aning 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"</a:t>
            </a:r>
            <a:r>
              <a:rPr sz="3000" spc="0" dirty="0">
                <a:solidFill>
                  <a:srgbClr val="FFFF00"/>
                </a:solidFill>
                <a:latin typeface="Corbel"/>
                <a:cs typeface="Corbel"/>
              </a:rPr>
              <a:t>actio</a:t>
            </a:r>
            <a:r>
              <a:rPr sz="3000" spc="-4" dirty="0">
                <a:solidFill>
                  <a:srgbClr val="FFFF00"/>
                </a:solidFill>
                <a:latin typeface="Corbel"/>
                <a:cs typeface="Corbel"/>
              </a:rPr>
              <a:t>n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" </a:t>
            </a:r>
            <a:r>
              <a:rPr sz="3000" spc="-114" dirty="0">
                <a:solidFill>
                  <a:srgbClr val="FFFFFF"/>
                </a:solidFill>
                <a:latin typeface="Corbel"/>
                <a:cs typeface="Corbel"/>
              </a:rPr>
              <a:t>(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Cl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ssical</a:t>
            </a:r>
            <a:r>
              <a:rPr sz="3000" spc="-8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Gre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k:</a:t>
            </a:r>
            <a:r>
              <a:rPr sz="3000" spc="-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δρ</a:t>
            </a:r>
            <a:r>
              <a:rPr sz="3000" spc="4" dirty="0">
                <a:solidFill>
                  <a:srgbClr val="FFFFFF"/>
                </a:solidFill>
                <a:latin typeface="Arial"/>
                <a:cs typeface="Arial"/>
              </a:rPr>
              <a:t>ᾶ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μα, </a:t>
            </a:r>
            <a:r>
              <a:rPr sz="3000" i="1" spc="0" dirty="0">
                <a:solidFill>
                  <a:srgbClr val="FFFFFF"/>
                </a:solidFill>
                <a:latin typeface="Corbel"/>
                <a:cs typeface="Corbel"/>
              </a:rPr>
              <a:t>dram</a:t>
            </a:r>
            <a:r>
              <a:rPr sz="3000" i="1" spc="9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), whi</a:t>
            </a: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c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h is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derived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from the v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rb m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aning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"</a:t>
            </a:r>
            <a:r>
              <a:rPr sz="3000" spc="0" dirty="0">
                <a:solidFill>
                  <a:srgbClr val="FFFF00"/>
                </a:solidFill>
                <a:latin typeface="Corbel"/>
                <a:cs typeface="Corbel"/>
              </a:rPr>
              <a:t>to d</a:t>
            </a:r>
            <a:r>
              <a:rPr sz="3000" spc="-4" dirty="0">
                <a:solidFill>
                  <a:srgbClr val="FFFF00"/>
                </a:solidFill>
                <a:latin typeface="Corbel"/>
                <a:cs typeface="Corbel"/>
              </a:rPr>
              <a:t>o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" or 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"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to</a:t>
            </a:r>
            <a:r>
              <a:rPr sz="3000" spc="-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act" </a:t>
            </a:r>
            <a:r>
              <a:rPr sz="3000" spc="-119" dirty="0">
                <a:solidFill>
                  <a:srgbClr val="FFFFFF"/>
                </a:solidFill>
                <a:latin typeface="Corbel"/>
                <a:cs typeface="Corbel"/>
              </a:rPr>
              <a:t>(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Cl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ssical</a:t>
            </a:r>
            <a:r>
              <a:rPr sz="3000" spc="-1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Gre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k: δράω,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i="1" spc="0" dirty="0">
                <a:solidFill>
                  <a:srgbClr val="FFFFFF"/>
                </a:solidFill>
                <a:latin typeface="Corbel"/>
                <a:cs typeface="Corbel"/>
              </a:rPr>
              <a:t>draō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).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 txBox="1"/>
          <p:nvPr/>
        </p:nvSpPr>
        <p:spPr>
          <a:xfrm>
            <a:off x="2417318" y="500258"/>
            <a:ext cx="6562089" cy="3890385"/>
          </a:xfrm>
          <a:prstGeom prst="rect">
            <a:avLst/>
          </a:prstGeom>
        </p:spPr>
        <p:txBody>
          <a:bodyPr wrap="square" lIns="0" tIns="19050" rIns="0" bIns="0" rtlCol="0">
            <a:noAutofit/>
          </a:bodyPr>
          <a:lstStyle/>
          <a:p>
            <a:pPr marL="856615">
              <a:lnSpc>
                <a:spcPts val="30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masks of</a:t>
            </a:r>
            <a:endParaRPr sz="3000">
              <a:latin typeface="Corbel"/>
              <a:cs typeface="Corbel"/>
            </a:endParaRPr>
          </a:p>
          <a:p>
            <a:pPr marL="1456943" marR="4256614" indent="-482726">
              <a:lnSpc>
                <a:spcPts val="3622"/>
              </a:lnSpc>
              <a:spcBef>
                <a:spcPts val="3427"/>
              </a:spcBef>
            </a:pPr>
            <a:r>
              <a:rPr sz="3000" dirty="0">
                <a:solidFill>
                  <a:srgbClr val="FFFF00"/>
                </a:solidFill>
                <a:latin typeface="Corbel"/>
                <a:cs typeface="Corbel"/>
              </a:rPr>
              <a:t>comedy </a:t>
            </a:r>
            <a:endParaRPr sz="3000">
              <a:latin typeface="Corbel"/>
              <a:cs typeface="Corbel"/>
            </a:endParaRPr>
          </a:p>
          <a:p>
            <a:pPr marL="1456943" marR="4256614">
              <a:lnSpc>
                <a:spcPts val="3622"/>
              </a:lnSpc>
              <a:spcBef>
                <a:spcPts val="4278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the</a:t>
            </a:r>
            <a:endParaRPr sz="3000">
              <a:latin typeface="Corbel"/>
              <a:cs typeface="Corbel"/>
            </a:endParaRPr>
          </a:p>
          <a:p>
            <a:pPr marL="1499234" marR="4439556" indent="-1499234">
              <a:lnSpc>
                <a:spcPts val="3622"/>
              </a:lnSpc>
              <a:spcBef>
                <a:spcPts val="4313"/>
              </a:spcBef>
            </a:pPr>
            <a:r>
              <a:rPr sz="3000" b="1" spc="0" dirty="0">
                <a:solidFill>
                  <a:srgbClr val="FFFF00"/>
                </a:solidFill>
                <a:latin typeface="Corbel"/>
                <a:cs typeface="Corbel"/>
              </a:rPr>
              <a:t>Melpomene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 </a:t>
            </a:r>
            <a:endParaRPr sz="3000">
              <a:latin typeface="Corbel"/>
              <a:cs typeface="Corbel"/>
            </a:endParaRPr>
          </a:p>
          <a:p>
            <a:pPr marL="1499234" marR="4439556">
              <a:lnSpc>
                <a:spcPts val="3622"/>
              </a:lnSpc>
              <a:spcBef>
                <a:spcPts val="684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038600" y="685800"/>
            <a:ext cx="4940808" cy="37048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99720" y="4771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61903" y="487558"/>
            <a:ext cx="4772097" cy="5456042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6309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two famous</a:t>
            </a:r>
            <a:endParaRPr sz="3000" dirty="0">
              <a:latin typeface="Corbel"/>
              <a:cs typeface="Corbel"/>
            </a:endParaRPr>
          </a:p>
          <a:p>
            <a:pPr marL="12700" marR="56309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drama </a:t>
            </a:r>
            <a:r>
              <a:rPr lang="en-US" sz="3000" spc="0" dirty="0">
                <a:solidFill>
                  <a:srgbClr val="FFFFFF"/>
                </a:solidFill>
                <a:latin typeface="Corbel"/>
                <a:cs typeface="Corbel"/>
              </a:rPr>
              <a:t>masks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represent the</a:t>
            </a:r>
            <a:r>
              <a:rPr lang="ar-IQ" sz="3000" dirty="0">
                <a:latin typeface="Corbel"/>
                <a:cs typeface="Corbel"/>
              </a:rPr>
              <a:t> </a:t>
            </a: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division between</a:t>
            </a:r>
            <a:endParaRPr sz="3000" dirty="0">
              <a:latin typeface="Corbel"/>
              <a:cs typeface="Corbel"/>
            </a:endParaRPr>
          </a:p>
          <a:p>
            <a:pPr marL="12700" marR="56309">
              <a:lnSpc>
                <a:spcPts val="3604"/>
              </a:lnSpc>
              <a:spcBef>
                <a:spcPts val="0"/>
              </a:spcBef>
            </a:pPr>
            <a:r>
              <a:rPr lang="en-US" sz="3000" spc="-9" dirty="0">
                <a:solidFill>
                  <a:srgbClr val="FFFFFF"/>
                </a:solidFill>
                <a:latin typeface="Corbel"/>
                <a:cs typeface="Corbel"/>
              </a:rPr>
              <a:t>Comedy 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000" spc="-9" dirty="0">
                <a:solidFill>
                  <a:srgbClr val="FFFF00"/>
                </a:solidFill>
                <a:latin typeface="Corbel"/>
                <a:cs typeface="Corbel"/>
              </a:rPr>
              <a:t>tragedy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 dirty="0">
              <a:latin typeface="Corbel"/>
              <a:cs typeface="Corbel"/>
            </a:endParaRPr>
          </a:p>
          <a:p>
            <a:pPr marL="12700" marR="748710">
              <a:lnSpc>
                <a:spcPct val="100022"/>
              </a:lnSpc>
              <a:spcBef>
                <a:spcPts val="510"/>
              </a:spcBef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They are symbols of ancient Greek Muses, </a:t>
            </a:r>
            <a:r>
              <a:rPr sz="3000" b="1" spc="-2" dirty="0">
                <a:solidFill>
                  <a:srgbClr val="FFFF00"/>
                </a:solidFill>
                <a:latin typeface="Corbel"/>
                <a:cs typeface="Corbel"/>
              </a:rPr>
              <a:t>Thalia </a:t>
            </a: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and</a:t>
            </a:r>
            <a:r>
              <a:rPr lang="ar-IQ" sz="3000" spc="-2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en-US" sz="3000" spc="-2" dirty="0">
                <a:solidFill>
                  <a:srgbClr val="FFFF00"/>
                </a:solidFill>
                <a:latin typeface="Corbel"/>
                <a:cs typeface="Corbel"/>
              </a:rPr>
              <a:t>Melpomene</a:t>
            </a:r>
            <a:r>
              <a:rPr lang="en-US" sz="3000" spc="-2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 dirty="0">
              <a:latin typeface="Corbel"/>
              <a:cs typeface="Corbel"/>
            </a:endParaRPr>
          </a:p>
          <a:p>
            <a:pPr marL="12700" marR="923027">
              <a:lnSpc>
                <a:spcPts val="3600"/>
              </a:lnSpc>
              <a:spcBef>
                <a:spcPts val="843"/>
              </a:spcBef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Thalia was the Muse</a:t>
            </a:r>
            <a:r>
              <a:rPr lang="en-US" sz="3000" spc="-2" dirty="0">
                <a:solidFill>
                  <a:srgbClr val="FFFFFF"/>
                </a:solidFill>
                <a:latin typeface="Corbel"/>
                <a:cs typeface="Corbel"/>
              </a:rPr>
              <a:t> of</a:t>
            </a: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 comedy, while</a:t>
            </a:r>
            <a:r>
              <a:rPr lang="ar-IQ" sz="3000" spc="-2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Melpomene was the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se of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traged</a:t>
            </a:r>
            <a:r>
              <a:rPr sz="3000" spc="-144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239468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720" y="385645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04520" y="6295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7724" y="639958"/>
            <a:ext cx="7675503" cy="4700524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At first, and after Aristotle's </a:t>
            </a:r>
            <a:r>
              <a:rPr sz="3000" i="1" spc="-4" dirty="0">
                <a:solidFill>
                  <a:srgbClr val="FFFFFF"/>
                </a:solidFill>
                <a:latin typeface="Corbel"/>
                <a:cs typeface="Corbel"/>
              </a:rPr>
              <a:t>Poetics 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(the earliest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work of dramatic theory), drama was considered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as a genre of poetry, and was contrasted with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000" spc="0" dirty="0">
                <a:solidFill>
                  <a:srgbClr val="FFFF00"/>
                </a:solidFill>
                <a:latin typeface="Corbel"/>
                <a:cs typeface="Corbel"/>
              </a:rPr>
              <a:t>epic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the </a:t>
            </a:r>
            <a:r>
              <a:rPr sz="3000" spc="0" dirty="0">
                <a:solidFill>
                  <a:srgbClr val="FFFF00"/>
                </a:solidFill>
                <a:latin typeface="Corbel"/>
                <a:cs typeface="Corbel"/>
              </a:rPr>
              <a:t>lyrics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ct val="100626"/>
              </a:lnSpc>
              <a:spcBef>
                <a:spcPts val="493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use of "drama" in the narrow sense to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18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designate a specific </a:t>
            </a:r>
            <a:r>
              <a:rPr sz="3000" i="1" spc="0" dirty="0">
                <a:solidFill>
                  <a:srgbClr val="FFFFFF"/>
                </a:solidFill>
                <a:latin typeface="Corbel"/>
                <a:cs typeface="Corbel"/>
              </a:rPr>
              <a:t>type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of play dates from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19th century.</a:t>
            </a:r>
            <a:endParaRPr sz="3000">
              <a:latin typeface="Corbel"/>
              <a:cs typeface="Corbel"/>
            </a:endParaRPr>
          </a:p>
          <a:p>
            <a:pPr marL="12700" marR="458774" indent="76200">
              <a:lnSpc>
                <a:spcPct val="100022"/>
              </a:lnSpc>
              <a:spcBef>
                <a:spcPts val="522"/>
              </a:spcBef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Drama in this sense refers to a play that is </a:t>
            </a:r>
            <a:r>
              <a:rPr sz="3000" i="1" spc="-3" dirty="0">
                <a:solidFill>
                  <a:srgbClr val="FFFF00"/>
                </a:solidFill>
                <a:latin typeface="Corbel"/>
                <a:cs typeface="Corbel"/>
              </a:rPr>
              <a:t>neither </a:t>
            </a: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a </a:t>
            </a:r>
            <a:r>
              <a:rPr sz="3000" spc="-3" dirty="0">
                <a:solidFill>
                  <a:srgbClr val="FFFF00"/>
                </a:solidFill>
                <a:latin typeface="Corbel"/>
                <a:cs typeface="Corbel"/>
              </a:rPr>
              <a:t>comedy </a:t>
            </a: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nor a </a:t>
            </a:r>
            <a:r>
              <a:rPr sz="3000" spc="-3" dirty="0">
                <a:solidFill>
                  <a:srgbClr val="FFFF00"/>
                </a:solidFill>
                <a:latin typeface="Corbel"/>
                <a:cs typeface="Corbel"/>
              </a:rPr>
              <a:t>tragedy</a:t>
            </a: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—for example, Ibsen’s A Doll’s House.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254708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520" y="400885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953000" y="495298"/>
            <a:ext cx="4191000" cy="6286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8740" y="822752"/>
            <a:ext cx="1773186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92" dirty="0" smtClean="0">
                <a:solidFill>
                  <a:srgbClr val="C1EDFF"/>
                </a:solidFill>
                <a:latin typeface="Consolas"/>
                <a:cs typeface="Consolas"/>
              </a:rPr>
              <a:t>History</a:t>
            </a:r>
            <a:endParaRPr sz="3600" dirty="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83435" y="822752"/>
            <a:ext cx="583094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54" dirty="0">
                <a:solidFill>
                  <a:srgbClr val="C1EDFF"/>
                </a:solidFill>
                <a:latin typeface="Consolas"/>
                <a:cs typeface="Consolas"/>
              </a:rPr>
              <a:t>of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6667" y="822752"/>
            <a:ext cx="1773186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92" dirty="0">
                <a:solidFill>
                  <a:srgbClr val="C1EDFF"/>
                </a:solidFill>
                <a:latin typeface="Consolas"/>
                <a:cs typeface="Consolas"/>
              </a:rPr>
              <a:t>Western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740" y="1371166"/>
            <a:ext cx="1298546" cy="482904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84" dirty="0">
                <a:solidFill>
                  <a:srgbClr val="C1EDFF"/>
                </a:solidFill>
                <a:latin typeface="Consolas"/>
                <a:cs typeface="Consolas"/>
              </a:rPr>
              <a:t>Drama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2077695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2088139"/>
            <a:ext cx="3437283" cy="1320878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Western drama</a:t>
            </a:r>
            <a:endParaRPr sz="3000" dirty="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originates in </a:t>
            </a:r>
            <a:r>
              <a:rPr sz="3000" b="1" spc="0" dirty="0">
                <a:solidFill>
                  <a:srgbClr val="60B6FF"/>
                </a:solidFill>
                <a:latin typeface="Corbel"/>
                <a:cs typeface="Corbel"/>
              </a:rPr>
              <a:t>classical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b="1" spc="-2" dirty="0">
                <a:solidFill>
                  <a:srgbClr val="60B6FF"/>
                </a:solidFill>
                <a:latin typeface="Corbel"/>
                <a:cs typeface="Corbel"/>
              </a:rPr>
              <a:t>Greece.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752600" y="3340606"/>
            <a:ext cx="5334000" cy="3505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5920" y="248013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8820" y="258477"/>
            <a:ext cx="7587978" cy="2781653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The theatrical culture of the city-state of Athens</a:t>
            </a:r>
            <a:endParaRPr sz="3000" dirty="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  <a:spcBef>
                <a:spcPts val="25"/>
              </a:spcBef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produced three genres of drama: tragedy,</a:t>
            </a:r>
            <a:endParaRPr sz="3000" dirty="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7" dirty="0">
                <a:solidFill>
                  <a:srgbClr val="FFFFFF"/>
                </a:solidFill>
                <a:latin typeface="Corbel"/>
                <a:cs typeface="Corbel"/>
              </a:rPr>
              <a:t>comedy, and the satyr play.</a:t>
            </a:r>
            <a:endParaRPr sz="3000" dirty="0">
              <a:latin typeface="Corbel"/>
              <a:cs typeface="Corbel"/>
            </a:endParaRPr>
          </a:p>
          <a:p>
            <a:pPr marL="12700" marR="394387">
              <a:lnSpc>
                <a:spcPct val="100022"/>
              </a:lnSpc>
              <a:spcBef>
                <a:spcPts val="510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The origins of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dra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m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go b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ck to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competitions held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as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part of festivities</a:t>
            </a:r>
            <a:r>
              <a:rPr sz="3000" spc="1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celeb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ati</a:t>
            </a: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 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he god Dio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ysus</a:t>
            </a:r>
            <a:r>
              <a:rPr lang="en-US" sz="300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920" y="1708259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95800" y="457200"/>
            <a:ext cx="3736848" cy="4934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5920" y="4771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487558"/>
            <a:ext cx="3217319" cy="4979416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b="1" spc="0" dirty="0">
                <a:solidFill>
                  <a:srgbClr val="FFFF00"/>
                </a:solidFill>
                <a:latin typeface="Corbel"/>
                <a:cs typeface="Corbel"/>
              </a:rPr>
              <a:t>Great Dionysia,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also called City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Dionysia , ancient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2" dirty="0">
                <a:solidFill>
                  <a:srgbClr val="FFFFFF"/>
                </a:solidFill>
                <a:latin typeface="Corbel"/>
                <a:cs typeface="Corbel"/>
              </a:rPr>
              <a:t>dramatic festival in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which tragedy,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comedy, and satyric</a:t>
            </a:r>
            <a:endParaRPr sz="3000">
              <a:latin typeface="Corbel"/>
              <a:cs typeface="Corbel"/>
            </a:endParaRPr>
          </a:p>
          <a:p>
            <a:pPr marL="12700" marR="9891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drama originated; it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was held in Athens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 March in honour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of </a:t>
            </a:r>
            <a:r>
              <a:rPr sz="3000" b="1" spc="0" dirty="0">
                <a:solidFill>
                  <a:srgbClr val="FFFF00"/>
                </a:solidFill>
                <a:latin typeface="Corbel"/>
                <a:cs typeface="Corbel"/>
              </a:rPr>
              <a:t>Dionysus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god of wine.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52600" y="1784603"/>
            <a:ext cx="6096000" cy="4572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93444" y="646971"/>
            <a:ext cx="170112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Ritual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60344" y="646971"/>
            <a:ext cx="380545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dirty="0">
                <a:solidFill>
                  <a:srgbClr val="60B6FF"/>
                </a:solidFill>
                <a:latin typeface="Consolas"/>
                <a:cs typeface="Consolas"/>
              </a:rPr>
              <a:t>&amp;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93744" y="646971"/>
            <a:ext cx="170112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Drama: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60644" y="646971"/>
            <a:ext cx="3034133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Differences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7952" y="1890273"/>
            <a:ext cx="6979491" cy="3824727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 the ancient world, ritual usually required</a:t>
            </a:r>
            <a:endParaRPr sz="3000" dirty="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animal sacrifice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; in tragic drama, the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hero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is</a:t>
            </a:r>
            <a:endParaRPr sz="3000" dirty="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dirty="0">
                <a:solidFill>
                  <a:srgbClr val="60B6FF"/>
                </a:solidFill>
                <a:latin typeface="Corbel"/>
                <a:cs typeface="Corbel"/>
              </a:rPr>
              <a:t>sacrificed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onstage.</a:t>
            </a:r>
            <a:endParaRPr lang="en-US" sz="3000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endParaRPr sz="3000" dirty="0">
              <a:latin typeface="Corbel"/>
              <a:cs typeface="Corbel"/>
            </a:endParaRPr>
          </a:p>
          <a:p>
            <a:pPr marL="12700" marR="135182">
              <a:lnSpc>
                <a:spcPct val="100022"/>
              </a:lnSpc>
              <a:spcBef>
                <a:spcPts val="510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Ritu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ls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do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not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invol</a:t>
            </a:r>
            <a:r>
              <a:rPr sz="3000" spc="-14" dirty="0">
                <a:solidFill>
                  <a:srgbClr val="FFFFFF"/>
                </a:solidFill>
                <a:latin typeface="Corbel"/>
                <a:cs typeface="Corbel"/>
              </a:rPr>
              <a:t>v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us by way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of 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id</a:t>
            </a:r>
            <a:r>
              <a:rPr sz="3000" spc="-4" dirty="0">
                <a:solidFill>
                  <a:srgbClr val="007DEA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ntification</a:t>
            </a:r>
            <a:r>
              <a:rPr sz="3000" spc="14" dirty="0">
                <a:solidFill>
                  <a:srgbClr val="007DEA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with a characte</a:t>
            </a:r>
            <a:r>
              <a:rPr sz="3000" spc="-150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as plays d</a:t>
            </a:r>
            <a:r>
              <a:rPr sz="3000" spc="-9" dirty="0">
                <a:solidFill>
                  <a:srgbClr val="007DEA"/>
                </a:solidFill>
                <a:latin typeface="Corbel"/>
                <a:cs typeface="Corbel"/>
              </a:rPr>
              <a:t>o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and</a:t>
            </a:r>
            <a:r>
              <a:rPr sz="3000" spc="1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</a:t>
            </a:r>
            <a:r>
              <a:rPr sz="3000" spc="-14" dirty="0">
                <a:solidFill>
                  <a:srgbClr val="FFFFFF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y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do</a:t>
            </a: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not depend on</a:t>
            </a:r>
            <a:r>
              <a:rPr sz="3000" spc="1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surprise</a:t>
            </a:r>
            <a:r>
              <a:rPr sz="3000" spc="-19" dirty="0">
                <a:solidFill>
                  <a:srgbClr val="007DEA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or 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susp</a:t>
            </a:r>
            <a:r>
              <a:rPr sz="3000" spc="-4" dirty="0">
                <a:solidFill>
                  <a:srgbClr val="007DEA"/>
                </a:solidFill>
                <a:latin typeface="Corbel"/>
                <a:cs typeface="Corbel"/>
              </a:rPr>
              <a:t>e</a:t>
            </a:r>
            <a:r>
              <a:rPr sz="3000" spc="0" dirty="0">
                <a:solidFill>
                  <a:srgbClr val="007DEA"/>
                </a:solidFill>
                <a:latin typeface="Corbel"/>
                <a:cs typeface="Corbel"/>
              </a:rPr>
              <a:t>nse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2024" y="3340202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4520" y="16198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1630331"/>
            <a:ext cx="7688767" cy="223606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It is perhaps because ancient </a:t>
            </a:r>
            <a:r>
              <a:rPr sz="3000" spc="-3" dirty="0">
                <a:solidFill>
                  <a:srgbClr val="007DEA"/>
                </a:solidFill>
                <a:latin typeface="Corbel"/>
                <a:cs typeface="Corbel"/>
              </a:rPr>
              <a:t>Greek religion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strongly emphasized the power of the gods to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surprise us, to intervene in our lives and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sometimes overturn them, that drama became a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chosen form for the honoring of the divine.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07340" y="402763"/>
            <a:ext cx="2725533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97" dirty="0">
                <a:solidFill>
                  <a:srgbClr val="007DEA"/>
                </a:solidFill>
                <a:latin typeface="Consolas"/>
                <a:cs typeface="Consolas"/>
              </a:rPr>
              <a:t>Significant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63011" y="402763"/>
            <a:ext cx="1297698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84" dirty="0">
                <a:solidFill>
                  <a:srgbClr val="007DEA"/>
                </a:solidFill>
                <a:latin typeface="Consolas"/>
                <a:cs typeface="Consolas"/>
              </a:rPr>
              <a:t>Greek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90846" y="402763"/>
            <a:ext cx="2487789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spc="-95" dirty="0">
                <a:solidFill>
                  <a:srgbClr val="007DEA"/>
                </a:solidFill>
                <a:latin typeface="Consolas"/>
                <a:cs typeface="Consolas"/>
              </a:rPr>
              <a:t>Dramatists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04874" y="1890273"/>
            <a:ext cx="7228841" cy="2871343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69009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Only a small fraction of the work of five</a:t>
            </a:r>
            <a:endParaRPr sz="3000">
              <a:latin typeface="Corbel"/>
              <a:cs typeface="Corbel"/>
            </a:endParaRPr>
          </a:p>
          <a:p>
            <a:pPr marL="12700" marR="69009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dramatists has survived to this day:</a:t>
            </a:r>
            <a:endParaRPr sz="3000">
              <a:latin typeface="Corbel"/>
              <a:cs typeface="Corbel"/>
            </a:endParaRPr>
          </a:p>
          <a:p>
            <a:pPr marL="88900" marR="69009">
              <a:lnSpc>
                <a:spcPct val="100626"/>
              </a:lnSpc>
              <a:spcBef>
                <a:spcPts val="496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the tragedians: </a:t>
            </a:r>
            <a:r>
              <a:rPr sz="3000" u="heavy" dirty="0">
                <a:solidFill>
                  <a:srgbClr val="EB8703"/>
                </a:solidFill>
                <a:latin typeface="Corbel"/>
                <a:cs typeface="Corbel"/>
                <a:hlinkClick r:id="rId3"/>
              </a:rPr>
              <a:t>Aeschylus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  <a:hlinkClick r:id="rId3"/>
              </a:rPr>
              <a:t>,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u="heavy" dirty="0">
                <a:solidFill>
                  <a:srgbClr val="EB8703"/>
                </a:solidFill>
                <a:latin typeface="Corbel"/>
                <a:cs typeface="Corbel"/>
                <a:hlinkClick r:id="rId4"/>
              </a:rPr>
              <a:t>Sophocles</a:t>
            </a:r>
            <a:r>
              <a:rPr sz="3000" dirty="0">
                <a:solidFill>
                  <a:srgbClr val="EB8703"/>
                </a:solidFill>
                <a:latin typeface="Corbel"/>
                <a:cs typeface="Corbel"/>
                <a:hlinkClick r:id="rId4"/>
              </a:rPr>
              <a:t>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  <a:hlinkClick r:id="rId4"/>
              </a:rPr>
              <a:t>and</a:t>
            </a:r>
            <a:endParaRPr sz="3000">
              <a:latin typeface="Corbel"/>
              <a:cs typeface="Corbel"/>
            </a:endParaRPr>
          </a:p>
          <a:p>
            <a:pPr marL="12700" marR="69009">
              <a:lnSpc>
                <a:spcPts val="3600"/>
              </a:lnSpc>
              <a:spcBef>
                <a:spcPts val="180"/>
              </a:spcBef>
            </a:pPr>
            <a:r>
              <a:rPr sz="3000" u="heavy" spc="0" dirty="0">
                <a:solidFill>
                  <a:srgbClr val="EB8703"/>
                </a:solidFill>
                <a:latin typeface="Corbel"/>
                <a:cs typeface="Corbel"/>
                <a:hlinkClick r:id="rId5"/>
              </a:rPr>
              <a:t>Euripides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  <a:hlinkClick r:id="rId5"/>
              </a:rPr>
              <a:t>,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ct val="100626"/>
              </a:lnSpc>
              <a:spcBef>
                <a:spcPts val="50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the comic writers </a:t>
            </a:r>
            <a:r>
              <a:rPr sz="3000" u="heavy" spc="0" dirty="0">
                <a:solidFill>
                  <a:srgbClr val="EB8703"/>
                </a:solidFill>
                <a:latin typeface="Corbel"/>
                <a:cs typeface="Corbel"/>
                <a:hlinkClick r:id="rId6"/>
              </a:rPr>
              <a:t>Aristophanes</a:t>
            </a:r>
            <a:r>
              <a:rPr sz="3000" spc="0" dirty="0">
                <a:solidFill>
                  <a:srgbClr val="EB8703"/>
                </a:solidFill>
                <a:latin typeface="Corbel"/>
                <a:cs typeface="Corbel"/>
                <a:hlinkClick r:id="rId6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  <a:hlinkClick r:id="rId6"/>
              </a:rPr>
              <a:t>and,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 from</a:t>
            </a:r>
            <a:endParaRPr sz="3000">
              <a:latin typeface="Corbel"/>
              <a:cs typeface="Corbel"/>
            </a:endParaRPr>
          </a:p>
          <a:p>
            <a:pPr marL="12700" marR="69009">
              <a:lnSpc>
                <a:spcPts val="3600"/>
              </a:lnSpc>
              <a:spcBef>
                <a:spcPts val="180"/>
              </a:spcBef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the late 4th century, </a:t>
            </a:r>
            <a:r>
              <a:rPr sz="3000" u="heavy" spc="-4" dirty="0">
                <a:solidFill>
                  <a:srgbClr val="EB8703"/>
                </a:solidFill>
                <a:latin typeface="Corbel"/>
                <a:cs typeface="Corbel"/>
                <a:hlinkClick r:id="rId7"/>
              </a:rPr>
              <a:t>Menander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2024" y="2883002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2024" y="3887071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3540" y="422942"/>
            <a:ext cx="1894498" cy="584707"/>
          </a:xfrm>
          <a:prstGeom prst="rect">
            <a:avLst/>
          </a:prstGeom>
        </p:spPr>
        <p:txBody>
          <a:bodyPr wrap="square" lIns="0" tIns="28606" rIns="0" bIns="0" rtlCol="0">
            <a:noAutofit/>
          </a:bodyPr>
          <a:lstStyle/>
          <a:p>
            <a:pPr marL="12700">
              <a:lnSpc>
                <a:spcPts val="4505"/>
              </a:lnSpc>
            </a:pPr>
            <a:r>
              <a:rPr sz="4400" b="1" spc="-77" dirty="0">
                <a:solidFill>
                  <a:srgbClr val="60B6FF"/>
                </a:solidFill>
                <a:latin typeface="Consolas"/>
                <a:cs typeface="Consolas"/>
              </a:rPr>
              <a:t>Chorus</a:t>
            </a:r>
            <a:endParaRPr sz="44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920" y="1953369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1963833"/>
            <a:ext cx="7160576" cy="1778558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Among the ancient Greeks the chorus was a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group of people, wearing masks, who sang or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chanted verses while performing dancelike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movements at religious festivals.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3540" y="422942"/>
            <a:ext cx="1894498" cy="584707"/>
          </a:xfrm>
          <a:prstGeom prst="rect">
            <a:avLst/>
          </a:prstGeom>
        </p:spPr>
        <p:txBody>
          <a:bodyPr wrap="square" lIns="0" tIns="28606" rIns="0" bIns="0" rtlCol="0">
            <a:noAutofit/>
          </a:bodyPr>
          <a:lstStyle/>
          <a:p>
            <a:pPr marL="12700">
              <a:lnSpc>
                <a:spcPts val="4505"/>
              </a:lnSpc>
            </a:pPr>
            <a:r>
              <a:rPr sz="4400" b="1" spc="-77" dirty="0">
                <a:solidFill>
                  <a:srgbClr val="60B6FF"/>
                </a:solidFill>
                <a:latin typeface="Consolas"/>
                <a:cs typeface="Consolas"/>
              </a:rPr>
              <a:t>Chorus</a:t>
            </a:r>
            <a:endParaRPr sz="44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7174957" cy="3607513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A similar chorus played a part in Greek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tragedies, where (in the plays of Aeschylus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and Sophocles) they served mainly as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commentators on the dramatic actions and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events </a:t>
            </a:r>
            <a:r>
              <a:rPr lang="en-US" sz="3000" spc="-1" dirty="0">
                <a:solidFill>
                  <a:srgbClr val="FFFFFF"/>
                </a:solidFill>
                <a:latin typeface="Corbel"/>
                <a:cs typeface="Corbel"/>
              </a:rPr>
              <a:t>that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 express traditional</a:t>
            </a:r>
            <a:r>
              <a:rPr lang="en-US" sz="3000" spc="-1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 moral,</a:t>
            </a:r>
            <a:endParaRPr sz="3000" dirty="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religious, and social attitudes; beginning with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Euripides, however, the chorus assumed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primarily a lyrical function.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412656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Satyr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36140" y="412656"/>
            <a:ext cx="1167927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play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7213178" cy="2693035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 algn="just">
              <a:lnSpc>
                <a:spcPts val="3100"/>
              </a:lnSpc>
            </a:pPr>
            <a:r>
              <a:rPr sz="3000" b="1" spc="-3" dirty="0">
                <a:solidFill>
                  <a:srgbClr val="FFFFFF"/>
                </a:solidFill>
                <a:latin typeface="Corbel"/>
                <a:cs typeface="Corbel"/>
              </a:rPr>
              <a:t>Satyr plays </a:t>
            </a: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were an ancient Greek form of</a:t>
            </a:r>
            <a:endParaRPr sz="3000" dirty="0">
              <a:latin typeface="Corbel"/>
              <a:cs typeface="Corbel"/>
            </a:endParaRPr>
          </a:p>
          <a:p>
            <a:pPr marL="12700" marR="57195" algn="just">
              <a:lnSpc>
                <a:spcPts val="3600"/>
              </a:lnSpc>
              <a:spcBef>
                <a:spcPts val="25"/>
              </a:spcBef>
            </a:pPr>
            <a:r>
              <a:rPr sz="3000" spc="-3" dirty="0">
                <a:solidFill>
                  <a:srgbClr val="60B6FF"/>
                </a:solidFill>
                <a:latin typeface="Corbel"/>
                <a:cs typeface="Corbel"/>
              </a:rPr>
              <a:t>tragicomedy</a:t>
            </a: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, similar in spirit to the</a:t>
            </a:r>
            <a:endParaRPr sz="3000" dirty="0">
              <a:latin typeface="Corbel"/>
              <a:cs typeface="Corbel"/>
            </a:endParaRPr>
          </a:p>
          <a:p>
            <a:pPr marL="12700" marR="57195" algn="just">
              <a:lnSpc>
                <a:spcPts val="3604"/>
              </a:lnSpc>
              <a:spcBef>
                <a:spcPts val="0"/>
              </a:spcBef>
            </a:pPr>
            <a:r>
              <a:rPr sz="3000" spc="-6" dirty="0">
                <a:solidFill>
                  <a:srgbClr val="FFFFFF"/>
                </a:solidFill>
                <a:latin typeface="Corbel"/>
                <a:cs typeface="Corbel"/>
              </a:rPr>
              <a:t>burlesque. The featured choruses of satyrs,</a:t>
            </a:r>
            <a:endParaRPr sz="3000" dirty="0">
              <a:latin typeface="Corbel"/>
              <a:cs typeface="Corbel"/>
            </a:endParaRPr>
          </a:p>
          <a:p>
            <a:pPr marL="12700" marR="57195" algn="just">
              <a:lnSpc>
                <a:spcPts val="3600"/>
              </a:lnSpc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were based on Greek mythology, and were</a:t>
            </a:r>
            <a:endParaRPr sz="3000" dirty="0">
              <a:latin typeface="Corbel"/>
              <a:cs typeface="Corbel"/>
            </a:endParaRPr>
          </a:p>
          <a:p>
            <a:pPr marL="12700" algn="just">
              <a:lnSpc>
                <a:spcPts val="36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rife with mock drunkenness, brazen sexuality,</a:t>
            </a:r>
            <a:endParaRPr sz="3000" dirty="0">
              <a:latin typeface="Corbel"/>
              <a:cs typeface="Corbel"/>
            </a:endParaRPr>
          </a:p>
          <a:p>
            <a:pPr marL="12700" marR="57195" algn="just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general merriment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88340" y="820707"/>
            <a:ext cx="1436052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4" dirty="0">
                <a:solidFill>
                  <a:srgbClr val="60B6FF"/>
                </a:solidFill>
                <a:latin typeface="Consolas"/>
                <a:cs typeface="Consolas"/>
              </a:rPr>
              <a:t>Roman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90368" y="820707"/>
            <a:ext cx="1436052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4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0720" y="2195043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23924" y="2205487"/>
            <a:ext cx="7529952" cy="1778253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Following the expansion of the Roman Republic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7" dirty="0">
                <a:solidFill>
                  <a:srgbClr val="FFFFFF"/>
                </a:solidFill>
                <a:latin typeface="Corbel"/>
                <a:cs typeface="Corbel"/>
              </a:rPr>
              <a:t>(509–27 BCE) into several Greek territories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between 270–240 BCE, Rome encountered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Greek drama.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7230261" cy="3150235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In re-working the Greek originals, the Roman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comic dramatists abolished the role of the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u="heavy" spc="-13" dirty="0">
                <a:solidFill>
                  <a:srgbClr val="58C1BA"/>
                </a:solidFill>
                <a:latin typeface="Corbel"/>
                <a:cs typeface="Corbe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chorus</a:t>
            </a:r>
            <a:r>
              <a:rPr sz="3000" spc="-13" dirty="0">
                <a:solidFill>
                  <a:srgbClr val="58C1BA"/>
                </a:solidFill>
                <a:latin typeface="Corbel"/>
                <a:cs typeface="Corbe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sz="3000" spc="-13" dirty="0">
                <a:latin typeface="Corbel"/>
                <a:cs typeface="Corbel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</a:t>
            </a:r>
            <a:r>
              <a:rPr sz="3000" spc="-13" dirty="0">
                <a:solidFill>
                  <a:srgbClr val="FFFFFF"/>
                </a:solidFill>
                <a:latin typeface="Corbel"/>
                <a:cs typeface="Corbel"/>
              </a:rPr>
              <a:t> dividing the drama into </a:t>
            </a:r>
            <a:r>
              <a:rPr sz="3000" spc="-13" dirty="0">
                <a:solidFill>
                  <a:srgbClr val="EB8703"/>
                </a:solidFill>
                <a:latin typeface="Corbel"/>
                <a:cs typeface="Corbel"/>
              </a:rPr>
              <a:t> </a:t>
            </a:r>
            <a:r>
              <a:rPr sz="3000" u="heavy" spc="-13" dirty="0">
                <a:solidFill>
                  <a:srgbClr val="EB8703"/>
                </a:solidFill>
                <a:latin typeface="Corbel"/>
                <a:cs typeface="Corbel"/>
                <a:hlinkClick r:id="rId4"/>
              </a:rPr>
              <a:t>episodes</a:t>
            </a:r>
            <a:endParaRPr sz="3000" dirty="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introduced musical accompaniment to its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u="heavy" spc="0" dirty="0">
                <a:solidFill>
                  <a:srgbClr val="58C1BA"/>
                </a:solidFill>
                <a:latin typeface="Corbel"/>
                <a:cs typeface="Corbe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dialogue</a:t>
            </a:r>
            <a:r>
              <a:rPr sz="3000" spc="0" dirty="0">
                <a:solidFill>
                  <a:srgbClr val="58C1BA"/>
                </a:solidFill>
                <a:latin typeface="Corbel"/>
                <a:cs typeface="Corbe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</a:t>
            </a:r>
            <a:r>
              <a:rPr sz="3000" spc="0" dirty="0">
                <a:latin typeface="Corbel"/>
                <a:cs typeface="Corbel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(b</a:t>
            </a:r>
            <a:r>
              <a:rPr sz="3000" spc="0" dirty="0">
                <a:latin typeface="Corbel"/>
                <a:cs typeface="Corbel"/>
              </a:rPr>
              <a:t>etween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 one-third of the dialogue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 the comedies of Plautus and two-thirds in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25" dirty="0">
                <a:solidFill>
                  <a:srgbClr val="FFFFFF"/>
                </a:solidFill>
                <a:latin typeface="Corbel"/>
                <a:cs typeface="Corbel"/>
              </a:rPr>
              <a:t>those of Terence).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3444" y="646971"/>
            <a:ext cx="2234330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Medieval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3744" y="646971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2001495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2011939"/>
            <a:ext cx="7523417" cy="2235454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Medieval drama, when it emerged hundreds of</a:t>
            </a:r>
            <a:endParaRPr sz="3000" dirty="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years after the original tragedies and comedies,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was a new creation rather than a rebirth, the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drama of earlier times having had almost no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influence on it.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89220" y="836676"/>
            <a:ext cx="3843528" cy="5641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412656"/>
            <a:ext cx="170112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Middle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2840" y="412656"/>
            <a:ext cx="1167927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Ages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13153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620" y="1325758"/>
            <a:ext cx="4584201" cy="4065016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000" b="1" spc="-5" dirty="0">
                <a:solidFill>
                  <a:srgbClr val="FFFFFF"/>
                </a:solidFill>
                <a:latin typeface="Corbel"/>
                <a:cs typeface="Corbel"/>
              </a:rPr>
              <a:t>Middle Ages 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is a period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  <a:spcBef>
                <a:spcPts val="25"/>
              </a:spcBef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of European history that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lasted from the </a:t>
            </a:r>
            <a:r>
              <a:rPr sz="3000" dirty="0">
                <a:solidFill>
                  <a:srgbClr val="60B6FF"/>
                </a:solidFill>
                <a:latin typeface="Corbel"/>
                <a:cs typeface="Corbel"/>
              </a:rPr>
              <a:t>5th until the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15th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centuries. It began with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1" dirty="0">
                <a:solidFill>
                  <a:srgbClr val="FFFFFF"/>
                </a:solidFill>
                <a:latin typeface="Corbel"/>
                <a:cs typeface="Corbel"/>
              </a:rPr>
              <a:t>the collapse of the </a:t>
            </a:r>
            <a:r>
              <a:rPr sz="3000" spc="-11" dirty="0">
                <a:solidFill>
                  <a:srgbClr val="60B6FF"/>
                </a:solidFill>
                <a:latin typeface="Corbel"/>
                <a:cs typeface="Corbel"/>
              </a:rPr>
              <a:t>Western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" dirty="0">
                <a:solidFill>
                  <a:srgbClr val="60B6FF"/>
                </a:solidFill>
                <a:latin typeface="Corbel"/>
                <a:cs typeface="Corbel"/>
              </a:rPr>
              <a:t>Roman Empire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, and was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followed by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7" dirty="0">
                <a:solidFill>
                  <a:srgbClr val="FFFFFF"/>
                </a:solidFill>
                <a:latin typeface="Corbel"/>
                <a:cs typeface="Corbel"/>
              </a:rPr>
              <a:t>the Renaissance and the Age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spc="-10" dirty="0">
                <a:solidFill>
                  <a:srgbClr val="FFFFFF"/>
                </a:solidFill>
                <a:latin typeface="Corbel"/>
                <a:cs typeface="Corbel"/>
              </a:rPr>
              <a:t>of Discovery.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04874" y="1890273"/>
            <a:ext cx="7115033" cy="177838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The Middle Ages is the middle period of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6" dirty="0">
                <a:solidFill>
                  <a:srgbClr val="FFFFFF"/>
                </a:solidFill>
                <a:latin typeface="Corbel"/>
                <a:cs typeface="Corbel"/>
              </a:rPr>
              <a:t>traditional division of Western history into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4"/>
              </a:lnSpc>
              <a:spcBef>
                <a:spcPts val="0"/>
              </a:spcBef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Classical, Medieval, and Modern periods.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2" dirty="0">
                <a:solidFill>
                  <a:srgbClr val="FFFFFF"/>
                </a:solidFill>
                <a:latin typeface="Corbel"/>
                <a:cs typeface="Corbel"/>
                <a:hlinkClick r:id="rId3"/>
              </a:rPr>
              <a:t>period is subdivided into the </a:t>
            </a:r>
            <a:r>
              <a:rPr sz="3000" spc="-12" dirty="0">
                <a:solidFill>
                  <a:srgbClr val="EB8703"/>
                </a:solidFill>
                <a:latin typeface="Corbel"/>
                <a:cs typeface="Corbel"/>
                <a:hlinkClick r:id="rId3"/>
              </a:rPr>
              <a:t> </a:t>
            </a:r>
            <a:r>
              <a:rPr sz="3000" u="heavy" spc="-12" dirty="0">
                <a:solidFill>
                  <a:srgbClr val="EB8703"/>
                </a:solidFill>
                <a:latin typeface="Corbel"/>
                <a:cs typeface="Corbel"/>
                <a:hlinkClick r:id="rId3"/>
              </a:rPr>
              <a:t>Early Middle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04874" y="3719227"/>
            <a:ext cx="6556499" cy="406704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u="heavy" spc="-4" dirty="0">
                <a:solidFill>
                  <a:srgbClr val="EB8703"/>
                </a:solidFill>
                <a:latin typeface="Corbel"/>
                <a:cs typeface="Corbel"/>
                <a:hlinkClick r:id="rId4"/>
              </a:rPr>
              <a:t>Ages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  <a:hlinkClick r:id="rId4"/>
              </a:rPr>
              <a:t>, the </a:t>
            </a:r>
            <a:r>
              <a:rPr sz="3000" u="heavy" spc="-4" dirty="0">
                <a:solidFill>
                  <a:srgbClr val="EB8703"/>
                </a:solidFill>
                <a:latin typeface="Corbel"/>
                <a:cs typeface="Corbel"/>
                <a:hlinkClick r:id="rId4"/>
              </a:rPr>
              <a:t>High Middle Ages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  <a:hlinkClick r:id="rId4"/>
              </a:rPr>
              <a:t>,</a:t>
            </a: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 and the </a:t>
            </a:r>
            <a:r>
              <a:rPr sz="3000" u="heavy" spc="-4" dirty="0">
                <a:solidFill>
                  <a:srgbClr val="EB8703"/>
                </a:solidFill>
                <a:latin typeface="Corbel"/>
                <a:cs typeface="Corbel"/>
              </a:rPr>
              <a:t>La</a:t>
            </a:r>
            <a:r>
              <a:rPr sz="3000" u="heavy" spc="-4" dirty="0">
                <a:solidFill>
                  <a:srgbClr val="EB8703"/>
                </a:solidFill>
                <a:latin typeface="Corbel"/>
                <a:cs typeface="Corbel"/>
                <a:hlinkClick r:id="" action="ppaction://noaction"/>
              </a:rPr>
              <a:t>te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4874" y="4176908"/>
            <a:ext cx="2120580" cy="406400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u="heavy" spc="-9" dirty="0">
                <a:solidFill>
                  <a:srgbClr val="EB8703"/>
                </a:solidFill>
                <a:latin typeface="Corbel"/>
                <a:cs typeface="Corbel"/>
                <a:hlinkClick r:id="rId4"/>
              </a:rPr>
              <a:t>Middle Ages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  <a:hlinkClick r:id="rId4"/>
              </a:rPr>
              <a:t>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8" name="object 8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6714677" y="3418586"/>
            <a:ext cx="7639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3728328" y="3875786"/>
            <a:ext cx="7610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892104" y="3875786"/>
            <a:ext cx="600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05135" y="4333240"/>
            <a:ext cx="6153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12140" y="744507"/>
            <a:ext cx="223676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4" dirty="0">
                <a:solidFill>
                  <a:srgbClr val="60B6FF"/>
                </a:solidFill>
                <a:latin typeface="Consolas"/>
                <a:cs typeface="Consolas"/>
              </a:rPr>
              <a:t>Medieval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15183" y="744507"/>
            <a:ext cx="1436052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4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16960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1706531"/>
            <a:ext cx="7698936" cy="3150539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The Christian church had traditionally opposed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25"/>
              </a:spcBef>
            </a:pPr>
            <a:r>
              <a:rPr sz="3000" spc="8" dirty="0">
                <a:solidFill>
                  <a:srgbClr val="FFFFFF"/>
                </a:solidFill>
                <a:latin typeface="Corbel"/>
                <a:cs typeface="Corbel"/>
              </a:rPr>
              <a:t>any form of theater. But little by little, in the</a:t>
            </a:r>
            <a:endParaRPr sz="3000" dirty="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Easter service, and later in the Christmas service,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bits of chanted dialogue, called tropes, were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interpolated into the liturgy. Priests,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impersonating biblical figures, acted out</a:t>
            </a:r>
            <a:endParaRPr sz="3000" dirty="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minuscule scenes from the holiday stories.</a:t>
            </a:r>
            <a:endParaRPr sz="3000" dirty="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07340" y="412656"/>
            <a:ext cx="38348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9" dirty="0">
                <a:solidFill>
                  <a:srgbClr val="60B6FF"/>
                </a:solidFill>
                <a:latin typeface="Consolas"/>
                <a:cs typeface="Consolas"/>
              </a:rPr>
              <a:t>Medieval 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920" y="14674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1477931"/>
            <a:ext cx="7685659" cy="315046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Eventually, these plays </a:t>
            </a:r>
            <a:r>
              <a:rPr sz="3000" spc="-3" dirty="0">
                <a:solidFill>
                  <a:srgbClr val="60B6FF"/>
                </a:solidFill>
                <a:latin typeface="Corbel"/>
                <a:cs typeface="Corbel"/>
              </a:rPr>
              <a:t>grew </a:t>
            </a: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more elaborate and</a:t>
            </a:r>
            <a:endParaRPr sz="3000">
              <a:latin typeface="Corbel"/>
              <a:cs typeface="Corbel"/>
            </a:endParaRPr>
          </a:p>
          <a:p>
            <a:pPr marL="12700" marR="3003">
              <a:lnSpc>
                <a:spcPts val="3604"/>
              </a:lnSpc>
              <a:spcBef>
                <a:spcPts val="25"/>
              </a:spcBef>
            </a:pPr>
            <a:r>
              <a:rPr sz="3000" spc="-2" dirty="0">
                <a:solidFill>
                  <a:srgbClr val="60B6FF"/>
                </a:solidFill>
                <a:latin typeface="Corbel"/>
                <a:cs typeface="Corbel"/>
              </a:rPr>
              <a:t>moved out of the church</a:t>
            </a: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. Secular elements crept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in as the artisan guilds took responsibility for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these performances; although the glorification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of God and the redemption of humanity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remained prime concerns, the celebration of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local industry was not neglected.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57800" y="2054352"/>
            <a:ext cx="3505200" cy="41894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8740" y="515907"/>
            <a:ext cx="3034133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Renaissance</a:t>
            </a:r>
            <a:endParaRPr sz="4000" dirty="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79140" y="515907"/>
            <a:ext cx="3567335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9" dirty="0">
                <a:solidFill>
                  <a:srgbClr val="60B6FF"/>
                </a:solidFill>
                <a:latin typeface="Consolas"/>
                <a:cs typeface="Consolas"/>
              </a:rPr>
              <a:t>(Elizabethan)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12940" y="515907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1925295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1935739"/>
            <a:ext cx="4062333" cy="3607434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The Renaissance saw a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huge resurgence in all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types of art, including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6" dirty="0">
                <a:solidFill>
                  <a:srgbClr val="FFFFFF"/>
                </a:solidFill>
                <a:latin typeface="Corbel"/>
                <a:cs typeface="Corbel"/>
              </a:rPr>
              <a:t>theater. It was during this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8" dirty="0">
                <a:solidFill>
                  <a:srgbClr val="FFFFFF"/>
                </a:solidFill>
                <a:latin typeface="Corbel"/>
                <a:cs typeface="Corbel"/>
              </a:rPr>
              <a:t>time that Commedia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Dell'arte flourished and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the first Elizabethan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playhouse opened.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785360" y="5932930"/>
            <a:ext cx="3992880" cy="938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00600" y="871727"/>
            <a:ext cx="3962400" cy="5071872"/>
          </a:xfrm>
          <a:custGeom>
            <a:avLst/>
            <a:gdLst/>
            <a:ahLst/>
            <a:cxnLst/>
            <a:rect l="l" t="t" r="r" b="b"/>
            <a:pathLst>
              <a:path w="3962400" h="5071872">
                <a:moveTo>
                  <a:pt x="0" y="340487"/>
                </a:moveTo>
                <a:lnTo>
                  <a:pt x="0" y="4731346"/>
                </a:lnTo>
                <a:lnTo>
                  <a:pt x="1128" y="4759274"/>
                </a:lnTo>
                <a:lnTo>
                  <a:pt x="9893" y="4813177"/>
                </a:lnTo>
                <a:lnTo>
                  <a:pt x="26751" y="4863892"/>
                </a:lnTo>
                <a:lnTo>
                  <a:pt x="51002" y="4910718"/>
                </a:lnTo>
                <a:lnTo>
                  <a:pt x="81947" y="4952954"/>
                </a:lnTo>
                <a:lnTo>
                  <a:pt x="118884" y="4989899"/>
                </a:lnTo>
                <a:lnTo>
                  <a:pt x="161114" y="5020852"/>
                </a:lnTo>
                <a:lnTo>
                  <a:pt x="207936" y="5045111"/>
                </a:lnTo>
                <a:lnTo>
                  <a:pt x="258650" y="5061975"/>
                </a:lnTo>
                <a:lnTo>
                  <a:pt x="312556" y="5070743"/>
                </a:lnTo>
                <a:lnTo>
                  <a:pt x="340487" y="5071872"/>
                </a:lnTo>
                <a:lnTo>
                  <a:pt x="3621913" y="5071872"/>
                </a:lnTo>
                <a:lnTo>
                  <a:pt x="3677151" y="5067414"/>
                </a:lnTo>
                <a:lnTo>
                  <a:pt x="3729549" y="5054511"/>
                </a:lnTo>
                <a:lnTo>
                  <a:pt x="3778404" y="5033862"/>
                </a:lnTo>
                <a:lnTo>
                  <a:pt x="3823018" y="5006168"/>
                </a:lnTo>
                <a:lnTo>
                  <a:pt x="3862689" y="4972132"/>
                </a:lnTo>
                <a:lnTo>
                  <a:pt x="3896717" y="4932454"/>
                </a:lnTo>
                <a:lnTo>
                  <a:pt x="3924403" y="4887835"/>
                </a:lnTo>
                <a:lnTo>
                  <a:pt x="3945045" y="4838977"/>
                </a:lnTo>
                <a:lnTo>
                  <a:pt x="3957944" y="4786580"/>
                </a:lnTo>
                <a:lnTo>
                  <a:pt x="3962400" y="4731346"/>
                </a:lnTo>
                <a:lnTo>
                  <a:pt x="3962400" y="340487"/>
                </a:lnTo>
                <a:lnTo>
                  <a:pt x="3957944" y="285248"/>
                </a:lnTo>
                <a:lnTo>
                  <a:pt x="3945045" y="232850"/>
                </a:lnTo>
                <a:lnTo>
                  <a:pt x="3924403" y="183995"/>
                </a:lnTo>
                <a:lnTo>
                  <a:pt x="3896717" y="139381"/>
                </a:lnTo>
                <a:lnTo>
                  <a:pt x="3862689" y="99710"/>
                </a:lnTo>
                <a:lnTo>
                  <a:pt x="3823018" y="65682"/>
                </a:lnTo>
                <a:lnTo>
                  <a:pt x="3778404" y="37996"/>
                </a:lnTo>
                <a:lnTo>
                  <a:pt x="3729549" y="17354"/>
                </a:lnTo>
                <a:lnTo>
                  <a:pt x="3677151" y="4455"/>
                </a:lnTo>
                <a:lnTo>
                  <a:pt x="3621913" y="0"/>
                </a:lnTo>
                <a:lnTo>
                  <a:pt x="340487" y="0"/>
                </a:lnTo>
                <a:lnTo>
                  <a:pt x="285248" y="4455"/>
                </a:lnTo>
                <a:lnTo>
                  <a:pt x="232850" y="17354"/>
                </a:lnTo>
                <a:lnTo>
                  <a:pt x="183995" y="37996"/>
                </a:lnTo>
                <a:lnTo>
                  <a:pt x="139381" y="65682"/>
                </a:lnTo>
                <a:lnTo>
                  <a:pt x="99710" y="99710"/>
                </a:lnTo>
                <a:lnTo>
                  <a:pt x="65682" y="139381"/>
                </a:lnTo>
                <a:lnTo>
                  <a:pt x="37996" y="183995"/>
                </a:lnTo>
                <a:lnTo>
                  <a:pt x="17354" y="232850"/>
                </a:lnTo>
                <a:lnTo>
                  <a:pt x="4455" y="285248"/>
                </a:lnTo>
                <a:lnTo>
                  <a:pt x="0" y="340487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800600" y="871727"/>
            <a:ext cx="3962400" cy="50718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52120" y="13153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5020" y="1325758"/>
            <a:ext cx="3460243" cy="406400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-5" dirty="0">
                <a:solidFill>
                  <a:srgbClr val="60B6FF"/>
                </a:solidFill>
                <a:latin typeface="Corbel"/>
                <a:cs typeface="Corbel"/>
              </a:rPr>
              <a:t>William Shakespeare</a:t>
            </a: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,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5020" y="1782731"/>
            <a:ext cx="1679863" cy="1321407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one of the</a:t>
            </a:r>
            <a:endParaRPr sz="3000">
              <a:latin typeface="Corbel"/>
              <a:cs typeface="Corbel"/>
            </a:endParaRPr>
          </a:p>
          <a:p>
            <a:pPr marL="12700" marR="9478">
              <a:lnSpc>
                <a:spcPts val="3604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renowned</a:t>
            </a:r>
            <a:endParaRPr sz="3000">
              <a:latin typeface="Corbel"/>
              <a:cs typeface="Corbel"/>
            </a:endParaRPr>
          </a:p>
          <a:p>
            <a:pPr marL="12700" marR="5977">
              <a:lnSpc>
                <a:spcPts val="36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wrote and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61133" y="1782731"/>
            <a:ext cx="2096943" cy="1321407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20133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world's most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25"/>
              </a:spcBef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playwrights,</a:t>
            </a:r>
            <a:endParaRPr sz="3000">
              <a:latin typeface="Corbel"/>
              <a:cs typeface="Corbel"/>
            </a:endParaRPr>
          </a:p>
          <a:p>
            <a:pPr marL="17653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produced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020" y="3154712"/>
            <a:ext cx="3803673" cy="1321280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many plays that are still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  <a:spcBef>
                <a:spcPts val="25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performed regularly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3" dirty="0">
                <a:solidFill>
                  <a:srgbClr val="FFFFFF"/>
                </a:solidFill>
                <a:latin typeface="Corbel"/>
                <a:cs typeface="Corbel"/>
              </a:rPr>
              <a:t>even today.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103876" y="594360"/>
            <a:ext cx="3736848" cy="5943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5920" y="8581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868558"/>
            <a:ext cx="3895150" cy="3607435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32670">
              <a:lnSpc>
                <a:spcPts val="31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Shakespeare was one of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first to weave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comic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elements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into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tragedies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He also developed a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structure and several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types of characters that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2" dirty="0">
                <a:solidFill>
                  <a:srgbClr val="FFFFFF"/>
                </a:solidFill>
                <a:latin typeface="Corbel"/>
                <a:cs typeface="Corbel"/>
              </a:rPr>
              <a:t>are still common in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60B6FF"/>
                </a:solidFill>
                <a:latin typeface="Corbel"/>
                <a:cs typeface="Corbel"/>
              </a:rPr>
              <a:t>modern drama.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374140" y="385890"/>
            <a:ext cx="992628" cy="559657"/>
          </a:xfrm>
          <a:prstGeom prst="rect">
            <a:avLst/>
          </a:prstGeom>
        </p:spPr>
        <p:txBody>
          <a:bodyPr wrap="square" lIns="0" tIns="27368" rIns="0" bIns="0" rtlCol="0">
            <a:noAutofit/>
          </a:bodyPr>
          <a:lstStyle/>
          <a:p>
            <a:pPr marL="12700">
              <a:lnSpc>
                <a:spcPts val="4310"/>
              </a:lnSpc>
            </a:pPr>
            <a:r>
              <a:rPr sz="4000" b="1" spc="-86" dirty="0">
                <a:solidFill>
                  <a:srgbClr val="60B6FF"/>
                </a:solidFill>
                <a:latin typeface="Consolas"/>
                <a:cs typeface="Consolas"/>
              </a:rPr>
              <a:t>18</a:t>
            </a:r>
            <a:r>
              <a:rPr sz="3975" b="1" spc="-86" baseline="29005" dirty="0">
                <a:solidFill>
                  <a:srgbClr val="60B6FF"/>
                </a:solidFill>
                <a:latin typeface="Consolas"/>
                <a:cs typeface="Consolas"/>
              </a:rPr>
              <a:t>th</a:t>
            </a:r>
            <a:endParaRPr sz="2650">
              <a:latin typeface="Consolas"/>
              <a:cs typeface="Consola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0" y="412656"/>
            <a:ext cx="901326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9" dirty="0">
                <a:solidFill>
                  <a:srgbClr val="60B6FF"/>
                </a:solidFill>
                <a:latin typeface="Consolas"/>
                <a:cs typeface="Consolas"/>
              </a:rPr>
              <a:t>The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28062" y="412656"/>
            <a:ext cx="1983712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79" dirty="0">
                <a:solidFill>
                  <a:srgbClr val="60B6FF"/>
                </a:solidFill>
                <a:latin typeface="Consolas"/>
                <a:cs typeface="Consolas"/>
              </a:rPr>
              <a:t>Century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65110" y="412656"/>
            <a:ext cx="144830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75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5920" y="16960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8820" y="1706531"/>
            <a:ext cx="7932735" cy="2781653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The 18th century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was a time when more plays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4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were being written for and about the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middle class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</a:t>
            </a:r>
            <a:endParaRPr sz="3000">
              <a:latin typeface="Corbel"/>
              <a:cs typeface="Corbel"/>
            </a:endParaRPr>
          </a:p>
          <a:p>
            <a:pPr marL="12700" marR="55129">
              <a:lnSpc>
                <a:spcPct val="100022"/>
              </a:lnSpc>
              <a:spcBef>
                <a:spcPts val="510"/>
              </a:spcBef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At first the theaters relied on the pre-Civil War repertoire; before long, however, they felt called upon to bring these plays into line with their </a:t>
            </a:r>
            <a:r>
              <a:rPr sz="3000" spc="-1" dirty="0">
                <a:solidFill>
                  <a:srgbClr val="60B6FF"/>
                </a:solidFill>
                <a:latin typeface="Corbel"/>
                <a:cs typeface="Corbel"/>
              </a:rPr>
              <a:t>more "refined," French-influenced 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sensibilities.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920" y="269948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97940" y="385890"/>
            <a:ext cx="992628" cy="559657"/>
          </a:xfrm>
          <a:prstGeom prst="rect">
            <a:avLst/>
          </a:prstGeom>
        </p:spPr>
        <p:txBody>
          <a:bodyPr wrap="square" lIns="0" tIns="27368" rIns="0" bIns="0" rtlCol="0">
            <a:noAutofit/>
          </a:bodyPr>
          <a:lstStyle/>
          <a:p>
            <a:pPr marL="12700">
              <a:lnSpc>
                <a:spcPts val="4310"/>
              </a:lnSpc>
            </a:pPr>
            <a:r>
              <a:rPr sz="4000" b="1" spc="-86" dirty="0">
                <a:solidFill>
                  <a:srgbClr val="60B6FF"/>
                </a:solidFill>
                <a:latin typeface="Consolas"/>
                <a:cs typeface="Consolas"/>
              </a:rPr>
              <a:t>18</a:t>
            </a:r>
            <a:r>
              <a:rPr sz="3975" b="1" spc="-86" baseline="29005" dirty="0">
                <a:solidFill>
                  <a:srgbClr val="60B6FF"/>
                </a:solidFill>
                <a:latin typeface="Consolas"/>
                <a:cs typeface="Consolas"/>
              </a:rPr>
              <a:t>th</a:t>
            </a:r>
            <a:endParaRPr sz="265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412656"/>
            <a:ext cx="901326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9" dirty="0">
                <a:solidFill>
                  <a:srgbClr val="60B6FF"/>
                </a:solidFill>
                <a:latin typeface="Consolas"/>
                <a:cs typeface="Consolas"/>
              </a:rPr>
              <a:t>The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51862" y="412656"/>
            <a:ext cx="1983712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79" dirty="0">
                <a:solidFill>
                  <a:srgbClr val="60B6FF"/>
                </a:solidFill>
                <a:latin typeface="Consolas"/>
                <a:cs typeface="Consolas"/>
              </a:rPr>
              <a:t>Century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88910" y="412656"/>
            <a:ext cx="144830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75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7235724" cy="4064939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themes, language, and dramaturgy of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-2" dirty="0">
                <a:solidFill>
                  <a:srgbClr val="60B6FF"/>
                </a:solidFill>
                <a:latin typeface="Corbel"/>
                <a:cs typeface="Corbel"/>
              </a:rPr>
              <a:t>Shakespeare's </a:t>
            </a: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plays were now considered </a:t>
            </a:r>
            <a:r>
              <a:rPr sz="3000" spc="-2" dirty="0">
                <a:solidFill>
                  <a:srgbClr val="60B6FF"/>
                </a:solidFill>
                <a:latin typeface="Corbel"/>
                <a:cs typeface="Corbel"/>
              </a:rPr>
              <a:t>out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of date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so that during the next two centuries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works of England's greatest dramatist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were never produced intact. Owing much to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Moliere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the English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comedy of manners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was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typically a witty, brittle </a:t>
            </a:r>
            <a:r>
              <a:rPr sz="3000" spc="-1" dirty="0">
                <a:solidFill>
                  <a:srgbClr val="60B6FF"/>
                </a:solidFill>
                <a:latin typeface="Corbel"/>
                <a:cs typeface="Corbel"/>
              </a:rPr>
              <a:t>satire 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of current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mores, especially of relations between the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sexes.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3441" y="658414"/>
            <a:ext cx="1059954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b="1" spc="-78" dirty="0">
                <a:solidFill>
                  <a:srgbClr val="60B6FF"/>
                </a:solidFill>
                <a:latin typeface="Consolas"/>
                <a:cs typeface="Consolas"/>
              </a:rPr>
              <a:t>19th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43533" y="658414"/>
            <a:ext cx="1773186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b="1" spc="-92" dirty="0">
                <a:solidFill>
                  <a:srgbClr val="60B6FF"/>
                </a:solidFill>
                <a:latin typeface="Consolas"/>
                <a:cs typeface="Consolas"/>
              </a:rPr>
              <a:t>Century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46856" y="658414"/>
            <a:ext cx="1297698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b="1" spc="-84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4692" y="658414"/>
            <a:ext cx="3679405" cy="482600"/>
          </a:xfrm>
          <a:prstGeom prst="rect">
            <a:avLst/>
          </a:prstGeom>
        </p:spPr>
        <p:txBody>
          <a:bodyPr wrap="square" lIns="0" tIns="23495" rIns="0" bIns="0" rtlCol="0">
            <a:noAutofit/>
          </a:bodyPr>
          <a:lstStyle/>
          <a:p>
            <a:pPr marL="12700">
              <a:lnSpc>
                <a:spcPts val="3700"/>
              </a:lnSpc>
            </a:pPr>
            <a:r>
              <a:rPr sz="3600" b="1" spc="-98" dirty="0">
                <a:solidFill>
                  <a:srgbClr val="60B6FF"/>
                </a:solidFill>
                <a:latin typeface="Consolas"/>
                <a:cs typeface="Consolas"/>
              </a:rPr>
              <a:t>and Romanticism</a:t>
            </a:r>
            <a:endParaRPr sz="36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15436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620" y="1554131"/>
            <a:ext cx="7527992" cy="269326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8" dirty="0">
                <a:solidFill>
                  <a:srgbClr val="FFFFFF"/>
                </a:solidFill>
                <a:latin typeface="Corbel"/>
                <a:cs typeface="Corbel"/>
              </a:rPr>
              <a:t>Toward the end of the century, the Romantic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25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period began in Western Europe, which heavily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influenced the theater of that era. Romanticism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focused on emotion rather than intellect. This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movement continued through the beginning of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7" dirty="0">
                <a:solidFill>
                  <a:srgbClr val="FFFFFF"/>
                </a:solidFill>
                <a:latin typeface="Corbel"/>
                <a:cs typeface="Corbel"/>
              </a:rPr>
              <a:t>the 19th century.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2120" y="4771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5020" y="487558"/>
            <a:ext cx="7809751" cy="4610305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6309">
              <a:lnSpc>
                <a:spcPts val="31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In its purest form, </a:t>
            </a:r>
            <a:r>
              <a:rPr sz="3000" spc="-1" dirty="0">
                <a:solidFill>
                  <a:srgbClr val="60B6FF"/>
                </a:solidFill>
                <a:latin typeface="Corbel"/>
                <a:cs typeface="Corbel"/>
              </a:rPr>
              <a:t>Romanticism 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concentrated on</a:t>
            </a:r>
            <a:endParaRPr sz="3000">
              <a:latin typeface="Corbel"/>
              <a:cs typeface="Corbel"/>
            </a:endParaRPr>
          </a:p>
          <a:p>
            <a:pPr marL="12700" marR="56309">
              <a:lnSpc>
                <a:spcPts val="3600"/>
              </a:lnSpc>
              <a:spcBef>
                <a:spcPts val="25"/>
              </a:spcBef>
            </a:pPr>
            <a:r>
              <a:rPr sz="3000" spc="2" dirty="0">
                <a:solidFill>
                  <a:srgbClr val="FFFFFF"/>
                </a:solidFill>
                <a:latin typeface="Corbel"/>
                <a:cs typeface="Corbel"/>
              </a:rPr>
              <a:t>the spiritual, which would allow humankind to</a:t>
            </a:r>
            <a:endParaRPr sz="3000">
              <a:latin typeface="Corbel"/>
              <a:cs typeface="Corbel"/>
            </a:endParaRPr>
          </a:p>
          <a:p>
            <a:pPr marL="12700" marR="56309">
              <a:lnSpc>
                <a:spcPts val="3600"/>
              </a:lnSpc>
            </a:pPr>
            <a:r>
              <a:rPr sz="3000" spc="2" dirty="0">
                <a:solidFill>
                  <a:srgbClr val="FFFFFF"/>
                </a:solidFill>
                <a:latin typeface="Corbel"/>
                <a:cs typeface="Corbel"/>
              </a:rPr>
              <a:t>transcend the limitations of the physical world</a:t>
            </a:r>
            <a:endParaRPr sz="3000">
              <a:latin typeface="Corbel"/>
              <a:cs typeface="Corbel"/>
            </a:endParaRPr>
          </a:p>
          <a:p>
            <a:pPr marL="12700" marR="56309">
              <a:lnSpc>
                <a:spcPts val="3604"/>
              </a:lnSpc>
              <a:spcBef>
                <a:spcPts val="0"/>
              </a:spcBef>
            </a:pP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and body and find an ideal truth.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ct val="100022"/>
              </a:lnSpc>
              <a:spcBef>
                <a:spcPts val="510"/>
              </a:spcBef>
            </a:pPr>
            <a:r>
              <a:rPr sz="3000" dirty="0">
                <a:solidFill>
                  <a:srgbClr val="60B6FF"/>
                </a:solidFill>
                <a:latin typeface="Corbel"/>
                <a:cs typeface="Corbel"/>
              </a:rPr>
              <a:t>Subject</a:t>
            </a:r>
            <a:r>
              <a:rPr sz="3000" spc="-14" dirty="0">
                <a:solidFill>
                  <a:srgbClr val="60B6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m</a:t>
            </a:r>
            <a:r>
              <a:rPr sz="3000" spc="-4" dirty="0">
                <a:solidFill>
                  <a:srgbClr val="60B6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tter</a:t>
            </a:r>
            <a:r>
              <a:rPr sz="3000" spc="4" dirty="0">
                <a:solidFill>
                  <a:srgbClr val="60B6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was drawn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from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nature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"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natur</a:t>
            </a:r>
            <a:r>
              <a:rPr sz="3000" spc="-9" dirty="0">
                <a:solidFill>
                  <a:srgbClr val="60B6FF"/>
                </a:solidFill>
                <a:latin typeface="Corbel"/>
                <a:cs typeface="Corbel"/>
              </a:rPr>
              <a:t>a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l</a:t>
            </a:r>
            <a:r>
              <a:rPr sz="3000" spc="9" dirty="0">
                <a:solidFill>
                  <a:srgbClr val="60B6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m</a:t>
            </a:r>
            <a:r>
              <a:rPr sz="3000" spc="-4" dirty="0">
                <a:solidFill>
                  <a:srgbClr val="60B6FF"/>
                </a:solidFill>
                <a:latin typeface="Corbel"/>
                <a:cs typeface="Corbel"/>
              </a:rPr>
              <a:t>a</a:t>
            </a:r>
            <a:r>
              <a:rPr sz="3000" spc="9" dirty="0">
                <a:solidFill>
                  <a:srgbClr val="60B6FF"/>
                </a:solidFill>
                <a:latin typeface="Corbel"/>
                <a:cs typeface="Corbel"/>
              </a:rPr>
              <a:t>n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"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(such as </a:t>
            </a: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t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he s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pposedly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unto</a:t>
            </a:r>
            <a:r>
              <a:rPr sz="3000" spc="-9" dirty="0">
                <a:solidFill>
                  <a:srgbClr val="FFFFFF"/>
                </a:solidFill>
                <a:latin typeface="Corbel"/>
                <a:cs typeface="Corbel"/>
              </a:rPr>
              <a:t>u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ched Native</a:t>
            </a:r>
            <a:r>
              <a:rPr sz="3000" spc="-1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Amer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i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ca</a:t>
            </a:r>
            <a:r>
              <a:rPr sz="3000" spc="-54" dirty="0">
                <a:solidFill>
                  <a:srgbClr val="FFFFFF"/>
                </a:solidFill>
                <a:latin typeface="Corbel"/>
                <a:cs typeface="Corbel"/>
              </a:rPr>
              <a:t>n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). </a:t>
            </a:r>
            <a:r>
              <a:rPr sz="3000" spc="-114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erhaps one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of the best examples of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-54" dirty="0">
                <a:solidFill>
                  <a:srgbClr val="FFFFFF"/>
                </a:solidFill>
                <a:latin typeface="Corbel"/>
                <a:cs typeface="Corbel"/>
              </a:rPr>
              <a:t>R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omantic</a:t>
            </a:r>
            <a:r>
              <a:rPr sz="3000" spc="2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drama</a:t>
            </a:r>
            <a:r>
              <a:rPr sz="3000" spc="29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is </a:t>
            </a:r>
            <a:r>
              <a:rPr sz="3000" spc="4" dirty="0">
                <a:solidFill>
                  <a:srgbClr val="FFFFFF"/>
                </a:solidFill>
                <a:latin typeface="Corbel"/>
                <a:cs typeface="Corbel"/>
              </a:rPr>
              <a:t>F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aust</a:t>
            </a:r>
            <a:r>
              <a:rPr sz="3000" spc="14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(</a:t>
            </a:r>
            <a:r>
              <a:rPr sz="3000" spc="9" dirty="0">
                <a:solidFill>
                  <a:srgbClr val="FFFFFF"/>
                </a:solidFill>
                <a:latin typeface="Corbel"/>
                <a:cs typeface="Corbel"/>
              </a:rPr>
              <a:t>P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art I,</a:t>
            </a:r>
            <a:endParaRPr sz="3000">
              <a:latin typeface="Corbel"/>
              <a:cs typeface="Corbel"/>
            </a:endParaRPr>
          </a:p>
          <a:p>
            <a:pPr marL="12700" marR="56309">
              <a:lnSpc>
                <a:spcPts val="3604"/>
              </a:lnSpc>
              <a:spcBef>
                <a:spcPts val="18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1808; Part II, 1832) by the German playwright</a:t>
            </a:r>
            <a:endParaRPr sz="3000">
              <a:latin typeface="Corbel"/>
              <a:cs typeface="Corbel"/>
            </a:endParaRPr>
          </a:p>
          <a:p>
            <a:pPr marL="12700" marR="56309">
              <a:lnSpc>
                <a:spcPts val="3600"/>
              </a:lnSpc>
            </a:pPr>
            <a:r>
              <a:rPr sz="3000" spc="-12" dirty="0">
                <a:solidFill>
                  <a:srgbClr val="FFFFFF"/>
                </a:solidFill>
                <a:latin typeface="Corbel"/>
                <a:cs typeface="Corbel"/>
              </a:rPr>
              <a:t>Johann Wolfgang von Goethe.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2120" y="239468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04520" y="7057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7724" y="716158"/>
            <a:ext cx="6895350" cy="1320878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-7" dirty="0">
                <a:solidFill>
                  <a:srgbClr val="FFFFFF"/>
                </a:solidFill>
                <a:latin typeface="Corbel"/>
                <a:cs typeface="Corbel"/>
              </a:rPr>
              <a:t>Romanticism first appeared in Germany, a</a:t>
            </a:r>
            <a:endParaRPr sz="3000">
              <a:latin typeface="Corbel"/>
              <a:cs typeface="Corbel"/>
            </a:endParaRPr>
          </a:p>
          <a:p>
            <a:pPr marL="12700" marR="21672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country with little native theatre other than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rustic farces before the 18th century. By the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7724" y="2088139"/>
            <a:ext cx="6765551" cy="863600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1820s Romanticism dominated the theatre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most of Europe.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05521" y="2088139"/>
            <a:ext cx="406809" cy="406400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of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3627857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3638301"/>
            <a:ext cx="7660562" cy="177838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These plays had no single style but were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generally strongly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emotional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and, in their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experimentation with form, laid the groundwork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for the rejection of Neo-Classicism.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4940" y="668307"/>
            <a:ext cx="170112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Modern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21839" y="668307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4520" y="1925295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1935739"/>
            <a:ext cx="7495138" cy="2235454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Romanticism gave way to Realism during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19th century, paving the way for the era of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contemporary drama in the 20th century.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Contemporary drama shows the influence of all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that has come before.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412656"/>
            <a:ext cx="170112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Modern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2840" y="412656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7249485" cy="3150235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Modern drama involved much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experimentation with new forms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ideas. In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0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the early part of the 20th century, musical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drama came to dominate stages in NewYork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England, although each theater season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saw the release of straight dramatic plays as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well.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412656"/>
            <a:ext cx="1701129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Modern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02840" y="412656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920" y="15436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1554131"/>
            <a:ext cx="7917726" cy="315046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Many movements generally lumped together as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avant-garde, attempted to suggest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alternatives to the realistic drama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production.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various theoreticians felt that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Naturalism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presented only superficial and thus limited or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surface reality-that a greater truth or reality could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be found in the spiritual or the unconscious.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28320" y="11629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71524" y="1173358"/>
            <a:ext cx="7470425" cy="863678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Others felt that theatre had lost touch with its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origins and had no meaning for modern society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71524" y="2088139"/>
            <a:ext cx="1746820" cy="1320878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12069">
              <a:lnSpc>
                <a:spcPts val="31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other than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Paralleling</a:t>
            </a:r>
            <a:endParaRPr sz="3000">
              <a:latin typeface="Corbel"/>
              <a:cs typeface="Corbel"/>
            </a:endParaRPr>
          </a:p>
          <a:p>
            <a:pPr marL="12700" marR="38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to symbol,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00883" y="2088139"/>
            <a:ext cx="5820125" cy="1320878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as a form of entertainment.</a:t>
            </a:r>
            <a:endParaRPr sz="3000">
              <a:latin typeface="Corbel"/>
              <a:cs typeface="Corbel"/>
            </a:endParaRPr>
          </a:p>
          <a:p>
            <a:pPr marL="26416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modern art movements, they turned</a:t>
            </a:r>
            <a:endParaRPr sz="3000">
              <a:latin typeface="Corbel"/>
              <a:cs typeface="Corbel"/>
            </a:endParaRPr>
          </a:p>
          <a:p>
            <a:pPr marL="20184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abstraction, and ritual in an attempt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1524" y="3459993"/>
            <a:ext cx="7449717" cy="177838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4" dirty="0">
                <a:solidFill>
                  <a:srgbClr val="FFFFFF"/>
                </a:solidFill>
                <a:latin typeface="Corbel"/>
                <a:cs typeface="Corbel"/>
              </a:rPr>
              <a:t>to revitalize the theatre. Although realism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continues to be dominant in contemporary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theatre, television and film now better serve its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earlier functions.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07340" y="286827"/>
            <a:ext cx="2500999" cy="533196"/>
          </a:xfrm>
          <a:prstGeom prst="rect">
            <a:avLst/>
          </a:prstGeom>
        </p:spPr>
        <p:txBody>
          <a:bodyPr wrap="square" lIns="0" tIns="26035" rIns="0" bIns="0" rtlCol="0">
            <a:noAutofit/>
          </a:bodyPr>
          <a:lstStyle/>
          <a:p>
            <a:pPr marL="12700">
              <a:lnSpc>
                <a:spcPts val="4100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Symbolist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4365" y="286827"/>
            <a:ext cx="1434586" cy="533196"/>
          </a:xfrm>
          <a:prstGeom prst="rect">
            <a:avLst/>
          </a:prstGeom>
        </p:spPr>
        <p:txBody>
          <a:bodyPr wrap="square" lIns="0" tIns="26035" rIns="0" bIns="0" rtlCol="0">
            <a:noAutofit/>
          </a:bodyPr>
          <a:lstStyle/>
          <a:p>
            <a:pPr marL="12700">
              <a:lnSpc>
                <a:spcPts val="4100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920" y="15436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1554131"/>
            <a:ext cx="7646071" cy="315046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000" spc="-2" dirty="0">
                <a:solidFill>
                  <a:srgbClr val="60B6FF"/>
                </a:solidFill>
                <a:latin typeface="Corbel"/>
                <a:cs typeface="Corbel"/>
              </a:rPr>
              <a:t>Symbolist movement in France </a:t>
            </a: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in the 1880s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25"/>
              </a:spcBef>
            </a:pPr>
            <a:r>
              <a:rPr sz="3000" spc="-8" dirty="0">
                <a:solidFill>
                  <a:srgbClr val="FFFFFF"/>
                </a:solidFill>
                <a:latin typeface="Corbel"/>
                <a:cs typeface="Corbel"/>
              </a:rPr>
              <a:t>affected the theater. The movement called for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"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de-theatricalizing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" the theatre, meaning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1" dirty="0">
                <a:solidFill>
                  <a:srgbClr val="60B6FF"/>
                </a:solidFill>
                <a:latin typeface="Corbel"/>
                <a:cs typeface="Corbel"/>
              </a:rPr>
              <a:t>stripping away </a:t>
            </a: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all the </a:t>
            </a:r>
            <a:r>
              <a:rPr sz="3000" spc="1" dirty="0">
                <a:solidFill>
                  <a:srgbClr val="60B6FF"/>
                </a:solidFill>
                <a:latin typeface="Corbel"/>
                <a:cs typeface="Corbel"/>
              </a:rPr>
              <a:t>technological and scenic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encumbrances of the 19th century and replacing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them with a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spirituality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that was to come from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the text and the acting.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83540" y="439707"/>
            <a:ext cx="2500931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Symbolist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0540" y="439707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920" y="1543667"/>
            <a:ext cx="246114" cy="388416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1554131"/>
            <a:ext cx="7863571" cy="315046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texts were laden with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symbolic imagery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not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4"/>
              </a:lnSpc>
              <a:spcBef>
                <a:spcPts val="25"/>
              </a:spcBef>
            </a:pPr>
            <a:r>
              <a:rPr sz="3000" spc="-5" dirty="0">
                <a:solidFill>
                  <a:srgbClr val="FFFFFF"/>
                </a:solidFill>
                <a:latin typeface="Corbel"/>
                <a:cs typeface="Corbel"/>
              </a:rPr>
              <a:t>easily construed-rather they were suggestive.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general mood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of the plays was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slow and dream-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6" dirty="0">
                <a:solidFill>
                  <a:srgbClr val="60B6FF"/>
                </a:solidFill>
                <a:latin typeface="Corbel"/>
                <a:cs typeface="Corbel"/>
              </a:rPr>
              <a:t>like</a:t>
            </a:r>
            <a:r>
              <a:rPr sz="3000" spc="-6" dirty="0">
                <a:solidFill>
                  <a:srgbClr val="FFFFFF"/>
                </a:solidFill>
                <a:latin typeface="Corbel"/>
                <a:cs typeface="Corbel"/>
              </a:rPr>
              <a:t>. The intention was to </a:t>
            </a:r>
            <a:r>
              <a:rPr sz="3000" spc="-6" dirty="0">
                <a:solidFill>
                  <a:srgbClr val="60B6FF"/>
                </a:solidFill>
                <a:latin typeface="Corbel"/>
                <a:cs typeface="Corbel"/>
              </a:rPr>
              <a:t>evoke an unconscious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response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rather than an intellectual one and to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depict the nonrational aspects of characters and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events.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9560" y="6606538"/>
            <a:ext cx="3704844" cy="265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4800" y="2223516"/>
            <a:ext cx="3674364" cy="4393692"/>
          </a:xfrm>
          <a:custGeom>
            <a:avLst/>
            <a:gdLst/>
            <a:ahLst/>
            <a:cxnLst/>
            <a:rect l="l" t="t" r="r" b="b"/>
            <a:pathLst>
              <a:path w="3674364" h="4393692">
                <a:moveTo>
                  <a:pt x="0" y="315722"/>
                </a:moveTo>
                <a:lnTo>
                  <a:pt x="0" y="4077919"/>
                </a:lnTo>
                <a:lnTo>
                  <a:pt x="1046" y="4103817"/>
                </a:lnTo>
                <a:lnTo>
                  <a:pt x="9177" y="4153803"/>
                </a:lnTo>
                <a:lnTo>
                  <a:pt x="24815" y="4200832"/>
                </a:lnTo>
                <a:lnTo>
                  <a:pt x="47310" y="4244254"/>
                </a:lnTo>
                <a:lnTo>
                  <a:pt x="76012" y="4283420"/>
                </a:lnTo>
                <a:lnTo>
                  <a:pt x="110271" y="4317679"/>
                </a:lnTo>
                <a:lnTo>
                  <a:pt x="149437" y="4346381"/>
                </a:lnTo>
                <a:lnTo>
                  <a:pt x="192859" y="4368876"/>
                </a:lnTo>
                <a:lnTo>
                  <a:pt x="239888" y="4384514"/>
                </a:lnTo>
                <a:lnTo>
                  <a:pt x="289874" y="4392645"/>
                </a:lnTo>
                <a:lnTo>
                  <a:pt x="315772" y="4393692"/>
                </a:lnTo>
                <a:lnTo>
                  <a:pt x="3358641" y="4393692"/>
                </a:lnTo>
                <a:lnTo>
                  <a:pt x="3409854" y="4389559"/>
                </a:lnTo>
                <a:lnTo>
                  <a:pt x="3458435" y="4377593"/>
                </a:lnTo>
                <a:lnTo>
                  <a:pt x="3503735" y="4358445"/>
                </a:lnTo>
                <a:lnTo>
                  <a:pt x="3545104" y="4332766"/>
                </a:lnTo>
                <a:lnTo>
                  <a:pt x="3581892" y="4301204"/>
                </a:lnTo>
                <a:lnTo>
                  <a:pt x="3613448" y="4264410"/>
                </a:lnTo>
                <a:lnTo>
                  <a:pt x="3639124" y="4223034"/>
                </a:lnTo>
                <a:lnTo>
                  <a:pt x="3658268" y="4177727"/>
                </a:lnTo>
                <a:lnTo>
                  <a:pt x="3670231" y="4129139"/>
                </a:lnTo>
                <a:lnTo>
                  <a:pt x="3674364" y="4077919"/>
                </a:lnTo>
                <a:lnTo>
                  <a:pt x="3674364" y="315722"/>
                </a:lnTo>
                <a:lnTo>
                  <a:pt x="3670231" y="264509"/>
                </a:lnTo>
                <a:lnTo>
                  <a:pt x="3658268" y="215928"/>
                </a:lnTo>
                <a:lnTo>
                  <a:pt x="3639124" y="170628"/>
                </a:lnTo>
                <a:lnTo>
                  <a:pt x="3613448" y="129259"/>
                </a:lnTo>
                <a:lnTo>
                  <a:pt x="3581892" y="92471"/>
                </a:lnTo>
                <a:lnTo>
                  <a:pt x="3545104" y="60915"/>
                </a:lnTo>
                <a:lnTo>
                  <a:pt x="3503735" y="35239"/>
                </a:lnTo>
                <a:lnTo>
                  <a:pt x="3458435" y="16095"/>
                </a:lnTo>
                <a:lnTo>
                  <a:pt x="3409854" y="4132"/>
                </a:lnTo>
                <a:lnTo>
                  <a:pt x="3358641" y="0"/>
                </a:lnTo>
                <a:lnTo>
                  <a:pt x="315772" y="0"/>
                </a:lnTo>
                <a:lnTo>
                  <a:pt x="264552" y="4132"/>
                </a:lnTo>
                <a:lnTo>
                  <a:pt x="215964" y="16095"/>
                </a:lnTo>
                <a:lnTo>
                  <a:pt x="170657" y="35239"/>
                </a:lnTo>
                <a:lnTo>
                  <a:pt x="129281" y="60915"/>
                </a:lnTo>
                <a:lnTo>
                  <a:pt x="92487" y="92471"/>
                </a:lnTo>
                <a:lnTo>
                  <a:pt x="60925" y="129259"/>
                </a:lnTo>
                <a:lnTo>
                  <a:pt x="35246" y="170628"/>
                </a:lnTo>
                <a:lnTo>
                  <a:pt x="16098" y="215928"/>
                </a:lnTo>
                <a:lnTo>
                  <a:pt x="4132" y="264509"/>
                </a:lnTo>
                <a:lnTo>
                  <a:pt x="0" y="315722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4800" y="2223516"/>
            <a:ext cx="3674364" cy="43936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394960" y="6736078"/>
            <a:ext cx="3230880" cy="1356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10200" y="2223516"/>
            <a:ext cx="3200400" cy="4523232"/>
          </a:xfrm>
          <a:custGeom>
            <a:avLst/>
            <a:gdLst/>
            <a:ahLst/>
            <a:cxnLst/>
            <a:rect l="l" t="t" r="r" b="b"/>
            <a:pathLst>
              <a:path w="3200400" h="4523232">
                <a:moveTo>
                  <a:pt x="0" y="275082"/>
                </a:moveTo>
                <a:lnTo>
                  <a:pt x="0" y="4248188"/>
                </a:lnTo>
                <a:lnTo>
                  <a:pt x="912" y="4270746"/>
                </a:lnTo>
                <a:lnTo>
                  <a:pt x="7996" y="4314285"/>
                </a:lnTo>
                <a:lnTo>
                  <a:pt x="21621" y="4355248"/>
                </a:lnTo>
                <a:lnTo>
                  <a:pt x="41221" y="4393070"/>
                </a:lnTo>
                <a:lnTo>
                  <a:pt x="66227" y="4427184"/>
                </a:lnTo>
                <a:lnTo>
                  <a:pt x="96074" y="4457024"/>
                </a:lnTo>
                <a:lnTo>
                  <a:pt x="130194" y="4482024"/>
                </a:lnTo>
                <a:lnTo>
                  <a:pt x="168021" y="4501617"/>
                </a:lnTo>
                <a:lnTo>
                  <a:pt x="208986" y="4515238"/>
                </a:lnTo>
                <a:lnTo>
                  <a:pt x="252525" y="4522320"/>
                </a:lnTo>
                <a:lnTo>
                  <a:pt x="275082" y="4523232"/>
                </a:lnTo>
                <a:lnTo>
                  <a:pt x="2925318" y="4523232"/>
                </a:lnTo>
                <a:lnTo>
                  <a:pt x="2969930" y="4519632"/>
                </a:lnTo>
                <a:lnTo>
                  <a:pt x="3012253" y="4509210"/>
                </a:lnTo>
                <a:lnTo>
                  <a:pt x="3051720" y="4492532"/>
                </a:lnTo>
                <a:lnTo>
                  <a:pt x="3087764" y="4470165"/>
                </a:lnTo>
                <a:lnTo>
                  <a:pt x="3119818" y="4442674"/>
                </a:lnTo>
                <a:lnTo>
                  <a:pt x="3147316" y="4410626"/>
                </a:lnTo>
                <a:lnTo>
                  <a:pt x="3169689" y="4374587"/>
                </a:lnTo>
                <a:lnTo>
                  <a:pt x="3186373" y="4335124"/>
                </a:lnTo>
                <a:lnTo>
                  <a:pt x="3196798" y="4292802"/>
                </a:lnTo>
                <a:lnTo>
                  <a:pt x="3200400" y="4248188"/>
                </a:lnTo>
                <a:lnTo>
                  <a:pt x="3200400" y="275082"/>
                </a:lnTo>
                <a:lnTo>
                  <a:pt x="3196798" y="230469"/>
                </a:lnTo>
                <a:lnTo>
                  <a:pt x="3186373" y="188146"/>
                </a:lnTo>
                <a:lnTo>
                  <a:pt x="3169689" y="148679"/>
                </a:lnTo>
                <a:lnTo>
                  <a:pt x="3147316" y="112635"/>
                </a:lnTo>
                <a:lnTo>
                  <a:pt x="3119818" y="80581"/>
                </a:lnTo>
                <a:lnTo>
                  <a:pt x="3087764" y="53083"/>
                </a:lnTo>
                <a:lnTo>
                  <a:pt x="3051720" y="30710"/>
                </a:lnTo>
                <a:lnTo>
                  <a:pt x="3012253" y="14026"/>
                </a:lnTo>
                <a:lnTo>
                  <a:pt x="2969930" y="3601"/>
                </a:lnTo>
                <a:lnTo>
                  <a:pt x="2925318" y="0"/>
                </a:lnTo>
                <a:lnTo>
                  <a:pt x="275082" y="0"/>
                </a:lnTo>
                <a:lnTo>
                  <a:pt x="230469" y="3601"/>
                </a:lnTo>
                <a:lnTo>
                  <a:pt x="188146" y="14026"/>
                </a:lnTo>
                <a:lnTo>
                  <a:pt x="148679" y="30710"/>
                </a:lnTo>
                <a:lnTo>
                  <a:pt x="112635" y="53083"/>
                </a:lnTo>
                <a:lnTo>
                  <a:pt x="80581" y="80581"/>
                </a:lnTo>
                <a:lnTo>
                  <a:pt x="53083" y="112635"/>
                </a:lnTo>
                <a:lnTo>
                  <a:pt x="30710" y="148679"/>
                </a:lnTo>
                <a:lnTo>
                  <a:pt x="14026" y="188146"/>
                </a:lnTo>
                <a:lnTo>
                  <a:pt x="3601" y="230469"/>
                </a:lnTo>
                <a:lnTo>
                  <a:pt x="0" y="275082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10200" y="2223516"/>
            <a:ext cx="3200400" cy="45232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6821" y="4009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9721" y="411358"/>
            <a:ext cx="7689494" cy="1320800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Strong </a:t>
            </a:r>
            <a:r>
              <a:rPr sz="3000" spc="-1" dirty="0">
                <a:solidFill>
                  <a:srgbClr val="60B6FF"/>
                </a:solidFill>
                <a:latin typeface="Corbel"/>
                <a:cs typeface="Corbel"/>
              </a:rPr>
              <a:t>Symbolist elements 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can be found in the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plays of Chekhov and the late works of Ibsen and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Strindberg.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4520" y="5533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7724" y="563758"/>
            <a:ext cx="7683950" cy="223558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Symbolist influences are also evident in the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  <a:spcBef>
                <a:spcPts val="25"/>
              </a:spcBef>
            </a:pPr>
            <a:r>
              <a:rPr sz="3000" spc="-2" dirty="0">
                <a:solidFill>
                  <a:srgbClr val="FFFFFF"/>
                </a:solidFill>
                <a:latin typeface="Corbel"/>
                <a:cs typeface="Corbel"/>
              </a:rPr>
              <a:t>works of such later playwrights as the Americans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5" dirty="0">
                <a:solidFill>
                  <a:srgbClr val="FFFFFF"/>
                </a:solidFill>
                <a:latin typeface="Corbel"/>
                <a:cs typeface="Corbel"/>
              </a:rPr>
              <a:t>Eugene O'Neill and Tennessee Williams and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-3" dirty="0">
                <a:solidFill>
                  <a:srgbClr val="FFFFFF"/>
                </a:solidFill>
                <a:latin typeface="Corbel"/>
                <a:cs typeface="Corbel"/>
              </a:rPr>
              <a:t>Englishman Harold Pinter, propounder of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7" dirty="0">
                <a:solidFill>
                  <a:srgbClr val="FFFFFF"/>
                </a:solidFill>
                <a:latin typeface="Corbel"/>
                <a:cs typeface="Corbel"/>
              </a:rPr>
              <a:t>"theatre of silence".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9740" y="744507"/>
            <a:ext cx="3567335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99" dirty="0">
                <a:solidFill>
                  <a:srgbClr val="60B6FF"/>
                </a:solidFill>
                <a:latin typeface="Consolas"/>
                <a:cs typeface="Consolas"/>
              </a:rPr>
              <a:t>Expressionist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3540" y="744507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b="1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9740" y="1706531"/>
            <a:ext cx="7592113" cy="3150539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16133">
              <a:lnSpc>
                <a:spcPts val="31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The Expressionist movement was popular in the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4"/>
              </a:lnSpc>
              <a:spcBef>
                <a:spcPts val="25"/>
              </a:spcBef>
            </a:pPr>
            <a:r>
              <a:rPr sz="3000" spc="-6" dirty="0">
                <a:solidFill>
                  <a:srgbClr val="FFFFFF"/>
                </a:solidFill>
                <a:latin typeface="Corbel"/>
                <a:cs typeface="Corbel"/>
              </a:rPr>
              <a:t>1910s and 1920s, largely in Germany. It explored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more violent, grotesque aspects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of the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human psyche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, creating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a nightmare world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onstage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.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Distortion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</a:t>
            </a:r>
            <a:r>
              <a:rPr sz="3000" spc="0" dirty="0">
                <a:solidFill>
                  <a:srgbClr val="60B6FF"/>
                </a:solidFill>
                <a:latin typeface="Corbel"/>
                <a:cs typeface="Corbel"/>
              </a:rPr>
              <a:t>exaggeration </a:t>
            </a: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and a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suggestive use of light and shadow typify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Expressionism.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6872596" cy="1778381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50">
              <a:lnSpc>
                <a:spcPts val="3100"/>
              </a:lnSpc>
            </a:pPr>
            <a:r>
              <a:rPr sz="3000" spc="-1" dirty="0">
                <a:solidFill>
                  <a:srgbClr val="60B6FF"/>
                </a:solidFill>
                <a:latin typeface="Corbel"/>
                <a:cs typeface="Corbel"/>
              </a:rPr>
              <a:t>Stock types </a:t>
            </a: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replaced individualized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characters or allegorical figures, much as in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the morality plays, and plots often revolved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around the salvation of humankind.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93444" y="646971"/>
            <a:ext cx="3300734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spc="-99" dirty="0">
                <a:solidFill>
                  <a:srgbClr val="60B6FF"/>
                </a:solidFill>
                <a:latin typeface="Consolas"/>
                <a:cs typeface="Consolas"/>
              </a:rPr>
              <a:t>Contemporary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60544" y="646971"/>
            <a:ext cx="1434528" cy="532892"/>
          </a:xfrm>
          <a:prstGeom prst="rect">
            <a:avLst/>
          </a:prstGeom>
        </p:spPr>
        <p:txBody>
          <a:bodyPr wrap="square" lIns="0" tIns="26003" rIns="0" bIns="0" rtlCol="0">
            <a:noAutofit/>
          </a:bodyPr>
          <a:lstStyle/>
          <a:p>
            <a:pPr marL="12700">
              <a:lnSpc>
                <a:spcPts val="4095"/>
              </a:lnSpc>
            </a:pPr>
            <a:r>
              <a:rPr sz="4000" spc="-100" dirty="0">
                <a:solidFill>
                  <a:srgbClr val="60B6FF"/>
                </a:solidFill>
                <a:latin typeface="Consolas"/>
                <a:cs typeface="Consolas"/>
              </a:rPr>
              <a:t>drama</a:t>
            </a:r>
            <a:endParaRPr sz="400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920" y="1391514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8820" y="1401958"/>
            <a:ext cx="8039750" cy="4065016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 marR="57195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Many playwrights of the 1960s and 1970s-Sam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4"/>
              </a:lnSpc>
              <a:spcBef>
                <a:spcPts val="25"/>
              </a:spcBef>
            </a:pPr>
            <a:r>
              <a:rPr sz="3000" spc="-14" dirty="0">
                <a:solidFill>
                  <a:srgbClr val="FFFFFF"/>
                </a:solidFill>
                <a:latin typeface="Corbel"/>
                <a:cs typeface="Corbel"/>
              </a:rPr>
              <a:t>Shepard in the United States, Tom Stoppard in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England-built plays around </a:t>
            </a:r>
            <a:r>
              <a:rPr sz="3000" b="1" spc="1" dirty="0">
                <a:solidFill>
                  <a:srgbClr val="60B6FF"/>
                </a:solidFill>
                <a:latin typeface="Corbel"/>
                <a:cs typeface="Corbel"/>
              </a:rPr>
              <a:t>language</a:t>
            </a: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: language as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 game, language as sound, language as a barrier,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language as a reflection of society. In their plays,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dirty="0">
                <a:solidFill>
                  <a:srgbClr val="60B6FF"/>
                </a:solidFill>
                <a:latin typeface="Corbel"/>
                <a:cs typeface="Corbel"/>
              </a:rPr>
              <a:t>dialogue </a:t>
            </a:r>
            <a:r>
              <a:rPr sz="3000" dirty="0">
                <a:solidFill>
                  <a:srgbClr val="FFFFFF"/>
                </a:solidFill>
                <a:latin typeface="Corbel"/>
                <a:cs typeface="Corbel"/>
              </a:rPr>
              <a:t>frequently cannot be read simply as a</a:t>
            </a:r>
            <a:endParaRPr sz="3000">
              <a:latin typeface="Corbel"/>
              <a:cs typeface="Corbel"/>
            </a:endParaRPr>
          </a:p>
          <a:p>
            <a:pPr marL="12700" marR="57195">
              <a:lnSpc>
                <a:spcPts val="3600"/>
              </a:lnSpc>
            </a:pPr>
            <a:r>
              <a:rPr sz="3000" spc="1" dirty="0">
                <a:solidFill>
                  <a:srgbClr val="FFFFFF"/>
                </a:solidFill>
                <a:latin typeface="Corbel"/>
                <a:cs typeface="Corbel"/>
              </a:rPr>
              <a:t>rational exchange of information. Many</a:t>
            </a:r>
            <a:endParaRPr sz="3000">
              <a:latin typeface="Corbel"/>
              <a:cs typeface="Corbel"/>
            </a:endParaRPr>
          </a:p>
          <a:p>
            <a:pPr marL="1270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playwrights also mirrored society's frustration with</a:t>
            </a:r>
            <a:endParaRPr sz="3000">
              <a:latin typeface="Corbel"/>
              <a:cs typeface="Corbel"/>
            </a:endParaRPr>
          </a:p>
          <a:p>
            <a:pPr marL="12700" marR="40344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a seemingly uncontrollable, self-destructive world.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9144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365760" cy="6854951"/>
          </a:xfrm>
          <a:custGeom>
            <a:avLst/>
            <a:gdLst/>
            <a:ahLst/>
            <a:cxnLst/>
            <a:rect l="l" t="t" r="r" b="b"/>
            <a:pathLst>
              <a:path w="365760" h="6854951">
                <a:moveTo>
                  <a:pt x="365760" y="6854951"/>
                </a:moveTo>
                <a:lnTo>
                  <a:pt x="365760" y="0"/>
                </a:lnTo>
                <a:lnTo>
                  <a:pt x="0" y="0"/>
                </a:lnTo>
                <a:lnTo>
                  <a:pt x="0" y="6854951"/>
                </a:lnTo>
                <a:lnTo>
                  <a:pt x="365760" y="68549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6032" y="5047488"/>
            <a:ext cx="73152" cy="1691639"/>
          </a:xfrm>
          <a:custGeom>
            <a:avLst/>
            <a:gdLst/>
            <a:ahLst/>
            <a:cxnLst/>
            <a:rect l="l" t="t" r="r" b="b"/>
            <a:pathLst>
              <a:path w="73152" h="1691639">
                <a:moveTo>
                  <a:pt x="0" y="1691639"/>
                </a:moveTo>
                <a:lnTo>
                  <a:pt x="73152" y="1691639"/>
                </a:lnTo>
                <a:lnTo>
                  <a:pt x="73152" y="0"/>
                </a:lnTo>
                <a:lnTo>
                  <a:pt x="0" y="0"/>
                </a:lnTo>
                <a:lnTo>
                  <a:pt x="0" y="1691639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56032" y="4797552"/>
            <a:ext cx="73152" cy="228600"/>
          </a:xfrm>
          <a:custGeom>
            <a:avLst/>
            <a:gdLst/>
            <a:ahLst/>
            <a:cxnLst/>
            <a:rect l="l" t="t" r="r" b="b"/>
            <a:pathLst>
              <a:path w="73152" h="228600">
                <a:moveTo>
                  <a:pt x="0" y="228600"/>
                </a:moveTo>
                <a:lnTo>
                  <a:pt x="73152" y="228600"/>
                </a:lnTo>
                <a:lnTo>
                  <a:pt x="73152" y="0"/>
                </a:lnTo>
                <a:lnTo>
                  <a:pt x="0" y="0"/>
                </a:lnTo>
                <a:lnTo>
                  <a:pt x="0" y="228600"/>
                </a:lnTo>
                <a:close/>
              </a:path>
            </a:pathLst>
          </a:custGeom>
          <a:solidFill>
            <a:srgbClr val="FDB80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032" y="4637532"/>
            <a:ext cx="73152" cy="137160"/>
          </a:xfrm>
          <a:custGeom>
            <a:avLst/>
            <a:gdLst/>
            <a:ahLst/>
            <a:cxnLst/>
            <a:rect l="l" t="t" r="r" b="b"/>
            <a:pathLst>
              <a:path w="73152" h="137160">
                <a:moveTo>
                  <a:pt x="0" y="137160"/>
                </a:moveTo>
                <a:lnTo>
                  <a:pt x="73152" y="137160"/>
                </a:lnTo>
                <a:lnTo>
                  <a:pt x="73152" y="0"/>
                </a:lnTo>
                <a:lnTo>
                  <a:pt x="0" y="0"/>
                </a:lnTo>
                <a:lnTo>
                  <a:pt x="0" y="137160"/>
                </a:lnTo>
                <a:close/>
              </a:path>
            </a:pathLst>
          </a:custGeom>
          <a:solidFill>
            <a:srgbClr val="4E5B6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6032" y="4543044"/>
            <a:ext cx="73152" cy="73151"/>
          </a:xfrm>
          <a:custGeom>
            <a:avLst/>
            <a:gdLst/>
            <a:ahLst/>
            <a:cxnLst/>
            <a:rect l="l" t="t" r="r" b="b"/>
            <a:pathLst>
              <a:path w="73152" h="73151">
                <a:moveTo>
                  <a:pt x="0" y="73151"/>
                </a:moveTo>
                <a:lnTo>
                  <a:pt x="73152" y="73151"/>
                </a:lnTo>
                <a:lnTo>
                  <a:pt x="73152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EA15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2232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469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83464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287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4508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7076" y="681227"/>
            <a:ext cx="0" cy="365760"/>
          </a:xfrm>
          <a:custGeom>
            <a:avLst/>
            <a:gdLst/>
            <a:ahLst/>
            <a:cxnLst/>
            <a:rect l="l" t="t" r="r" b="b"/>
            <a:pathLst>
              <a:path h="365760">
                <a:moveTo>
                  <a:pt x="0" y="0"/>
                </a:moveTo>
                <a:lnTo>
                  <a:pt x="0" y="36576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2024" y="1879829"/>
            <a:ext cx="245928" cy="388112"/>
          </a:xfrm>
          <a:prstGeom prst="rect">
            <a:avLst/>
          </a:prstGeom>
        </p:spPr>
        <p:txBody>
          <a:bodyPr wrap="square" lIns="0" tIns="19145" rIns="0" bIns="0" rtlCol="0">
            <a:noAutofit/>
          </a:bodyPr>
          <a:lstStyle/>
          <a:p>
            <a:pPr marL="12700">
              <a:lnSpc>
                <a:spcPts val="3015"/>
              </a:lnSpc>
            </a:pPr>
            <a:r>
              <a:rPr sz="2850" dirty="0">
                <a:solidFill>
                  <a:srgbClr val="D5EBFF"/>
                </a:solidFill>
                <a:latin typeface="Wingdings"/>
                <a:cs typeface="Wingdings"/>
              </a:rPr>
              <a:t></a:t>
            </a:r>
            <a:endParaRPr sz="2850">
              <a:latin typeface="Wingdings"/>
              <a:cs typeface="Wingding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04874" y="1890273"/>
            <a:ext cx="6880084" cy="3150235"/>
          </a:xfrm>
          <a:prstGeom prst="rect">
            <a:avLst/>
          </a:prstGeom>
        </p:spPr>
        <p:txBody>
          <a:bodyPr wrap="square" lIns="0" tIns="19685" rIns="0" bIns="0" rtlCol="0">
            <a:noAutofit/>
          </a:bodyPr>
          <a:lstStyle/>
          <a:p>
            <a:pPr marL="12700">
              <a:lnSpc>
                <a:spcPts val="31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In Europe in the 1970s, new playwriting was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  <a:spcBef>
                <a:spcPts val="25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largely overshadowed by theatricalist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4"/>
              </a:lnSpc>
              <a:spcBef>
                <a:spcPts val="0"/>
              </a:spcBef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productions, which generally took classical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plays and reinterpreted them, often in bold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-1" dirty="0">
                <a:solidFill>
                  <a:srgbClr val="FFFFFF"/>
                </a:solidFill>
                <a:latin typeface="Corbel"/>
                <a:cs typeface="Corbel"/>
              </a:rPr>
              <a:t>new scenographic spectacles, expressing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ideas more through action and the use of</a:t>
            </a:r>
            <a:endParaRPr sz="3000">
              <a:latin typeface="Corbel"/>
              <a:cs typeface="Corbel"/>
            </a:endParaRPr>
          </a:p>
          <a:p>
            <a:pPr marL="12700" marR="57150">
              <a:lnSpc>
                <a:spcPts val="3600"/>
              </a:lnSpc>
            </a:pPr>
            <a:r>
              <a:rPr sz="3000" spc="0" dirty="0">
                <a:solidFill>
                  <a:srgbClr val="FFFFFF"/>
                </a:solidFill>
                <a:latin typeface="Corbel"/>
                <a:cs typeface="Corbel"/>
              </a:rPr>
              <a:t>space than through language.</a:t>
            </a:r>
            <a:endParaRPr sz="3000">
              <a:latin typeface="Corbel"/>
              <a:cs typeface="Corbe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6032" y="4543044"/>
            <a:ext cx="73152" cy="83819"/>
          </a:xfrm>
          <a:prstGeom prst="rect">
            <a:avLst/>
          </a:prstGeom>
        </p:spPr>
        <p:txBody>
          <a:bodyPr wrap="square" lIns="0" tIns="1269" rIns="0" bIns="0" rtlCol="0">
            <a:noAutofit/>
          </a:bodyPr>
          <a:lstStyle/>
          <a:p>
            <a:pPr marL="25400">
              <a:lnSpc>
                <a:spcPts val="650"/>
              </a:lnSpc>
            </a:pPr>
            <a:endParaRPr sz="650"/>
          </a:p>
        </p:txBody>
      </p:sp>
      <p:sp>
        <p:nvSpPr>
          <p:cNvPr id="4" name="object 4"/>
          <p:cNvSpPr txBox="1"/>
          <p:nvPr/>
        </p:nvSpPr>
        <p:spPr>
          <a:xfrm>
            <a:off x="256032" y="4626864"/>
            <a:ext cx="73152" cy="1592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56032" y="4786122"/>
            <a:ext cx="73152" cy="2506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256032" y="5036820"/>
            <a:ext cx="73152" cy="170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</TotalTime>
  <Words>1879</Words>
  <Application>Microsoft Office PowerPoint</Application>
  <PresentationFormat>On-screen Show (4:3)</PresentationFormat>
  <Paragraphs>368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Century Gothic</vt:lpstr>
      <vt:lpstr>Consolas</vt:lpstr>
      <vt:lpstr>Corbel</vt:lpstr>
      <vt:lpstr>Segoe Print</vt:lpstr>
      <vt:lpstr>Times New Roman</vt:lpstr>
      <vt:lpstr>Wingdings</vt:lpstr>
      <vt:lpstr>Wingdings 3</vt:lpstr>
      <vt:lpstr>Ion</vt:lpstr>
      <vt:lpstr>كلية التربية للعلوم الانسانية / قسم اللغة الانكليزية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AMJED</cp:lastModifiedBy>
  <cp:revision>5</cp:revision>
  <dcterms:modified xsi:type="dcterms:W3CDTF">2025-01-18T13:20:52Z</dcterms:modified>
</cp:coreProperties>
</file>