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37" r:id="rId1"/>
    <p:sldMasterId id="2147483971" r:id="rId2"/>
  </p:sldMasterIdLst>
  <p:sldIdLst>
    <p:sldId id="256" r:id="rId3"/>
    <p:sldId id="280" r:id="rId4"/>
    <p:sldId id="262" r:id="rId5"/>
    <p:sldId id="272" r:id="rId6"/>
    <p:sldId id="283" r:id="rId7"/>
    <p:sldId id="257" r:id="rId8"/>
    <p:sldId id="281" r:id="rId9"/>
  </p:sldIdLst>
  <p:sldSz cx="9144000" cy="6858000" type="screen4x3"/>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2E38"/>
    <a:srgbClr val="32251A"/>
    <a:srgbClr val="E7ECD5"/>
    <a:srgbClr val="CC0000"/>
    <a:srgbClr val="44083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098" autoAdjust="0"/>
    <p:restoredTop sz="94660"/>
  </p:normalViewPr>
  <p:slideViewPr>
    <p:cSldViewPr snapToGrid="0">
      <p:cViewPr>
        <p:scale>
          <a:sx n="80" d="100"/>
          <a:sy n="80" d="100"/>
        </p:scale>
        <p:origin x="-130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685570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604543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700660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68796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6ED46B2E-F15F-48B1-9A51-E20AF8A4D493}" type="datetimeFigureOut">
              <a:rPr lang="en-US" smtClean="0"/>
              <a:t>11/11/2025</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490141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6ED46B2E-F15F-48B1-9A51-E20AF8A4D493}" type="datetimeFigureOut">
              <a:rPr lang="en-US" smtClean="0"/>
              <a:t>11/11/2025</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47503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46B2E-F15F-48B1-9A51-E20AF8A4D493}" type="datetimeFigureOut">
              <a:rPr lang="en-US" smtClean="0"/>
              <a:t>11/11/2025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68537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99773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042625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669974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19888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3860797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5516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t>11/11/2025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26043383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2509593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t>11/11/2025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t>‹#›</a:t>
            </a:fld>
            <a:endParaRPr lang="en-US"/>
          </a:p>
        </p:txBody>
      </p:sp>
    </p:spTree>
    <p:extLst>
      <p:ext uri="{BB962C8B-B14F-4D97-AF65-F5344CB8AC3E}">
        <p14:creationId xmlns:p14="http://schemas.microsoft.com/office/powerpoint/2010/main" val="17046498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3395318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929770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113856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963553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23218760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24571013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5949615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527913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006772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3935841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086B19D9-BE06-48DB-A838-835DA39D413C}"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1555921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460925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r>
              <a:rPr lang="en-US" sz="8000" dirty="0">
                <a:ln w="3175" cmpd="sng">
                  <a:noFill/>
                </a:ln>
                <a:solidFill>
                  <a:srgbClr val="A53010"/>
                </a:solidFill>
                <a:latin typeface="Arial"/>
              </a:rPr>
              <a:t>”</a:t>
            </a:r>
          </a:p>
        </p:txBody>
      </p:sp>
    </p:spTree>
    <p:extLst>
      <p:ext uri="{BB962C8B-B14F-4D97-AF65-F5344CB8AC3E}">
        <p14:creationId xmlns:p14="http://schemas.microsoft.com/office/powerpoint/2010/main" val="670207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ar-SA"/>
              <a:t>انقر لتحرير نمط العنوان الرئيسي</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تحرير أنماط النص الرئيسي</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ar-SA"/>
              <a:t>تحرير أنماط النص الرئيسي</a:t>
            </a:r>
          </a:p>
        </p:txBody>
      </p:sp>
      <p:sp>
        <p:nvSpPr>
          <p:cNvPr id="5" name="Date Placeholder 4"/>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18621229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3422600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86B19D9-BE06-48DB-A838-835DA39D413C}" type="slidenum">
              <a:rPr lang="en-US" smtClean="0"/>
              <a:pPr/>
              <a:t>‹#›</a:t>
            </a:fld>
            <a:endParaRPr lang="en-US"/>
          </a:p>
        </p:txBody>
      </p:sp>
    </p:spTree>
    <p:extLst>
      <p:ext uri="{BB962C8B-B14F-4D97-AF65-F5344CB8AC3E}">
        <p14:creationId xmlns:p14="http://schemas.microsoft.com/office/powerpoint/2010/main" val="2091256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6ED46B2E-F15F-48B1-9A51-E20AF8A4D493}" type="datetimeFigureOut">
              <a:rPr lang="en-US" smtClean="0"/>
              <a:t>11/11/2025</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086B19D9-BE06-48DB-A838-835DA39D413C}" type="slidenum">
              <a:rPr lang="en-US" smtClean="0"/>
              <a:t>‹#›</a:t>
            </a:fld>
            <a:endParaRPr lang="en-US"/>
          </a:p>
        </p:txBody>
      </p:sp>
    </p:spTree>
    <p:extLst>
      <p:ext uri="{BB962C8B-B14F-4D97-AF65-F5344CB8AC3E}">
        <p14:creationId xmlns:p14="http://schemas.microsoft.com/office/powerpoint/2010/main" val="195480525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6ED46B2E-F15F-48B1-9A51-E20AF8A4D493}" type="datetimeFigureOut">
              <a:rPr lang="en-US" smtClean="0">
                <a:solidFill>
                  <a:prstClr val="black">
                    <a:tint val="75000"/>
                  </a:prstClr>
                </a:solidFill>
              </a:rPr>
              <a:pPr/>
              <a:t>11/11/2025</a:t>
            </a:fld>
            <a:endParaRPr lang="en-US">
              <a:solidFill>
                <a:prstClr val="black">
                  <a:tint val="75000"/>
                </a:prstClr>
              </a:solidFill>
            </a:endParaRP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086B19D9-BE06-48DB-A838-835DA39D413C}" type="slidenum">
              <a:rPr lang="en-US" smtClean="0"/>
              <a:pPr/>
              <a:t>‹#›</a:t>
            </a:fld>
            <a:endParaRPr lang="en-US"/>
          </a:p>
        </p:txBody>
      </p:sp>
    </p:spTree>
    <p:extLst>
      <p:ext uri="{BB962C8B-B14F-4D97-AF65-F5344CB8AC3E}">
        <p14:creationId xmlns:p14="http://schemas.microsoft.com/office/powerpoint/2010/main" val="2299723037"/>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7228" y="605307"/>
            <a:ext cx="7328079" cy="1217052"/>
          </a:xfrm>
        </p:spPr>
        <p:txBody>
          <a:bodyPr>
            <a:normAutofit fontScale="90000"/>
          </a:bodyPr>
          <a:lstStyle/>
          <a:p>
            <a:pPr algn="ctr">
              <a:tabLst>
                <a:tab pos="4291965" algn="l"/>
              </a:tabLst>
            </a:pPr>
            <a:r>
              <a:rPr lang="en-US" sz="2800" dirty="0">
                <a:solidFill>
                  <a:srgbClr val="FF0000"/>
                </a:solidFill>
                <a:latin typeface="Simplified Arabic" panose="02020603050405020304" pitchFamily="18" charset="-78"/>
                <a:ea typeface="Times New Roman" panose="02020603050405020304" pitchFamily="18" charset="0"/>
                <a:cs typeface="Simplified Arabic" panose="02020603050405020304" pitchFamily="18" charset="-78"/>
              </a:rPr>
              <a:t/>
            </a:r>
            <a:br>
              <a:rPr lang="en-US" sz="2800" dirty="0">
                <a:solidFill>
                  <a:srgbClr val="FF0000"/>
                </a:solidFill>
                <a:latin typeface="Simplified Arabic" panose="02020603050405020304" pitchFamily="18" charset="-78"/>
                <a:ea typeface="Times New Roman" panose="02020603050405020304" pitchFamily="18" charset="0"/>
                <a:cs typeface="Simplified Arabic" panose="02020603050405020304" pitchFamily="18" charset="-78"/>
              </a:rPr>
            </a:br>
            <a:endParaRPr lang="en-US" sz="4800" dirty="0">
              <a:solidFill>
                <a:srgbClr val="FF0000"/>
              </a:solidFill>
              <a:latin typeface="Simplified Arabic" panose="02020603050405020304" pitchFamily="18" charset="-78"/>
              <a:cs typeface="Simplified Arabic" panose="02020603050405020304" pitchFamily="18" charset="-78"/>
            </a:endParaRPr>
          </a:p>
        </p:txBody>
      </p:sp>
      <p:sp>
        <p:nvSpPr>
          <p:cNvPr id="3" name="عنوان فرعي 2"/>
          <p:cNvSpPr>
            <a:spLocks noGrp="1"/>
          </p:cNvSpPr>
          <p:nvPr>
            <p:ph type="subTitle" idx="1"/>
          </p:nvPr>
        </p:nvSpPr>
        <p:spPr>
          <a:xfrm>
            <a:off x="1" y="0"/>
            <a:ext cx="9144000" cy="6858001"/>
          </a:xfrm>
          <a:solidFill>
            <a:schemeClr val="accent4">
              <a:lumMod val="40000"/>
              <a:lumOff val="60000"/>
            </a:schemeClr>
          </a:solidFill>
        </p:spPr>
        <p:txBody>
          <a:bodyPr>
            <a:normAutofit fontScale="32500" lnSpcReduction="20000"/>
          </a:bodyPr>
          <a:lstStyle/>
          <a:p>
            <a:pPr algn="ctr"/>
            <a:endParaRPr lang="ar-IQ" sz="28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rtl="1"/>
            <a:r>
              <a:rPr lang="ar-IQ" sz="6200" b="1" dirty="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جمهوريّة العرِاق </a:t>
            </a:r>
          </a:p>
          <a:p>
            <a:pPr algn="ctr" rtl="1"/>
            <a:r>
              <a:rPr lang="ar-IQ" sz="6200" b="1" dirty="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وزارة التّعليم العالي </a:t>
            </a:r>
          </a:p>
          <a:p>
            <a:pPr algn="ctr" rtl="1"/>
            <a:r>
              <a:rPr lang="ar-IQ" sz="6200" b="1" dirty="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والبحثُ العلمي </a:t>
            </a:r>
          </a:p>
          <a:p>
            <a:pPr algn="ctr" rtl="1"/>
            <a:r>
              <a:rPr lang="ar-IQ" sz="6200" b="1" dirty="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جامعة </a:t>
            </a:r>
            <a:r>
              <a:rPr lang="ar-IQ" sz="6200" b="1" dirty="0" smtClean="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دَيالى</a:t>
            </a:r>
          </a:p>
          <a:p>
            <a:pPr algn="ctr" rtl="1"/>
            <a:r>
              <a:rPr lang="ar-IQ" sz="6200" b="1" dirty="0" smtClean="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كلية التربية للعلوم الإنسانية </a:t>
            </a:r>
            <a:endParaRPr lang="ar-IQ" sz="6200" b="1" dirty="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endParaRPr>
          </a:p>
          <a:p>
            <a:pPr algn="ctr" rtl="1"/>
            <a:r>
              <a:rPr lang="ar-IQ" sz="6200" b="1" dirty="0" smtClean="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rPr>
              <a:t>قسم اللغة العربية </a:t>
            </a:r>
            <a:endParaRPr lang="ar-IQ" sz="6200" b="1" dirty="0">
              <a:solidFill>
                <a:schemeClr val="accent3">
                  <a:lumMod val="75000"/>
                </a:schemeClr>
              </a:solidFill>
              <a:latin typeface="TheSans" panose="020B0803040302020203" pitchFamily="34" charset="-78"/>
              <a:ea typeface="Times New Roman" panose="02020603050405020304" pitchFamily="18" charset="0"/>
              <a:cs typeface="TheSans" panose="020B0803040302020203" pitchFamily="34" charset="-78"/>
            </a:endParaRPr>
          </a:p>
          <a:p>
            <a:pPr algn="ctr"/>
            <a:endParaRPr lang="ar-IQ" sz="120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ar-IQ" sz="11100" b="1" dirty="0" smtClean="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مقدمات  ضرورية  في النقد</a:t>
            </a:r>
            <a:endParaRPr lang="ar-IQ" sz="111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endParaRPr>
          </a:p>
          <a:p>
            <a:pPr algn="ctr" rtl="1"/>
            <a:r>
              <a:rPr lang="ar-IQ" sz="110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endParaRPr lang="ar-IQ" sz="54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rtl="1"/>
            <a:r>
              <a:rPr lang="ar-IQ" sz="123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م . </a:t>
            </a:r>
            <a:r>
              <a:rPr lang="ar-IQ" sz="123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د </a:t>
            </a:r>
            <a:r>
              <a:rPr lang="ar-IQ" sz="123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  عَبد الهادي </a:t>
            </a:r>
            <a:r>
              <a:rPr lang="ar-IQ" sz="12300" b="1"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rPr>
              <a:t>حسيَّن كامل</a:t>
            </a:r>
            <a:endParaRPr lang="en-US" sz="12300" b="1" dirty="0">
              <a:solidFill>
                <a:schemeClr val="bg1"/>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Mohammad Bold Normal" pitchFamily="2" charset="-78"/>
            </a:endParaRPr>
          </a:p>
          <a:p>
            <a:pPr algn="ctr" rtl="1"/>
            <a:r>
              <a:rPr lang="ar-IQ" sz="65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p>
          <a:p>
            <a:pPr algn="ctr" rtl="1"/>
            <a:r>
              <a:rPr lang="ar-SA" sz="8000" b="1" dirty="0">
                <a:solidFill>
                  <a:srgbClr val="ED2E38"/>
                </a:solidFill>
                <a:latin typeface="Times New Roman" panose="02020603050405020304" pitchFamily="18" charset="0"/>
                <a:ea typeface="Times New Roman" panose="02020603050405020304" pitchFamily="18" charset="0"/>
                <a:cs typeface="Times New Roman" panose="02020603050405020304" pitchFamily="18" charset="0"/>
              </a:rPr>
              <a:t>	</a:t>
            </a:r>
            <a:r>
              <a:rPr lang="ar-SA"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144</a:t>
            </a:r>
            <a:r>
              <a:rPr lang="ar-IQ"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7</a:t>
            </a:r>
            <a:r>
              <a:rPr lang="ar-SA"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 </a:t>
            </a:r>
            <a:r>
              <a:rPr lang="ar-IQ" sz="11200" b="1" dirty="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هـ                                  </a:t>
            </a:r>
            <a:r>
              <a:rPr lang="ar-IQ" sz="11200" b="1" dirty="0" smtClean="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2025 </a:t>
            </a:r>
            <a:r>
              <a:rPr lang="ar-IQ" sz="11200" b="1" dirty="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rPr>
              <a:t>مـ</a:t>
            </a:r>
            <a:endParaRPr lang="en-US" sz="8000" b="1" dirty="0">
              <a:solidFill>
                <a:srgbClr val="ED2E38"/>
              </a:solidFill>
              <a:latin typeface="Tempus Sans ITC" panose="04020404030D07020202" pitchFamily="82" charset="0"/>
              <a:ea typeface="Times New Roman" panose="02020603050405020304" pitchFamily="18" charset="0"/>
              <a:cs typeface="Times New Roman" panose="02020603050405020304" pitchFamily="18" charset="0"/>
            </a:endParaRPr>
          </a:p>
          <a:p>
            <a:pPr algn="r" rtl="1">
              <a:spcAft>
                <a:spcPts val="0"/>
              </a:spcAft>
            </a:pPr>
            <a:r>
              <a:rPr lang="ar-SA" sz="16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ctr" rtl="1">
              <a:buClr>
                <a:srgbClr val="A53010"/>
              </a:buClr>
            </a:pPr>
            <a:r>
              <a:rPr lang="ar-IQ" sz="6200" b="1" dirty="0">
                <a:solidFill>
                  <a:srgbClr val="FF0000"/>
                </a:solidFill>
                <a:latin typeface="Tempus Sans ITC" panose="04020404030D07020202" pitchFamily="82" charset="0"/>
                <a:ea typeface="Times New Roman" panose="02020603050405020304" pitchFamily="18" charset="0"/>
                <a:cs typeface="Times New Roman" panose="02020603050405020304" pitchFamily="18" charset="0"/>
              </a:rPr>
              <a:t>ملاحظة : هذه التصميمات بهذا البرنامج غير معتمدة لا في الامتحان الشهري ولا النهائي.</a:t>
            </a:r>
            <a:r>
              <a:rPr lang="ar-IQ" sz="8000" b="1" dirty="0">
                <a:solidFill>
                  <a:srgbClr val="002060"/>
                </a:solidFill>
                <a:latin typeface="Tempus Sans ITC" panose="04020404030D07020202" pitchFamily="82" charset="0"/>
                <a:ea typeface="Times New Roman" panose="02020603050405020304" pitchFamily="18" charset="0"/>
                <a:cs typeface="Times New Roman" panose="02020603050405020304" pitchFamily="18" charset="0"/>
              </a:rPr>
              <a:t> </a:t>
            </a:r>
            <a:endParaRPr lang="en-US" sz="8000" b="1">
              <a:solidFill>
                <a:srgbClr val="002060"/>
              </a:solidFill>
              <a:latin typeface="Tempus Sans ITC" panose="04020404030D07020202" pitchFamily="82" charset="0"/>
              <a:ea typeface="Times New Roman" panose="02020603050405020304" pitchFamily="18" charset="0"/>
              <a:cs typeface="Times New Roman" panose="02020603050405020304" pitchFamily="18" charset="0"/>
            </a:endParaRPr>
          </a:p>
          <a:p>
            <a:pPr algn="ctr"/>
            <a:endParaRPr lang="en-US" dirty="0">
              <a:solidFill>
                <a:srgbClr val="FFFF00"/>
              </a:solidFill>
              <a:latin typeface="Times New Roman" panose="02020603050405020304" pitchFamily="18" charset="0"/>
              <a:cs typeface="Times New Roman" panose="02020603050405020304" pitchFamily="18" charset="0"/>
            </a:endParaRPr>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6411" y="488859"/>
            <a:ext cx="1038895" cy="1494487"/>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844" y="640084"/>
            <a:ext cx="1334170" cy="1343262"/>
          </a:xfrm>
          <a:prstGeom prst="rect">
            <a:avLst/>
          </a:prstGeom>
        </p:spPr>
      </p:pic>
    </p:spTree>
    <p:extLst>
      <p:ext uri="{BB962C8B-B14F-4D97-AF65-F5344CB8AC3E}">
        <p14:creationId xmlns:p14="http://schemas.microsoft.com/office/powerpoint/2010/main" val="1360315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945201" y="309094"/>
            <a:ext cx="6589199" cy="940158"/>
          </a:xfrm>
        </p:spPr>
        <p:txBody>
          <a:bodyPr>
            <a:normAutofit/>
          </a:bodyPr>
          <a:lstStyle/>
          <a:p>
            <a:pPr algn="ctr"/>
            <a:r>
              <a:rPr lang="ar-IQ" b="1" dirty="0" smtClean="0">
                <a:solidFill>
                  <a:srgbClr val="ED2E38"/>
                </a:solidFill>
                <a:latin typeface="Times New Roman" panose="02020603050405020304" pitchFamily="18" charset="0"/>
                <a:cs typeface="Mohammad Bold Normal" pitchFamily="2" charset="-78"/>
              </a:rPr>
              <a:t>تصورات أولية عن النقد </a:t>
            </a:r>
            <a:endParaRPr lang="en-US" b="1" dirty="0">
              <a:solidFill>
                <a:srgbClr val="ED2E38"/>
              </a:solidFill>
              <a:latin typeface="Times New Roman" panose="02020603050405020304" pitchFamily="18" charset="0"/>
              <a:cs typeface="Mohammad Bold Normal" pitchFamily="2" charset="-78"/>
            </a:endParaRPr>
          </a:p>
        </p:txBody>
      </p:sp>
      <p:sp>
        <p:nvSpPr>
          <p:cNvPr id="3" name="عنصر نائب للمحتوى 2"/>
          <p:cNvSpPr>
            <a:spLocks noGrp="1"/>
          </p:cNvSpPr>
          <p:nvPr>
            <p:ph idx="1"/>
          </p:nvPr>
        </p:nvSpPr>
        <p:spPr>
          <a:xfrm>
            <a:off x="425002" y="1017432"/>
            <a:ext cx="8384147" cy="5692462"/>
          </a:xfrm>
        </p:spPr>
        <p:txBody>
          <a:bodyPr>
            <a:noAutofit/>
          </a:bodyPr>
          <a:lstStyle/>
          <a:p>
            <a:pPr algn="just" rtl="1">
              <a:lnSpc>
                <a:spcPct val="115000"/>
              </a:lnSpc>
              <a:spcAft>
                <a:spcPts val="1000"/>
              </a:spcAft>
            </a:pPr>
            <a:r>
              <a:rPr lang="ar-IQ" sz="2400" dirty="0">
                <a:latin typeface="Calibri"/>
                <a:ea typeface="Calibri"/>
                <a:cs typeface="Simplified Arabic"/>
              </a:rPr>
              <a:t>يعد النقد من الفنون الإنسانية التي لاقت مجالاً رحبا بين الفنون التي خطت مساحة عابرة للزمن والمكان ، فهو ابداعية تقوم على مبدأ التأويل </a:t>
            </a:r>
            <a:r>
              <a:rPr lang="ar-IQ" sz="2400" dirty="0" err="1">
                <a:latin typeface="Calibri"/>
                <a:ea typeface="Calibri"/>
                <a:cs typeface="Simplified Arabic"/>
              </a:rPr>
              <a:t>اللا</a:t>
            </a:r>
            <a:r>
              <a:rPr lang="ar-IQ" sz="2400" dirty="0">
                <a:latin typeface="Calibri"/>
                <a:ea typeface="Calibri"/>
                <a:cs typeface="Simplified Arabic"/>
              </a:rPr>
              <a:t> محدود ، والنقد علم قائم بذاته له </a:t>
            </a:r>
            <a:r>
              <a:rPr lang="ar-IQ" sz="2400" dirty="0" err="1">
                <a:latin typeface="Calibri"/>
                <a:ea typeface="Calibri"/>
                <a:cs typeface="Simplified Arabic"/>
              </a:rPr>
              <a:t>منهجياته</a:t>
            </a:r>
            <a:r>
              <a:rPr lang="ar-IQ" sz="2400" dirty="0">
                <a:latin typeface="Calibri"/>
                <a:ea typeface="Calibri"/>
                <a:cs typeface="Simplified Arabic"/>
              </a:rPr>
              <a:t> واسسه ونظرياته والمشتغلون به  بين العرب والغرب وصولًا إلى تطوراته الحداثية . </a:t>
            </a:r>
            <a:endParaRPr lang="en-US" dirty="0">
              <a:latin typeface="Calibri"/>
              <a:ea typeface="Calibri"/>
              <a:cs typeface="Arial"/>
            </a:endParaRPr>
          </a:p>
          <a:p>
            <a:pPr algn="just" rtl="1">
              <a:lnSpc>
                <a:spcPct val="115000"/>
              </a:lnSpc>
              <a:spcAft>
                <a:spcPts val="1000"/>
              </a:spcAft>
            </a:pPr>
            <a:r>
              <a:rPr lang="ar-IQ" sz="2400" dirty="0">
                <a:latin typeface="Calibri"/>
                <a:ea typeface="Calibri"/>
                <a:cs typeface="Simplified Arabic"/>
              </a:rPr>
              <a:t>فالنقد آلية كبرى تعتمد على منهجيات صريحة وواضحة للمتلقي ، هذه الآليات وجدت بذورها في النقدية العربية القديمة التي زخرت بها ، وهو خطية تطورية متغيرة مع تطور الفكر البشري الذي لازمها . </a:t>
            </a:r>
            <a:endParaRPr lang="en-US" dirty="0">
              <a:latin typeface="Calibri"/>
              <a:ea typeface="Calibri"/>
              <a:cs typeface="Arial"/>
            </a:endParaRPr>
          </a:p>
          <a:p>
            <a:pPr algn="just" rtl="1">
              <a:lnSpc>
                <a:spcPct val="115000"/>
              </a:lnSpc>
              <a:spcAft>
                <a:spcPts val="1000"/>
              </a:spcAft>
            </a:pPr>
            <a:r>
              <a:rPr lang="ar-IQ" sz="2400" dirty="0">
                <a:latin typeface="Calibri"/>
                <a:ea typeface="Calibri"/>
                <a:cs typeface="Simplified Arabic"/>
              </a:rPr>
              <a:t>زمنيًا وجدت حضوره مع الأدب اي مع ظهور اول مقطوعات شعرية ولكن بإضاءات خافتة جدًا سنرى بيانها في المادة ، مع اول ملاحظة لهوميروس بين القرن السابع إلى القرن الحادي عشر قبل الميلاد ، وانبثاقه الحقيقي عند ارسطو في كتابه ( فن الشعر ) الذي قدم تحليلات سابقة لأوانها في الفكرية اليونانية القديمة حتى اقر الكثيرون حضوره الفعلي عند الأصمعي ( 210ه) وهكذا . </a:t>
            </a:r>
            <a:endParaRPr lang="en-US" dirty="0">
              <a:latin typeface="Calibri"/>
              <a:ea typeface="Calibri"/>
              <a:cs typeface="Arial"/>
            </a:endParaRPr>
          </a:p>
          <a:p>
            <a:pPr marL="0" indent="0" algn="r">
              <a:buNone/>
            </a:pPr>
            <a:endParaRPr lang="ar-IQ" sz="2400" b="1" dirty="0">
              <a:solidFill>
                <a:schemeClr val="tx1">
                  <a:lumMod val="95000"/>
                  <a:lumOff val="5000"/>
                </a:schemeClr>
              </a:solidFill>
              <a:latin typeface="Times New Roman" panose="02020603050405020304" pitchFamily="18" charset="0"/>
              <a:cs typeface="DecoType Naskh Variants" panose="02010400000000000000" pitchFamily="2" charset="-78"/>
            </a:endParaRPr>
          </a:p>
        </p:txBody>
      </p:sp>
    </p:spTree>
    <p:extLst>
      <p:ext uri="{BB962C8B-B14F-4D97-AF65-F5344CB8AC3E}">
        <p14:creationId xmlns:p14="http://schemas.microsoft.com/office/powerpoint/2010/main" val="341674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30000">
              <a:schemeClr val="accent4">
                <a:lumMod val="45000"/>
                <a:lumOff val="55000"/>
              </a:schemeClr>
            </a:gs>
            <a:gs pos="83000">
              <a:schemeClr val="accent4">
                <a:lumMod val="45000"/>
                <a:lumOff val="55000"/>
              </a:schemeClr>
            </a:gs>
            <a:gs pos="100000">
              <a:schemeClr val="accent4">
                <a:lumMod val="30000"/>
                <a:lumOff val="70000"/>
              </a:schemeClr>
            </a:gs>
          </a:gsLst>
          <a:lin ang="0" scaled="1"/>
          <a:tileRect/>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80304" y="360608"/>
            <a:ext cx="8963696" cy="6040191"/>
          </a:xfrm>
        </p:spPr>
        <p:txBody>
          <a:bodyPr>
            <a:normAutofit fontScale="92500" lnSpcReduction="20000"/>
          </a:bodyPr>
          <a:lstStyle/>
          <a:p>
            <a:pPr marL="0" indent="0" algn="ctr" rtl="1">
              <a:lnSpc>
                <a:spcPct val="107000"/>
              </a:lnSpc>
              <a:spcAft>
                <a:spcPts val="800"/>
              </a:spcAft>
              <a:buNone/>
            </a:pPr>
            <a:r>
              <a:rPr lang="ar-IQ" sz="4400" b="1" dirty="0" smtClean="0">
                <a:solidFill>
                  <a:srgbClr val="ED2E38"/>
                </a:solidFill>
                <a:latin typeface="Times New Roman" panose="02020603050405020304" pitchFamily="18" charset="0"/>
                <a:ea typeface="Calibri" panose="020F0502020204030204" pitchFamily="34" charset="0"/>
                <a:cs typeface="Times New Roman" panose="02020603050405020304" pitchFamily="18" charset="0"/>
              </a:rPr>
              <a:t>تعريف النقد : </a:t>
            </a:r>
          </a:p>
          <a:p>
            <a:pPr algn="just" rtl="1">
              <a:lnSpc>
                <a:spcPct val="115000"/>
              </a:lnSpc>
              <a:spcAft>
                <a:spcPts val="1000"/>
              </a:spcAft>
            </a:pPr>
            <a:r>
              <a:rPr lang="ar-IQ" sz="2800" b="1" dirty="0" smtClean="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ar-IQ" sz="3600" dirty="0">
                <a:solidFill>
                  <a:srgbClr val="FFFF00"/>
                </a:solidFill>
                <a:latin typeface="Calibri"/>
                <a:ea typeface="Calibri"/>
                <a:cs typeface="Simplified Arabic"/>
              </a:rPr>
              <a:t>النقد لغة </a:t>
            </a:r>
            <a:r>
              <a:rPr lang="ar-IQ" sz="3600" dirty="0">
                <a:latin typeface="Calibri"/>
                <a:ea typeface="Calibri"/>
                <a:cs typeface="Simplified Arabic"/>
              </a:rPr>
              <a:t>: هو التمييز ، ومنه : تمييز الدراهم ( الصحيح من المغشوش ) ، وإعطاؤها ، والعيبُ ، يقال : نقد فلانًا : </a:t>
            </a:r>
            <a:r>
              <a:rPr lang="ar-IQ" sz="3600" dirty="0" err="1">
                <a:latin typeface="Calibri"/>
                <a:ea typeface="Calibri"/>
                <a:cs typeface="Simplified Arabic"/>
              </a:rPr>
              <a:t>عابَهُ</a:t>
            </a:r>
            <a:r>
              <a:rPr lang="ar-IQ" sz="3600" dirty="0">
                <a:latin typeface="Calibri"/>
                <a:ea typeface="Calibri"/>
                <a:cs typeface="Simplified Arabic"/>
              </a:rPr>
              <a:t> ولو تابعناه عند ابن منظور وابن فارس لوجدناه الاختلاس/ الاعطاء وتمييز الدراهم.</a:t>
            </a:r>
            <a:endParaRPr lang="en-US" sz="2800" dirty="0">
              <a:latin typeface="Calibri"/>
              <a:ea typeface="Calibri"/>
              <a:cs typeface="Arial"/>
            </a:endParaRPr>
          </a:p>
          <a:p>
            <a:pPr indent="36830" algn="just" rtl="1">
              <a:lnSpc>
                <a:spcPct val="115000"/>
              </a:lnSpc>
              <a:spcAft>
                <a:spcPts val="1000"/>
              </a:spcAft>
            </a:pPr>
            <a:r>
              <a:rPr lang="ar-IQ" sz="3600" dirty="0">
                <a:solidFill>
                  <a:srgbClr val="FFFF00"/>
                </a:solidFill>
                <a:latin typeface="Calibri"/>
                <a:ea typeface="Calibri"/>
                <a:cs typeface="Simplified Arabic"/>
              </a:rPr>
              <a:t>واصطلاحًا</a:t>
            </a:r>
            <a:r>
              <a:rPr lang="ar-IQ" sz="3600" dirty="0">
                <a:latin typeface="Calibri"/>
                <a:ea typeface="Calibri"/>
                <a:cs typeface="Simplified Arabic"/>
              </a:rPr>
              <a:t> : هو فَـنُّ دراسة النص الأدبي ، وتفسيرِه ، وبيانِ خصائصه الشعوريةِ 	والتعبيريةِ ، ومواطنِ الجمالِ والقبحِ فيه ، ومعرفةِ اتجاهِهِ ، وتحديدِ مكانِهِ في مسيرةِ الأدب ، مع التعليلِ ، ثم تقويمِهِ ، أو هو فن دراسة النصوص الأدبية لمعرفة اتجاهها الأدبي وتحديد مكانتها في مسيرة الآداب والتعرف على مواطن الحسن والقبح مع التفسير والتعليل . </a:t>
            </a:r>
            <a:endParaRPr lang="en-US" sz="2800" dirty="0">
              <a:latin typeface="Calibri"/>
              <a:ea typeface="Calibri"/>
              <a:cs typeface="Arial"/>
            </a:endParaRPr>
          </a:p>
          <a:p>
            <a:pPr algn="just" rtl="1">
              <a:lnSpc>
                <a:spcPct val="115000"/>
              </a:lnSpc>
              <a:spcAft>
                <a:spcPts val="1000"/>
              </a:spcAft>
            </a:pPr>
            <a:endParaRPr lang="ar-IQ" sz="3600" b="1" dirty="0">
              <a:solidFill>
                <a:schemeClr val="tx1">
                  <a:lumMod val="95000"/>
                  <a:lumOff val="5000"/>
                </a:schemeClr>
              </a:solidFill>
              <a:latin typeface="Times New Roman" panose="02020603050405020304" pitchFamily="18" charset="0"/>
              <a:ea typeface="Calibri" panose="020F0502020204030204" pitchFamily="34" charset="0"/>
              <a:cs typeface="DecoType Naskh Variants" panose="02010400000000000000" pitchFamily="2" charset="-78"/>
            </a:endParaRPr>
          </a:p>
        </p:txBody>
      </p:sp>
    </p:spTree>
    <p:extLst>
      <p:ext uri="{BB962C8B-B14F-4D97-AF65-F5344CB8AC3E}">
        <p14:creationId xmlns:p14="http://schemas.microsoft.com/office/powerpoint/2010/main" val="2873598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2124" y="1058090"/>
            <a:ext cx="8422783" cy="5799909"/>
          </a:xfrm>
        </p:spPr>
        <p:txBody>
          <a:bodyPr>
            <a:noAutofit/>
          </a:bodyPr>
          <a:lstStyle/>
          <a:p>
            <a:pPr algn="just" rtl="1">
              <a:lnSpc>
                <a:spcPct val="115000"/>
              </a:lnSpc>
              <a:spcAft>
                <a:spcPts val="1000"/>
              </a:spcAft>
            </a:pPr>
            <a:r>
              <a:rPr lang="ar-IQ" sz="2800" u="sng" dirty="0">
                <a:solidFill>
                  <a:srgbClr val="FFC000"/>
                </a:solidFill>
                <a:latin typeface="Calibri"/>
                <a:ea typeface="Calibri"/>
                <a:cs typeface="Simplified Arabic"/>
              </a:rPr>
              <a:t>فائدة النقد :</a:t>
            </a:r>
            <a:r>
              <a:rPr lang="ar-IQ" sz="2800" b="1" dirty="0">
                <a:solidFill>
                  <a:srgbClr val="FFC000"/>
                </a:solidFill>
                <a:latin typeface="Calibri"/>
                <a:ea typeface="Calibri"/>
                <a:cs typeface="Simplified Arabic"/>
              </a:rPr>
              <a:t> </a:t>
            </a:r>
            <a:r>
              <a:rPr lang="ar-IQ" sz="2800" dirty="0">
                <a:latin typeface="Calibri"/>
                <a:ea typeface="Calibri"/>
                <a:cs typeface="Simplified Arabic"/>
              </a:rPr>
              <a:t>اي ما هي الفائدة التي تقدمها هذه النوعية من النقد الأدبي ( الفني) : </a:t>
            </a:r>
            <a:endParaRPr lang="en-US" sz="2000" dirty="0">
              <a:latin typeface="Calibri"/>
              <a:ea typeface="Calibri"/>
              <a:cs typeface="Arial"/>
            </a:endParaRPr>
          </a:p>
          <a:p>
            <a:pPr algn="just" rtl="1">
              <a:lnSpc>
                <a:spcPct val="115000"/>
              </a:lnSpc>
              <a:spcAft>
                <a:spcPts val="1000"/>
              </a:spcAft>
            </a:pPr>
            <a:r>
              <a:rPr lang="ar-IQ" sz="2800" dirty="0">
                <a:latin typeface="Calibri"/>
                <a:ea typeface="Calibri"/>
                <a:cs typeface="Simplified Arabic"/>
              </a:rPr>
              <a:t>1. بيان مدى تأثر النص الأدبي بالبيئة وتأثيره فيها .</a:t>
            </a:r>
            <a:endParaRPr lang="en-US" sz="2000" dirty="0">
              <a:latin typeface="Calibri"/>
              <a:ea typeface="Calibri"/>
              <a:cs typeface="Arial"/>
            </a:endParaRPr>
          </a:p>
          <a:p>
            <a:pPr algn="just" rtl="1">
              <a:lnSpc>
                <a:spcPct val="115000"/>
              </a:lnSpc>
              <a:spcAft>
                <a:spcPts val="1000"/>
              </a:spcAft>
            </a:pPr>
            <a:r>
              <a:rPr lang="ar-IQ" sz="2800" dirty="0">
                <a:latin typeface="Calibri"/>
                <a:ea typeface="Calibri"/>
                <a:cs typeface="Simplified Arabic"/>
              </a:rPr>
              <a:t>2. معرفة خصائص الأديب من عمله الأدبي .</a:t>
            </a:r>
            <a:endParaRPr lang="en-US" sz="2000" dirty="0">
              <a:latin typeface="Calibri"/>
              <a:ea typeface="Calibri"/>
              <a:cs typeface="Arial"/>
            </a:endParaRPr>
          </a:p>
          <a:p>
            <a:pPr algn="just" rtl="1">
              <a:lnSpc>
                <a:spcPct val="115000"/>
              </a:lnSpc>
              <a:spcAft>
                <a:spcPts val="1000"/>
              </a:spcAft>
            </a:pPr>
            <a:r>
              <a:rPr lang="ar-IQ" sz="2800" dirty="0">
                <a:latin typeface="Calibri"/>
                <a:ea typeface="Calibri"/>
                <a:cs typeface="Simplified Arabic"/>
              </a:rPr>
              <a:t>3. توجيه الأدب نحو الأحسن .</a:t>
            </a:r>
            <a:endParaRPr lang="en-US" sz="2000" dirty="0">
              <a:latin typeface="Calibri"/>
              <a:ea typeface="Calibri"/>
              <a:cs typeface="Arial"/>
            </a:endParaRPr>
          </a:p>
          <a:p>
            <a:pPr algn="r" rtl="1"/>
            <a:r>
              <a:rPr lang="ar-IQ" sz="2800" dirty="0">
                <a:ea typeface="Calibri"/>
                <a:cs typeface="Simplified Arabic"/>
              </a:rPr>
              <a:t>4. مساعدة القارئ في فهم النص والإفادة منه .</a:t>
            </a:r>
            <a:endParaRPr lang="en-US" sz="2800" b="1"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مربع نص 3">
            <a:extLst>
              <a:ext uri="{FF2B5EF4-FFF2-40B4-BE49-F238E27FC236}">
                <a16:creationId xmlns:a16="http://schemas.microsoft.com/office/drawing/2014/main" xmlns="" id="{3C16356F-75DC-2A7D-A5DC-2DE7696FA92E}"/>
              </a:ext>
            </a:extLst>
          </p:cNvPr>
          <p:cNvSpPr txBox="1"/>
          <p:nvPr/>
        </p:nvSpPr>
        <p:spPr>
          <a:xfrm>
            <a:off x="1410789" y="290059"/>
            <a:ext cx="6923314" cy="768031"/>
          </a:xfrm>
          <a:prstGeom prst="rect">
            <a:avLst/>
          </a:prstGeom>
          <a:noFill/>
        </p:spPr>
        <p:txBody>
          <a:bodyPr wrap="square">
            <a:spAutoFit/>
          </a:bodyPr>
          <a:lstStyle/>
          <a:p>
            <a:pPr marL="0" marR="0" lvl="0" indent="0" algn="ctr" defTabSz="457200" rtl="1" eaLnBrk="1" fontAlgn="auto" latinLnBrk="0" hangingPunct="1">
              <a:lnSpc>
                <a:spcPct val="107000"/>
              </a:lnSpc>
              <a:spcBef>
                <a:spcPts val="1000"/>
              </a:spcBef>
              <a:spcAft>
                <a:spcPts val="800"/>
              </a:spcAft>
              <a:buClr>
                <a:srgbClr val="A53010"/>
              </a:buClr>
              <a:buSzTx/>
              <a:buFont typeface="Wingdings 3" charset="2"/>
              <a:buNone/>
              <a:tabLst/>
              <a:defRPr/>
            </a:pPr>
            <a:r>
              <a:rPr kumimoji="0" lang="ar-IQ" sz="4400" b="1" i="0" u="none" strike="noStrike" kern="1200" cap="none" spc="0" normalizeH="0" baseline="0" noProof="0" dirty="0" smtClean="0">
                <a:ln>
                  <a:noFill/>
                </a:ln>
                <a:solidFill>
                  <a:srgbClr val="ED2E38"/>
                </a:solidFill>
                <a:effectLst/>
                <a:uLnTx/>
                <a:uFillTx/>
                <a:latin typeface="Times New Roman" panose="02020603050405020304" pitchFamily="18" charset="0"/>
                <a:ea typeface="Calibri" panose="020F0502020204030204" pitchFamily="34" charset="0"/>
                <a:cs typeface="Times New Roman" panose="02020603050405020304" pitchFamily="18" charset="0"/>
              </a:rPr>
              <a:t>فائدة</a:t>
            </a:r>
            <a:r>
              <a:rPr kumimoji="0" lang="ar-IQ" sz="4400" b="1" i="0" u="none" strike="noStrike" kern="1200" cap="none" spc="0" normalizeH="0" noProof="0" dirty="0" smtClean="0">
                <a:ln>
                  <a:noFill/>
                </a:ln>
                <a:solidFill>
                  <a:srgbClr val="ED2E38"/>
                </a:solidFill>
                <a:effectLst/>
                <a:uLnTx/>
                <a:uFillTx/>
                <a:latin typeface="Times New Roman" panose="02020603050405020304" pitchFamily="18" charset="0"/>
                <a:ea typeface="Calibri" panose="020F0502020204030204" pitchFamily="34" charset="0"/>
                <a:cs typeface="Times New Roman" panose="02020603050405020304" pitchFamily="18" charset="0"/>
              </a:rPr>
              <a:t> النقد : </a:t>
            </a:r>
            <a:endParaRPr kumimoji="0" lang="ar-IQ" sz="4400" b="1" i="0" u="none" strike="noStrike" kern="1200" cap="none" spc="0" normalizeH="0" baseline="0" noProof="0" dirty="0">
              <a:ln>
                <a:noFill/>
              </a:ln>
              <a:solidFill>
                <a:srgbClr val="ED2E38"/>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6987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99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1249251" y="128790"/>
            <a:ext cx="7285149" cy="592427"/>
          </a:xfrm>
          <a:noFill/>
        </p:spPr>
        <p:txBody>
          <a:bodyPr>
            <a:noAutofit/>
          </a:bodyPr>
          <a:lstStyle/>
          <a:p>
            <a:pPr algn="ctr" rtl="1">
              <a:lnSpc>
                <a:spcPct val="107000"/>
              </a:lnSpc>
              <a:spcAft>
                <a:spcPts val="800"/>
              </a:spcAft>
            </a:pPr>
            <a:r>
              <a:rPr lang="ar-IQ" sz="4400" b="1" dirty="0" smtClean="0">
                <a:solidFill>
                  <a:srgbClr val="ED2E38"/>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الناقد الأدبي: </a:t>
            </a:r>
            <a:endParaRPr lang="en-US" sz="4400" dirty="0">
              <a:solidFill>
                <a:srgbClr val="ED2E38"/>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347730" y="1227909"/>
            <a:ext cx="8641724" cy="5275922"/>
          </a:xfrm>
        </p:spPr>
        <p:txBody>
          <a:bodyPr>
            <a:normAutofit fontScale="62500" lnSpcReduction="20000"/>
          </a:bodyPr>
          <a:lstStyle/>
          <a:p>
            <a:pPr algn="just" rtl="1">
              <a:lnSpc>
                <a:spcPct val="115000"/>
              </a:lnSpc>
              <a:spcAft>
                <a:spcPts val="1000"/>
              </a:spcAft>
            </a:pPr>
            <a:r>
              <a:rPr lang="ar-IQ" sz="3200" u="sng" dirty="0">
                <a:solidFill>
                  <a:srgbClr val="7030A0"/>
                </a:solidFill>
                <a:latin typeface="Calibri"/>
                <a:ea typeface="Calibri"/>
                <a:cs typeface="Simplified Arabic"/>
              </a:rPr>
              <a:t>فالناقد الأدبي</a:t>
            </a:r>
            <a:r>
              <a:rPr lang="ar-IQ" sz="3200" dirty="0">
                <a:solidFill>
                  <a:srgbClr val="7030A0"/>
                </a:solidFill>
                <a:latin typeface="Calibri"/>
                <a:ea typeface="Calibri"/>
                <a:cs typeface="Simplified Arabic"/>
              </a:rPr>
              <a:t> </a:t>
            </a:r>
            <a:r>
              <a:rPr lang="ar-IQ" sz="3200" dirty="0">
                <a:latin typeface="Calibri"/>
                <a:ea typeface="Calibri"/>
                <a:cs typeface="Simplified Arabic"/>
              </a:rPr>
              <a:t>هو من يتعرض للجنس الأدبي سواء كان شعرا أم نثرًا قصة أو رواية أو مسرحية دارسًا ومفسرًا أو موازناً ومحللا وموجها حتى يصل إلى حكم معين ليس نهائيًا لا يقبل التبديل او التغيير و الناقد ، فلا بد له من شروط تتحقق فيه ؛ لكي يتصدى لمهمة نقد النصوص الأدبية ، وهي أن يتوسع في إتقان جوانب من الثقافة المعرفية ، وكذلك أن يتقن الإلمام بجوانب أخرى إلمامًا ، وأن يزاول العمل النقدي في مرحلة التدريب ، وذلك ما نتناوله فيما يأتي :</a:t>
            </a:r>
            <a:endParaRPr lang="en-US" sz="2400" dirty="0">
              <a:latin typeface="Calibri"/>
              <a:ea typeface="Calibri"/>
              <a:cs typeface="Arial"/>
            </a:endParaRPr>
          </a:p>
          <a:p>
            <a:pPr indent="36830" algn="just" rtl="1">
              <a:lnSpc>
                <a:spcPct val="115000"/>
              </a:lnSpc>
              <a:spcAft>
                <a:spcPts val="1000"/>
              </a:spcAft>
            </a:pPr>
            <a:r>
              <a:rPr lang="ar-IQ" sz="3200" dirty="0">
                <a:latin typeface="Calibri"/>
                <a:ea typeface="Calibri"/>
                <a:cs typeface="Simplified Arabic"/>
              </a:rPr>
              <a:t>1. </a:t>
            </a:r>
            <a:r>
              <a:rPr lang="ar-IQ" sz="3200" dirty="0">
                <a:solidFill>
                  <a:schemeClr val="accent1">
                    <a:lumMod val="60000"/>
                    <a:lumOff val="40000"/>
                  </a:schemeClr>
                </a:solidFill>
                <a:latin typeface="Calibri"/>
                <a:ea typeface="Calibri"/>
                <a:cs typeface="Simplified Arabic"/>
              </a:rPr>
              <a:t>أن يمتلك ذوقًا </a:t>
            </a:r>
            <a:r>
              <a:rPr lang="ar-IQ" sz="3200" dirty="0" smtClean="0">
                <a:latin typeface="Calibri"/>
                <a:ea typeface="Calibri"/>
                <a:cs typeface="Simplified Arabic"/>
              </a:rPr>
              <a:t>، </a:t>
            </a:r>
            <a:r>
              <a:rPr lang="ar-IQ" sz="3200" dirty="0">
                <a:latin typeface="Calibri"/>
                <a:ea typeface="Calibri"/>
                <a:cs typeface="Simplified Arabic"/>
              </a:rPr>
              <a:t>وذلك كما يأتي :</a:t>
            </a:r>
            <a:endParaRPr lang="en-US" sz="2400" dirty="0">
              <a:latin typeface="Calibri"/>
              <a:ea typeface="Calibri"/>
              <a:cs typeface="Arial"/>
            </a:endParaRPr>
          </a:p>
          <a:p>
            <a:pPr marL="53340" algn="just" rtl="1">
              <a:spcAft>
                <a:spcPts val="1000"/>
              </a:spcAft>
            </a:pPr>
            <a:r>
              <a:rPr lang="ar-IQ" sz="3200" dirty="0">
                <a:solidFill>
                  <a:schemeClr val="accent1">
                    <a:lumMod val="60000"/>
                    <a:lumOff val="40000"/>
                  </a:schemeClr>
                </a:solidFill>
                <a:ea typeface="Calibri"/>
                <a:cs typeface="Simplified Arabic"/>
              </a:rPr>
              <a:t>ا. مخالطة صفوة الأدباء </a:t>
            </a:r>
            <a:r>
              <a:rPr lang="ar-IQ" sz="3200" dirty="0" smtClean="0">
                <a:solidFill>
                  <a:schemeClr val="accent1">
                    <a:lumMod val="60000"/>
                    <a:lumOff val="40000"/>
                  </a:schemeClr>
                </a:solidFill>
                <a:ea typeface="Calibri"/>
                <a:cs typeface="Simplified Arabic"/>
              </a:rPr>
              <a:t>،   ب</a:t>
            </a:r>
            <a:r>
              <a:rPr lang="ar-IQ" sz="3200" dirty="0">
                <a:solidFill>
                  <a:schemeClr val="accent1">
                    <a:lumMod val="60000"/>
                    <a:lumOff val="40000"/>
                  </a:schemeClr>
                </a:solidFill>
                <a:ea typeface="Calibri"/>
                <a:cs typeface="Simplified Arabic"/>
              </a:rPr>
              <a:t>. العقل </a:t>
            </a:r>
            <a:r>
              <a:rPr lang="ar-IQ" sz="3200" dirty="0" smtClean="0">
                <a:solidFill>
                  <a:schemeClr val="accent1">
                    <a:lumMod val="60000"/>
                    <a:lumOff val="40000"/>
                  </a:schemeClr>
                </a:solidFill>
                <a:ea typeface="Calibri"/>
                <a:cs typeface="Simplified Arabic"/>
              </a:rPr>
              <a:t>المتزن.</a:t>
            </a:r>
            <a:r>
              <a:rPr lang="ar-IQ" sz="3200" dirty="0" smtClean="0">
                <a:solidFill>
                  <a:schemeClr val="accent1">
                    <a:lumMod val="60000"/>
                    <a:lumOff val="40000"/>
                  </a:schemeClr>
                </a:solidFill>
              </a:rPr>
              <a:t>    </a:t>
            </a:r>
            <a:r>
              <a:rPr lang="ar-IQ" sz="3200" dirty="0" smtClean="0">
                <a:solidFill>
                  <a:schemeClr val="accent1">
                    <a:lumMod val="60000"/>
                    <a:lumOff val="40000"/>
                  </a:schemeClr>
                </a:solidFill>
                <a:ea typeface="Calibri"/>
                <a:cs typeface="Simplified Arabic"/>
              </a:rPr>
              <a:t>ج</a:t>
            </a:r>
            <a:r>
              <a:rPr lang="ar-IQ" sz="3200" dirty="0">
                <a:solidFill>
                  <a:schemeClr val="accent1">
                    <a:lumMod val="60000"/>
                    <a:lumOff val="40000"/>
                  </a:schemeClr>
                </a:solidFill>
                <a:ea typeface="Calibri"/>
                <a:cs typeface="Simplified Arabic"/>
              </a:rPr>
              <a:t>. </a:t>
            </a:r>
            <a:r>
              <a:rPr lang="ar-IQ" sz="3200" dirty="0" smtClean="0">
                <a:solidFill>
                  <a:schemeClr val="accent1">
                    <a:lumMod val="60000"/>
                    <a:lumOff val="40000"/>
                  </a:schemeClr>
                </a:solidFill>
                <a:ea typeface="Calibri"/>
                <a:cs typeface="Simplified Arabic"/>
              </a:rPr>
              <a:t>العاطفة.</a:t>
            </a:r>
            <a:endParaRPr lang="en-US" sz="3200" dirty="0">
              <a:solidFill>
                <a:schemeClr val="accent1">
                  <a:lumMod val="60000"/>
                  <a:lumOff val="40000"/>
                </a:schemeClr>
              </a:solidFill>
            </a:endParaRPr>
          </a:p>
          <a:p>
            <a:pPr marL="26670" algn="just" rtl="1">
              <a:lnSpc>
                <a:spcPct val="115000"/>
              </a:lnSpc>
              <a:spcAft>
                <a:spcPts val="1000"/>
              </a:spcAft>
            </a:pPr>
            <a:r>
              <a:rPr lang="ar-IQ" sz="3200" dirty="0">
                <a:latin typeface="Calibri"/>
                <a:ea typeface="Calibri"/>
                <a:cs typeface="Simplified Arabic"/>
              </a:rPr>
              <a:t>وينقسم الذوق الأدبي على : </a:t>
            </a:r>
            <a:endParaRPr lang="en-US" sz="2400" dirty="0">
              <a:latin typeface="Calibri"/>
              <a:ea typeface="Calibri"/>
              <a:cs typeface="Arial"/>
            </a:endParaRPr>
          </a:p>
          <a:p>
            <a:pPr algn="just" rtl="1"/>
            <a:r>
              <a:rPr lang="ar-IQ" sz="3200" dirty="0">
                <a:solidFill>
                  <a:schemeClr val="accent1">
                    <a:lumMod val="60000"/>
                    <a:lumOff val="40000"/>
                  </a:schemeClr>
                </a:solidFill>
                <a:ea typeface="Calibri"/>
                <a:cs typeface="Simplified Arabic"/>
              </a:rPr>
              <a:t>1.ذوق عام </a:t>
            </a:r>
            <a:r>
              <a:rPr lang="ar-IQ" sz="3200" dirty="0" smtClean="0">
                <a:solidFill>
                  <a:schemeClr val="accent1">
                    <a:lumMod val="60000"/>
                    <a:lumOff val="40000"/>
                  </a:schemeClr>
                </a:solidFill>
                <a:ea typeface="Calibri"/>
                <a:cs typeface="Simplified Arabic"/>
              </a:rPr>
              <a:t>2</a:t>
            </a:r>
            <a:r>
              <a:rPr lang="ar-IQ" sz="3200" dirty="0">
                <a:solidFill>
                  <a:schemeClr val="accent1">
                    <a:lumMod val="60000"/>
                    <a:lumOff val="40000"/>
                  </a:schemeClr>
                </a:solidFill>
                <a:ea typeface="Calibri"/>
                <a:cs typeface="Simplified Arabic"/>
              </a:rPr>
              <a:t>. ذوق </a:t>
            </a:r>
            <a:r>
              <a:rPr lang="ar-IQ" sz="3200" dirty="0" smtClean="0">
                <a:solidFill>
                  <a:schemeClr val="accent1">
                    <a:lumMod val="60000"/>
                    <a:lumOff val="40000"/>
                  </a:schemeClr>
                </a:solidFill>
                <a:ea typeface="Calibri"/>
                <a:cs typeface="Simplified Arabic"/>
              </a:rPr>
              <a:t>خاص </a:t>
            </a:r>
            <a:r>
              <a:rPr lang="ar-IQ" sz="3200" dirty="0" smtClean="0">
                <a:ea typeface="Calibri"/>
                <a:cs typeface="Simplified Arabic"/>
              </a:rPr>
              <a:t>.</a:t>
            </a:r>
            <a:endParaRPr lang="en-US" sz="3200" dirty="0"/>
          </a:p>
          <a:p>
            <a:pPr marL="26670" algn="just" rtl="1">
              <a:lnSpc>
                <a:spcPct val="115000"/>
              </a:lnSpc>
              <a:spcAft>
                <a:spcPts val="1000"/>
              </a:spcAft>
            </a:pPr>
            <a:r>
              <a:rPr lang="ar-IQ" sz="3200" dirty="0">
                <a:solidFill>
                  <a:schemeClr val="accent1">
                    <a:lumMod val="60000"/>
                    <a:lumOff val="40000"/>
                  </a:schemeClr>
                </a:solidFill>
                <a:latin typeface="Calibri"/>
                <a:ea typeface="Calibri"/>
                <a:cs typeface="Simplified Arabic"/>
              </a:rPr>
              <a:t>2. أن يكون مثقفاً .</a:t>
            </a:r>
            <a:endParaRPr lang="ar-IQ" sz="3200" dirty="0" smtClean="0">
              <a:solidFill>
                <a:schemeClr val="accent1">
                  <a:lumMod val="60000"/>
                  <a:lumOff val="40000"/>
                </a:schemeClr>
              </a:solidFill>
              <a:latin typeface="Calibri"/>
              <a:ea typeface="Calibri"/>
              <a:cs typeface="Simplified Arabic"/>
            </a:endParaRPr>
          </a:p>
          <a:p>
            <a:pPr marL="26670" algn="just" rtl="1">
              <a:lnSpc>
                <a:spcPct val="115000"/>
              </a:lnSpc>
              <a:spcAft>
                <a:spcPts val="1000"/>
              </a:spcAft>
            </a:pPr>
            <a:r>
              <a:rPr lang="ar-IQ" sz="3200" dirty="0" smtClean="0">
                <a:solidFill>
                  <a:schemeClr val="accent1">
                    <a:lumMod val="60000"/>
                    <a:lumOff val="40000"/>
                  </a:schemeClr>
                </a:solidFill>
                <a:latin typeface="Calibri"/>
                <a:ea typeface="Calibri"/>
                <a:cs typeface="Simplified Arabic"/>
              </a:rPr>
              <a:t>3</a:t>
            </a:r>
            <a:r>
              <a:rPr lang="ar-IQ" sz="3200" dirty="0">
                <a:solidFill>
                  <a:schemeClr val="accent1">
                    <a:lumMod val="60000"/>
                    <a:lumOff val="40000"/>
                  </a:schemeClr>
                </a:solidFill>
                <a:latin typeface="Calibri"/>
                <a:ea typeface="Calibri"/>
                <a:cs typeface="Simplified Arabic"/>
              </a:rPr>
              <a:t>. أن يكون متدرباً وممارساً </a:t>
            </a:r>
            <a:r>
              <a:rPr lang="ar-IQ" sz="3200" dirty="0" smtClean="0">
                <a:solidFill>
                  <a:schemeClr val="accent1">
                    <a:lumMod val="60000"/>
                    <a:lumOff val="40000"/>
                  </a:schemeClr>
                </a:solidFill>
                <a:latin typeface="Calibri"/>
                <a:ea typeface="Calibri"/>
                <a:cs typeface="Simplified Arabic"/>
              </a:rPr>
              <a:t>.</a:t>
            </a:r>
          </a:p>
          <a:p>
            <a:pPr marL="26670" algn="just" rtl="1">
              <a:lnSpc>
                <a:spcPct val="115000"/>
              </a:lnSpc>
              <a:spcAft>
                <a:spcPts val="1000"/>
              </a:spcAft>
            </a:pPr>
            <a:r>
              <a:rPr lang="ar-IQ" sz="3200" dirty="0" smtClean="0">
                <a:solidFill>
                  <a:schemeClr val="accent1">
                    <a:lumMod val="60000"/>
                    <a:lumOff val="40000"/>
                  </a:schemeClr>
                </a:solidFill>
                <a:latin typeface="Calibri"/>
                <a:ea typeface="Calibri"/>
                <a:cs typeface="Simplified Arabic"/>
              </a:rPr>
              <a:t>4</a:t>
            </a:r>
            <a:r>
              <a:rPr lang="ar-IQ" sz="3200" dirty="0">
                <a:solidFill>
                  <a:schemeClr val="accent1">
                    <a:lumMod val="60000"/>
                    <a:lumOff val="40000"/>
                  </a:schemeClr>
                </a:solidFill>
                <a:latin typeface="Calibri"/>
                <a:ea typeface="Calibri"/>
                <a:cs typeface="Simplified Arabic"/>
              </a:rPr>
              <a:t>. ان يمتلك الموضوعية </a:t>
            </a:r>
            <a:r>
              <a:rPr lang="ar-IQ" sz="3200" dirty="0" smtClean="0">
                <a:solidFill>
                  <a:schemeClr val="accent1">
                    <a:lumMod val="60000"/>
                    <a:lumOff val="40000"/>
                  </a:schemeClr>
                </a:solidFill>
                <a:latin typeface="Calibri"/>
                <a:ea typeface="Calibri"/>
                <a:cs typeface="Simplified Arabic"/>
              </a:rPr>
              <a:t>.</a:t>
            </a:r>
            <a:endParaRPr lang="ar-IQ" dirty="0">
              <a:solidFill>
                <a:schemeClr val="accent1">
                  <a:lumMod val="60000"/>
                  <a:lumOff val="40000"/>
                </a:schemeClr>
              </a:solidFill>
              <a:latin typeface="Simplified Arabic" panose="02020603050405020304" pitchFamily="18" charset="-78"/>
              <a:ea typeface="Calibri" panose="020F0502020204030204" pitchFamily="34" charset="0"/>
              <a:cs typeface="Simplified Arabic" panose="02020603050405020304" pitchFamily="18" charset="-78"/>
            </a:endParaRPr>
          </a:p>
          <a:p>
            <a:pPr marL="0" indent="0" algn="just" rtl="1">
              <a:lnSpc>
                <a:spcPct val="107000"/>
              </a:lnSpc>
              <a:spcAft>
                <a:spcPts val="800"/>
              </a:spcAft>
              <a:buNone/>
            </a:pPr>
            <a:endParaRPr lang="ar-IQ" dirty="0">
              <a:solidFill>
                <a:srgbClr val="FFFF00"/>
              </a:solidFill>
              <a:latin typeface="Simplified Arabic" panose="02020603050405020304" pitchFamily="18" charset="-78"/>
              <a:ea typeface="Calibri" panose="020F0502020204030204" pitchFamily="34" charset="0"/>
              <a:cs typeface="Simplified Arabic" panose="02020603050405020304" pitchFamily="18" charset="-78"/>
            </a:endParaRPr>
          </a:p>
          <a:p>
            <a:pPr marL="0" indent="0" algn="just" rtl="1">
              <a:lnSpc>
                <a:spcPct val="107000"/>
              </a:lnSpc>
              <a:spcAft>
                <a:spcPts val="800"/>
              </a:spcAft>
              <a:buNone/>
            </a:pPr>
            <a:endParaRPr lang="en-US" dirty="0">
              <a:solidFill>
                <a:srgbClr val="FFFF00"/>
              </a:solidFill>
              <a:latin typeface="Simplified Arabic" panose="02020603050405020304" pitchFamily="18" charset="-78"/>
              <a:ea typeface="Calibri" panose="020F0502020204030204" pitchFamily="34" charset="0"/>
              <a:cs typeface="Simplified Arabic" panose="02020603050405020304" pitchFamily="18" charset="-78"/>
            </a:endParaRPr>
          </a:p>
        </p:txBody>
      </p:sp>
    </p:spTree>
    <p:extLst>
      <p:ext uri="{BB962C8B-B14F-4D97-AF65-F5344CB8AC3E}">
        <p14:creationId xmlns:p14="http://schemas.microsoft.com/office/powerpoint/2010/main" val="40223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عنصر نائب للمحتوى 6"/>
          <p:cNvSpPr>
            <a:spLocks noGrp="1"/>
          </p:cNvSpPr>
          <p:nvPr>
            <p:ph idx="1"/>
          </p:nvPr>
        </p:nvSpPr>
        <p:spPr>
          <a:xfrm>
            <a:off x="360609" y="1323975"/>
            <a:ext cx="8173792" cy="5128340"/>
          </a:xfrm>
        </p:spPr>
        <p:txBody>
          <a:bodyPr>
            <a:normAutofit/>
          </a:bodyPr>
          <a:lstStyle/>
          <a:p>
            <a:pPr marL="26670" algn="just" rtl="1">
              <a:spcAft>
                <a:spcPts val="1000"/>
              </a:spcAft>
            </a:pPr>
            <a:r>
              <a:rPr lang="ar-IQ" sz="2400" u="sng" dirty="0">
                <a:solidFill>
                  <a:srgbClr val="FF0000"/>
                </a:solidFill>
                <a:ea typeface="Calibri"/>
                <a:cs typeface="Simplified Arabic"/>
              </a:rPr>
              <a:t>أ. المناهج السياقية ( ما حول النص</a:t>
            </a:r>
            <a:r>
              <a:rPr lang="ar-IQ" sz="2400" u="sng" dirty="0" smtClean="0">
                <a:solidFill>
                  <a:srgbClr val="FF0000"/>
                </a:solidFill>
                <a:ea typeface="Calibri"/>
                <a:cs typeface="Simplified Arabic"/>
              </a:rPr>
              <a:t>) </a:t>
            </a:r>
            <a:endParaRPr lang="en-US" sz="2400" dirty="0">
              <a:solidFill>
                <a:srgbClr val="FF0000"/>
              </a:solidFill>
            </a:endParaRPr>
          </a:p>
          <a:p>
            <a:pPr marL="26670" algn="just" rtl="1">
              <a:spcAft>
                <a:spcPts val="1000"/>
              </a:spcAft>
            </a:pPr>
            <a:r>
              <a:rPr lang="ar-IQ" sz="2400" dirty="0">
                <a:ea typeface="Calibri"/>
                <a:cs typeface="Simplified Arabic"/>
              </a:rPr>
              <a:t>1. المنهج النفسي </a:t>
            </a:r>
            <a:r>
              <a:rPr lang="ar-IQ" sz="2400" dirty="0" smtClean="0">
                <a:ea typeface="Calibri"/>
                <a:cs typeface="Simplified Arabic"/>
              </a:rPr>
              <a:t>.2.المنهج </a:t>
            </a:r>
            <a:r>
              <a:rPr lang="ar-IQ" sz="2400" dirty="0">
                <a:ea typeface="Calibri"/>
                <a:cs typeface="Simplified Arabic"/>
              </a:rPr>
              <a:t>التاريخي </a:t>
            </a:r>
            <a:r>
              <a:rPr lang="ar-IQ" sz="2400" dirty="0" smtClean="0">
                <a:ea typeface="Calibri"/>
                <a:cs typeface="Simplified Arabic"/>
              </a:rPr>
              <a:t>. 3</a:t>
            </a:r>
            <a:r>
              <a:rPr lang="ar-IQ" sz="2400" dirty="0">
                <a:ea typeface="Calibri"/>
                <a:cs typeface="Simplified Arabic"/>
              </a:rPr>
              <a:t>. المنهج </a:t>
            </a:r>
            <a:r>
              <a:rPr lang="ar-IQ" sz="2400" dirty="0" smtClean="0">
                <a:ea typeface="Calibri"/>
                <a:cs typeface="Simplified Arabic"/>
              </a:rPr>
              <a:t>الاجتماعي.</a:t>
            </a:r>
            <a:endParaRPr lang="en-US" sz="2400" dirty="0"/>
          </a:p>
          <a:p>
            <a:pPr algn="just" rtl="1"/>
            <a:endParaRPr lang="ar-IQ" sz="2400" u="sng" dirty="0" smtClean="0">
              <a:ea typeface="Calibri"/>
              <a:cs typeface="Simplified Arabic"/>
            </a:endParaRPr>
          </a:p>
          <a:p>
            <a:pPr algn="just" rtl="1"/>
            <a:r>
              <a:rPr lang="ar-IQ" sz="2400" u="sng" dirty="0" smtClean="0">
                <a:solidFill>
                  <a:srgbClr val="FF0000"/>
                </a:solidFill>
                <a:ea typeface="Calibri"/>
                <a:cs typeface="Simplified Arabic"/>
              </a:rPr>
              <a:t>ب</a:t>
            </a:r>
            <a:r>
              <a:rPr lang="ar-IQ" sz="2400" u="sng" dirty="0">
                <a:solidFill>
                  <a:srgbClr val="FF0000"/>
                </a:solidFill>
                <a:ea typeface="Calibri"/>
                <a:cs typeface="Simplified Arabic"/>
              </a:rPr>
              <a:t>. المناهج النصية </a:t>
            </a:r>
            <a:r>
              <a:rPr lang="ar-IQ" sz="2400" u="sng" dirty="0" smtClean="0">
                <a:solidFill>
                  <a:srgbClr val="FF0000"/>
                </a:solidFill>
                <a:ea typeface="Calibri"/>
                <a:cs typeface="Simplified Arabic"/>
              </a:rPr>
              <a:t>:</a:t>
            </a:r>
            <a:endParaRPr lang="en-US" sz="2400" dirty="0">
              <a:solidFill>
                <a:srgbClr val="FF0000"/>
              </a:solidFill>
            </a:endParaRPr>
          </a:p>
          <a:p>
            <a:pPr algn="just" rtl="1"/>
            <a:r>
              <a:rPr lang="ar-IQ" sz="2400" dirty="0">
                <a:ea typeface="Calibri"/>
                <a:cs typeface="Simplified Arabic"/>
              </a:rPr>
              <a:t>1. المنهج </a:t>
            </a:r>
            <a:r>
              <a:rPr lang="ar-IQ" sz="2400" dirty="0" smtClean="0">
                <a:ea typeface="Calibri"/>
                <a:cs typeface="Simplified Arabic"/>
              </a:rPr>
              <a:t>البنيوي. </a:t>
            </a:r>
            <a:r>
              <a:rPr lang="ar-IQ" sz="2400" dirty="0" smtClean="0"/>
              <a:t>2</a:t>
            </a:r>
            <a:r>
              <a:rPr lang="ar-IQ" sz="2400" dirty="0" smtClean="0">
                <a:ea typeface="Calibri"/>
                <a:cs typeface="Simplified Arabic"/>
              </a:rPr>
              <a:t>. </a:t>
            </a:r>
            <a:r>
              <a:rPr lang="ar-IQ" sz="2400" dirty="0">
                <a:ea typeface="Calibri"/>
                <a:cs typeface="Simplified Arabic"/>
              </a:rPr>
              <a:t>المنهج </a:t>
            </a:r>
            <a:r>
              <a:rPr lang="ar-IQ" sz="2400" dirty="0" smtClean="0">
                <a:ea typeface="Calibri"/>
                <a:cs typeface="Simplified Arabic"/>
              </a:rPr>
              <a:t>السيميائي.</a:t>
            </a:r>
          </a:p>
          <a:p>
            <a:pPr algn="just" rtl="1"/>
            <a:r>
              <a:rPr lang="ar-IQ" sz="2400" dirty="0" smtClean="0">
                <a:ea typeface="Calibri"/>
                <a:cs typeface="Simplified Arabic"/>
              </a:rPr>
              <a:t> </a:t>
            </a:r>
            <a:r>
              <a:rPr lang="ar-IQ" sz="2400" dirty="0" smtClean="0"/>
              <a:t>3 </a:t>
            </a:r>
            <a:r>
              <a:rPr lang="ar-IQ" sz="2400" dirty="0" smtClean="0">
                <a:ea typeface="Calibri"/>
                <a:cs typeface="Simplified Arabic"/>
              </a:rPr>
              <a:t>. </a:t>
            </a:r>
            <a:r>
              <a:rPr lang="ar-IQ" sz="2400" dirty="0">
                <a:ea typeface="Calibri"/>
                <a:cs typeface="Simplified Arabic"/>
              </a:rPr>
              <a:t>المنهج </a:t>
            </a:r>
            <a:r>
              <a:rPr lang="ar-IQ" sz="2400" dirty="0" smtClean="0">
                <a:ea typeface="Calibri"/>
                <a:cs typeface="Simplified Arabic"/>
              </a:rPr>
              <a:t>التداولي. </a:t>
            </a:r>
            <a:r>
              <a:rPr lang="ar-IQ" sz="2400" dirty="0" smtClean="0"/>
              <a:t>4</a:t>
            </a:r>
            <a:r>
              <a:rPr lang="ar-IQ" sz="2400" dirty="0" smtClean="0">
                <a:ea typeface="Calibri"/>
                <a:cs typeface="Simplified Arabic"/>
              </a:rPr>
              <a:t>. </a:t>
            </a:r>
            <a:r>
              <a:rPr lang="ar-IQ" sz="2400" dirty="0">
                <a:ea typeface="Calibri"/>
                <a:cs typeface="Simplified Arabic"/>
              </a:rPr>
              <a:t>المنهج </a:t>
            </a:r>
            <a:r>
              <a:rPr lang="ar-IQ" sz="2400" dirty="0" smtClean="0">
                <a:ea typeface="Calibri"/>
                <a:cs typeface="Simplified Arabic"/>
              </a:rPr>
              <a:t>الأسلوبي.</a:t>
            </a:r>
          </a:p>
          <a:p>
            <a:pPr marL="0" indent="0" algn="just" rtl="1">
              <a:buNone/>
            </a:pPr>
            <a:endParaRPr lang="en-US" sz="2400" dirty="0"/>
          </a:p>
          <a:p>
            <a:pPr algn="just" rtl="1"/>
            <a:r>
              <a:rPr lang="ar-IQ" sz="2400" u="sng" dirty="0">
                <a:solidFill>
                  <a:srgbClr val="FF0000"/>
                </a:solidFill>
                <a:ea typeface="Calibri"/>
                <a:cs typeface="Simplified Arabic"/>
              </a:rPr>
              <a:t>ج. المناهج الحداثية :</a:t>
            </a:r>
            <a:r>
              <a:rPr lang="ar-IQ" sz="2400" dirty="0">
                <a:solidFill>
                  <a:srgbClr val="FF0000"/>
                </a:solidFill>
                <a:ea typeface="Calibri"/>
                <a:cs typeface="Simplified Arabic"/>
              </a:rPr>
              <a:t> </a:t>
            </a:r>
            <a:r>
              <a:rPr lang="ar-IQ" sz="2400" dirty="0" smtClean="0">
                <a:solidFill>
                  <a:srgbClr val="FF0000"/>
                </a:solidFill>
                <a:ea typeface="Calibri"/>
                <a:cs typeface="Simplified Arabic"/>
              </a:rPr>
              <a:t>      </a:t>
            </a:r>
            <a:r>
              <a:rPr lang="ar-IQ" sz="2400" dirty="0" smtClean="0">
                <a:ea typeface="Calibri"/>
                <a:cs typeface="Simplified Arabic"/>
              </a:rPr>
              <a:t>1</a:t>
            </a:r>
            <a:r>
              <a:rPr lang="ar-IQ" sz="2400" dirty="0">
                <a:ea typeface="Calibri"/>
                <a:cs typeface="Simplified Arabic"/>
              </a:rPr>
              <a:t>. المنهج الثقافي </a:t>
            </a:r>
            <a:r>
              <a:rPr lang="ar-IQ" sz="2400" dirty="0" smtClean="0">
                <a:ea typeface="Calibri"/>
                <a:cs typeface="Simplified Arabic"/>
              </a:rPr>
              <a:t>2</a:t>
            </a:r>
            <a:r>
              <a:rPr lang="ar-IQ" sz="2400" dirty="0">
                <a:ea typeface="Calibri"/>
                <a:cs typeface="Simplified Arabic"/>
              </a:rPr>
              <a:t>. المنهجية </a:t>
            </a:r>
            <a:r>
              <a:rPr lang="ar-IQ" sz="2400" dirty="0" smtClean="0">
                <a:ea typeface="Calibri"/>
                <a:cs typeface="Simplified Arabic"/>
              </a:rPr>
              <a:t>المعرفية .</a:t>
            </a:r>
            <a:endParaRPr lang="ar-IQ" sz="2400" dirty="0"/>
          </a:p>
        </p:txBody>
      </p:sp>
      <p:sp>
        <p:nvSpPr>
          <p:cNvPr id="3" name="عنوان 1"/>
          <p:cNvSpPr>
            <a:spLocks noGrp="1"/>
          </p:cNvSpPr>
          <p:nvPr>
            <p:ph type="title"/>
          </p:nvPr>
        </p:nvSpPr>
        <p:spPr>
          <a:xfrm>
            <a:off x="1249251" y="128790"/>
            <a:ext cx="7285149" cy="452235"/>
          </a:xfrm>
          <a:noFill/>
        </p:spPr>
        <p:txBody>
          <a:bodyPr>
            <a:noAutofit/>
          </a:bodyPr>
          <a:lstStyle/>
          <a:p>
            <a:pPr algn="ctr" rtl="1">
              <a:lnSpc>
                <a:spcPct val="107000"/>
              </a:lnSpc>
              <a:spcAft>
                <a:spcPts val="800"/>
              </a:spcAft>
            </a:pPr>
            <a:r>
              <a:rPr lang="ar-IQ" sz="4000" b="1" dirty="0" smtClean="0">
                <a:solidFill>
                  <a:srgbClr val="ED2E38"/>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المناهج النقدية : </a:t>
            </a:r>
            <a:endParaRPr lang="en-US" sz="4000" dirty="0">
              <a:solidFill>
                <a:srgbClr val="ED2E38"/>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1202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0762" y="1068946"/>
            <a:ext cx="8122276" cy="5625281"/>
          </a:xfrm>
        </p:spPr>
        <p:txBody>
          <a:bodyPr>
            <a:normAutofit/>
          </a:bodyPr>
          <a:lstStyle/>
          <a:p>
            <a:pPr marL="0" indent="0" algn="ctr">
              <a:buNone/>
            </a:pPr>
            <a:r>
              <a:rPr lang="ar-IQ" sz="4800" b="1" dirty="0">
                <a:solidFill>
                  <a:srgbClr val="002060"/>
                </a:solidFill>
                <a:latin typeface="Times New Roman" panose="02020603050405020304" pitchFamily="18" charset="0"/>
                <a:cs typeface="DecoType Naskh Variants" panose="02010400000000000000" pitchFamily="2" charset="-78"/>
              </a:rPr>
              <a:t>شكراً</a:t>
            </a:r>
          </a:p>
          <a:p>
            <a:pPr marL="0" indent="0" algn="ctr">
              <a:buNone/>
            </a:pPr>
            <a:r>
              <a:rPr lang="ar-IQ" sz="4800" b="1" dirty="0">
                <a:solidFill>
                  <a:srgbClr val="002060"/>
                </a:solidFill>
                <a:latin typeface="Times New Roman" panose="02020603050405020304" pitchFamily="18" charset="0"/>
                <a:cs typeface="DecoType Naskh Variants" panose="02010400000000000000" pitchFamily="2" charset="-78"/>
              </a:rPr>
              <a:t>على حُسن المتُابعة والإصغاء.</a:t>
            </a:r>
          </a:p>
          <a:p>
            <a:pPr marL="0" indent="0" algn="ctr">
              <a:buNone/>
            </a:pPr>
            <a:r>
              <a:rPr lang="ar-IQ" sz="4800" b="1" dirty="0">
                <a:solidFill>
                  <a:srgbClr val="002060"/>
                </a:solidFill>
                <a:latin typeface="Times New Roman" panose="02020603050405020304" pitchFamily="18" charset="0"/>
                <a:cs typeface="DecoType Naskh Variants" panose="02010400000000000000" pitchFamily="2" charset="-78"/>
              </a:rPr>
              <a:t>نلتقيكم بمحبة ٍ غامِرة آملة  لكم جميّعاً  </a:t>
            </a:r>
            <a:r>
              <a:rPr lang="ar-IQ" sz="4400" b="1" dirty="0">
                <a:solidFill>
                  <a:srgbClr val="002060"/>
                </a:solidFill>
                <a:latin typeface="Times New Roman" panose="02020603050405020304" pitchFamily="18" charset="0"/>
                <a:cs typeface="DecoType Naskh Variants" panose="02010400000000000000" pitchFamily="2" charset="-78"/>
              </a:rPr>
              <a:t>.</a:t>
            </a:r>
          </a:p>
          <a:p>
            <a:pPr marL="0" indent="0" algn="ctr">
              <a:buNone/>
            </a:pPr>
            <a:endParaRPr lang="en-US" sz="3600" b="1" dirty="0">
              <a:solidFill>
                <a:srgbClr val="C00000"/>
              </a:solidFill>
              <a:latin typeface="Times New Roman" panose="02020603050405020304" pitchFamily="18" charset="0"/>
              <a:cs typeface="Times New Roman" panose="02020603050405020304" pitchFamily="18" charset="0"/>
            </a:endParaRPr>
          </a:p>
        </p:txBody>
      </p:sp>
      <p:pic>
        <p:nvPicPr>
          <p:cNvPr id="4" name="صورة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551" y="4093457"/>
            <a:ext cx="7362423" cy="24296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06343535"/>
      </p:ext>
    </p:extLst>
  </p:cSld>
  <p:clrMapOvr>
    <a:masterClrMapping/>
  </p:clrMapOvr>
</p:sld>
</file>

<file path=ppt/theme/theme1.xml><?xml version="1.0" encoding="utf-8"?>
<a:theme xmlns:a="http://schemas.openxmlformats.org/drawingml/2006/main" name="ربطة">
  <a:themeElements>
    <a:clrScheme name="ربطة">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ربطة">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2_ربطة">
  <a:themeElements>
    <a:clrScheme name="ربطة">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ربطة">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TM03090434[[fn=نوع الخشب]]</Template>
  <TotalTime>1042</TotalTime>
  <Words>515</Words>
  <Application>Microsoft Office PowerPoint</Application>
  <PresentationFormat>عرض على الشاشة (3:4)‏</PresentationFormat>
  <Paragraphs>50</Paragraphs>
  <Slides>7</Slides>
  <Notes>0</Notes>
  <HiddenSlides>0</HiddenSlides>
  <MMClips>0</MMClips>
  <ScaleCrop>false</ScaleCrop>
  <HeadingPairs>
    <vt:vector size="4" baseType="variant">
      <vt:variant>
        <vt:lpstr>نسق</vt:lpstr>
      </vt:variant>
      <vt:variant>
        <vt:i4>2</vt:i4>
      </vt:variant>
      <vt:variant>
        <vt:lpstr>عناوين الشرائح</vt:lpstr>
      </vt:variant>
      <vt:variant>
        <vt:i4>7</vt:i4>
      </vt:variant>
    </vt:vector>
  </HeadingPairs>
  <TitlesOfParts>
    <vt:vector size="9" baseType="lpstr">
      <vt:lpstr>ربطة</vt:lpstr>
      <vt:lpstr>2_ربطة</vt:lpstr>
      <vt:lpstr> </vt:lpstr>
      <vt:lpstr>تصورات أولية عن النقد </vt:lpstr>
      <vt:lpstr>عرض تقديمي في PowerPoint</vt:lpstr>
      <vt:lpstr>عرض تقديمي في PowerPoint</vt:lpstr>
      <vt:lpstr>الناقد الأدبي: </vt:lpstr>
      <vt:lpstr>المناهج النقدية : </vt:lpstr>
      <vt:lpstr>عرض تقديمي في PowerPoint</vt:lpstr>
    </vt:vector>
  </TitlesOfParts>
  <Company>Microsoft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((مفهوم التراث في الشعر العربي ))</dc:title>
  <dc:creator>m-kh</dc:creator>
  <cp:lastModifiedBy>abd alhadi</cp:lastModifiedBy>
  <cp:revision>94</cp:revision>
  <dcterms:created xsi:type="dcterms:W3CDTF">2021-10-20T07:54:34Z</dcterms:created>
  <dcterms:modified xsi:type="dcterms:W3CDTF">2025-11-11T17:06:55Z</dcterms:modified>
</cp:coreProperties>
</file>