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37" r:id="rId1"/>
    <p:sldMasterId id="2147483971" r:id="rId2"/>
  </p:sldMasterIdLst>
  <p:sldIdLst>
    <p:sldId id="256" r:id="rId3"/>
    <p:sldId id="280" r:id="rId4"/>
    <p:sldId id="262" r:id="rId5"/>
    <p:sldId id="272" r:id="rId6"/>
    <p:sldId id="283" r:id="rId7"/>
    <p:sldId id="257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2E38"/>
    <a:srgbClr val="32251A"/>
    <a:srgbClr val="E7ECD5"/>
    <a:srgbClr val="CC0000"/>
    <a:srgbClr val="44083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098" autoAdjust="0"/>
    <p:restoredTop sz="94660"/>
  </p:normalViewPr>
  <p:slideViewPr>
    <p:cSldViewPr snapToGrid="0">
      <p:cViewPr>
        <p:scale>
          <a:sx n="80" d="100"/>
          <a:sy n="80" d="100"/>
        </p:scale>
        <p:origin x="-1308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7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6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6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4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3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7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3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2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7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9888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97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516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3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93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49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188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70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56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53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76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013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61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137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72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8412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59219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253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0207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22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004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5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/>
              <a:t>11/11/2025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72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  <p:sldLayoutId id="2147483984" r:id="rId13"/>
    <p:sldLayoutId id="2147483985" r:id="rId14"/>
    <p:sldLayoutId id="2147483986" r:id="rId15"/>
    <p:sldLayoutId id="214748398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7228" y="605307"/>
            <a:ext cx="7328079" cy="1217052"/>
          </a:xfrm>
        </p:spPr>
        <p:txBody>
          <a:bodyPr>
            <a:normAutofit fontScale="90000"/>
          </a:bodyPr>
          <a:lstStyle/>
          <a:p>
            <a:pPr algn="ctr">
              <a:tabLst>
                <a:tab pos="4291965" algn="l"/>
              </a:tabLst>
            </a:pPr>
            <a: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</a:br>
            <a:endParaRPr lang="en-US" sz="4800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" y="0"/>
            <a:ext cx="9144000" cy="685800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32500" lnSpcReduction="20000"/>
          </a:bodyPr>
          <a:lstStyle/>
          <a:p>
            <a:pPr algn="ctr"/>
            <a:endParaRPr lang="ar-IQ" sz="2800" b="1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4200" b="1" dirty="0">
                <a:solidFill>
                  <a:schemeClr val="accent3">
                    <a:lumMod val="7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جمهوريّة العرِاق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7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وزارة التّعليم العالي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7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والبحثُ العلمي </a:t>
            </a:r>
          </a:p>
          <a:p>
            <a:pPr algn="ctr" rtl="1"/>
            <a:r>
              <a:rPr lang="ar-IQ" sz="4200" b="1" dirty="0">
                <a:solidFill>
                  <a:schemeClr val="accent3">
                    <a:lumMod val="7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جامعة </a:t>
            </a:r>
            <a:r>
              <a:rPr lang="ar-IQ" sz="4200" b="1" dirty="0" smtClean="0">
                <a:solidFill>
                  <a:schemeClr val="accent3">
                    <a:lumMod val="7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دَيالى</a:t>
            </a:r>
          </a:p>
          <a:p>
            <a:pPr algn="ctr" rtl="1"/>
            <a:r>
              <a:rPr lang="ar-IQ" sz="4200" b="1" dirty="0" smtClean="0">
                <a:solidFill>
                  <a:schemeClr val="accent3">
                    <a:lumMod val="7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كلية التربية للعلوم الإنسانية </a:t>
            </a:r>
            <a:endParaRPr lang="ar-IQ" sz="4200" b="1" dirty="0">
              <a:solidFill>
                <a:schemeClr val="accent3">
                  <a:lumMod val="75000"/>
                </a:schemeClr>
              </a:solidFill>
              <a:latin typeface="TheSans" panose="020B0803040302020203" pitchFamily="34" charset="-78"/>
              <a:ea typeface="Times New Roman" panose="02020603050405020304" pitchFamily="18" charset="0"/>
              <a:cs typeface="TheSans" panose="020B0803040302020203" pitchFamily="34" charset="-78"/>
            </a:endParaRPr>
          </a:p>
          <a:p>
            <a:pPr algn="ctr" rtl="1"/>
            <a:r>
              <a:rPr lang="ar-IQ" sz="4200" b="1" dirty="0" smtClean="0">
                <a:solidFill>
                  <a:schemeClr val="accent3">
                    <a:lumMod val="7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قسم اللغة العربية </a:t>
            </a:r>
          </a:p>
          <a:p>
            <a:pPr algn="ctr" rtl="1"/>
            <a:endParaRPr lang="ar-IQ" sz="93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11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9800" b="1" dirty="0">
                <a:ea typeface="Times New Roman"/>
                <a:cs typeface="Simplified Arabic"/>
              </a:rPr>
              <a:t>نشأة النقد قبل مجيء </a:t>
            </a:r>
            <a:r>
              <a:rPr lang="ar-IQ" sz="9800" b="1" dirty="0" smtClean="0">
                <a:ea typeface="Times New Roman"/>
                <a:cs typeface="Simplified Arabic"/>
              </a:rPr>
              <a:t>الإسلام</a:t>
            </a:r>
          </a:p>
          <a:p>
            <a:pPr algn="ctr" rtl="1"/>
            <a:r>
              <a:rPr lang="ar-IQ" sz="9800" b="1" dirty="0" smtClean="0">
                <a:ea typeface="Times New Roman"/>
                <a:cs typeface="Simplified Arabic"/>
              </a:rPr>
              <a:t> </a:t>
            </a:r>
            <a:r>
              <a:rPr lang="ar-IQ" sz="9800" b="1" dirty="0">
                <a:ea typeface="Times New Roman"/>
                <a:cs typeface="Simplified Arabic"/>
              </a:rPr>
              <a:t>( ما قبل الإسلام / العصر الجاهلي ) </a:t>
            </a:r>
            <a:r>
              <a:rPr lang="ar-AE" sz="9800" b="1" dirty="0">
                <a:ea typeface="Times New Roman"/>
                <a:cs typeface="Simplified Arabic"/>
              </a:rPr>
              <a:t>.</a:t>
            </a:r>
            <a:endParaRPr lang="en-US" sz="4300" dirty="0"/>
          </a:p>
          <a:p>
            <a:pPr algn="ctr" rtl="1"/>
            <a:endParaRPr lang="ar-IQ" sz="5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م . </a:t>
            </a:r>
            <a:r>
              <a:rPr lang="ar-IQ" sz="9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د </a:t>
            </a:r>
            <a:r>
              <a:rPr lang="ar-IQ" sz="9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.  عَبد الهادي </a:t>
            </a:r>
            <a:r>
              <a:rPr lang="ar-IQ" sz="9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حسيَّن كامل</a:t>
            </a:r>
            <a:endParaRPr lang="en-US" sz="9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Mohammad Bold Normal" pitchFamily="2" charset="-78"/>
            </a:endParaRPr>
          </a:p>
          <a:p>
            <a:pPr algn="ctr" rtl="1"/>
            <a:r>
              <a:rPr lang="ar-IQ" sz="65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rtl="1"/>
            <a:r>
              <a:rPr lang="ar-SA" sz="8000" b="1" dirty="0">
                <a:solidFill>
                  <a:srgbClr val="ED2E3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ar-SA" sz="80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ar-IQ" sz="80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ar-SA" sz="80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8000" b="1" dirty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هـ                                  </a:t>
            </a:r>
            <a:r>
              <a:rPr lang="ar-IQ" sz="80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ar-IQ" sz="8000" b="1" dirty="0" smtClean="0">
                <a:solidFill>
                  <a:srgbClr val="ED2E38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مـ</a:t>
            </a:r>
          </a:p>
          <a:p>
            <a:pPr lvl="0" algn="ctr" rtl="1">
              <a:buClr>
                <a:srgbClr val="A53010"/>
              </a:buClr>
            </a:pPr>
            <a:r>
              <a:rPr lang="ar-IQ" sz="6200" b="1" dirty="0">
                <a:solidFill>
                  <a:srgbClr val="FF000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ملاحظة : هذه التصميمات بهذا البرنامج غير معتمدة لا في الامتحان الشهري ولا النهائي.</a:t>
            </a:r>
            <a:r>
              <a:rPr lang="ar-IQ" sz="8600" b="1" dirty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600" b="1" dirty="0">
              <a:solidFill>
                <a:srgbClr val="002060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endParaRPr lang="en-US" sz="8000" b="1" dirty="0">
              <a:solidFill>
                <a:srgbClr val="ED2E38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spcAft>
                <a:spcPts val="0"/>
              </a:spcAft>
            </a:pPr>
            <a:r>
              <a:rPr lang="ar-S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1" y="488859"/>
            <a:ext cx="1038895" cy="1494487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4" y="640084"/>
            <a:ext cx="1334170" cy="134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31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45201" y="309094"/>
            <a:ext cx="6589199" cy="940158"/>
          </a:xfrm>
        </p:spPr>
        <p:txBody>
          <a:bodyPr>
            <a:normAutofit/>
          </a:bodyPr>
          <a:lstStyle/>
          <a:p>
            <a:pPr algn="ctr"/>
            <a:r>
              <a:rPr lang="ar-IQ" b="1" dirty="0" smtClean="0">
                <a:solidFill>
                  <a:srgbClr val="ED2E38"/>
                </a:solidFill>
                <a:latin typeface="Times New Roman" panose="02020603050405020304" pitchFamily="18" charset="0"/>
                <a:cs typeface="Mohammad Bold Normal" pitchFamily="2" charset="-78"/>
              </a:rPr>
              <a:t>طوائف  هذا النقد </a:t>
            </a:r>
            <a:endParaRPr lang="en-US" b="1" dirty="0">
              <a:solidFill>
                <a:srgbClr val="ED2E38"/>
              </a:solidFill>
              <a:latin typeface="Times New Roman" panose="02020603050405020304" pitchFamily="18" charset="0"/>
              <a:cs typeface="Mohammad Bold Normal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25002" y="1017432"/>
            <a:ext cx="8384147" cy="5692462"/>
          </a:xfrm>
        </p:spPr>
        <p:txBody>
          <a:bodyPr>
            <a:noAutofit/>
          </a:bodyPr>
          <a:lstStyle/>
          <a:p>
            <a:pPr algn="r" rtl="1"/>
            <a:r>
              <a:rPr lang="ar-IQ" sz="2800" dirty="0">
                <a:ea typeface="Calibri"/>
                <a:cs typeface="Simplified Arabic"/>
              </a:rPr>
              <a:t>يتقف أغلب الدارسون المحدثون بوجود طائفان من النقد في هذه المرحلة : </a:t>
            </a:r>
            <a:endParaRPr lang="en-US" sz="2800" dirty="0"/>
          </a:p>
          <a:p>
            <a:pPr algn="r" rtl="1"/>
            <a:r>
              <a:rPr lang="ar-IQ" sz="2800" u="sng" dirty="0">
                <a:solidFill>
                  <a:srgbClr val="FF0000"/>
                </a:solidFill>
                <a:ea typeface="Calibri"/>
                <a:cs typeface="Simplified Arabic"/>
              </a:rPr>
              <a:t>الطائفة الأولى : </a:t>
            </a:r>
            <a:r>
              <a:rPr lang="ar-IQ" sz="2800" dirty="0">
                <a:ea typeface="Calibri"/>
                <a:cs typeface="Simplified Arabic"/>
              </a:rPr>
              <a:t>أن النقد موجود قبل الإسلام ، وهـو عـبارة عـن أحكام جزئية انطباعية </a:t>
            </a:r>
            <a:r>
              <a:rPr lang="ar-IQ" sz="2800" dirty="0" smtClean="0">
                <a:ea typeface="Calibri"/>
                <a:cs typeface="Simplified Arabic"/>
              </a:rPr>
              <a:t>سريعة</a:t>
            </a:r>
            <a:r>
              <a:rPr lang="ar-IQ" sz="2800" dirty="0" smtClean="0"/>
              <a:t> </a:t>
            </a:r>
            <a:r>
              <a:rPr lang="ar-IQ" sz="2800" dirty="0" smtClean="0">
                <a:ea typeface="Calibri"/>
                <a:cs typeface="Simplified Arabic"/>
              </a:rPr>
              <a:t>تعطى </a:t>
            </a:r>
            <a:r>
              <a:rPr lang="ar-IQ" sz="2800" dirty="0">
                <a:ea typeface="Calibri"/>
                <a:cs typeface="Simplified Arabic"/>
              </a:rPr>
              <a:t>للنص الشعري ، مبنية على التذوق الفطري ، وكان يزاوله الشاعر المنشئ قبل إعلان قصيدته ، فيهذبها ، كما عند أصحاب الحوليات ، وكذلك يزاوله المتذوقون للشعر ، بعد إعلان الشاعر لقصيدته . وأن ذلك يتحقق فيه مفهوم النقد ويسمونه نقدًا .</a:t>
            </a:r>
            <a:endParaRPr lang="en-US" sz="2800" dirty="0"/>
          </a:p>
          <a:p>
            <a:pPr algn="r" rtl="1"/>
            <a:r>
              <a:rPr lang="ar-IQ" sz="2800" u="sng" dirty="0" smtClean="0">
                <a:solidFill>
                  <a:srgbClr val="FF0000"/>
                </a:solidFill>
                <a:ea typeface="Calibri"/>
                <a:cs typeface="Simplified Arabic"/>
              </a:rPr>
              <a:t>الطائفة </a:t>
            </a:r>
            <a:r>
              <a:rPr lang="ar-IQ" sz="2800" u="sng" dirty="0">
                <a:solidFill>
                  <a:srgbClr val="FF0000"/>
                </a:solidFill>
                <a:ea typeface="Calibri"/>
                <a:cs typeface="Simplified Arabic"/>
              </a:rPr>
              <a:t>الثانية :  </a:t>
            </a:r>
            <a:r>
              <a:rPr lang="ar-IQ" sz="2800" dirty="0">
                <a:ea typeface="Calibri"/>
                <a:cs typeface="Simplified Arabic"/>
              </a:rPr>
              <a:t>يرون أن النقد بدأ في القرن الثاني الهجري ؛ لأنه حينذاك استند إلى قواعد وأصول ومناهج ، عند نضوج علوم اللغة والأدب ، وتأليف الكتب في النقد . وأن ما ورد من آراء في الشعر مما قبل الإسلام ؛ ليس نقدًا . </a:t>
            </a:r>
            <a:endParaRPr lang="ar-IQ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674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30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0304" y="360608"/>
            <a:ext cx="8963696" cy="6040191"/>
          </a:xfrm>
        </p:spPr>
        <p:txBody>
          <a:bodyPr>
            <a:normAutofit fontScale="92500" lnSpcReduction="20000"/>
          </a:bodyPr>
          <a:lstStyle/>
          <a:p>
            <a:pPr marL="0" indent="0"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4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دلائل وجود هذا النقد : </a:t>
            </a:r>
          </a:p>
          <a:p>
            <a:pPr algn="r" rtl="1"/>
            <a:r>
              <a:rPr lang="ar-IQ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IQ" sz="3300" dirty="0" smtClean="0">
                <a:ea typeface="Calibri"/>
                <a:cs typeface="Simplified Arabic"/>
              </a:rPr>
              <a:t>يقدم </a:t>
            </a:r>
            <a:r>
              <a:rPr lang="ar-IQ" sz="3300" dirty="0">
                <a:ea typeface="Calibri"/>
                <a:cs typeface="Simplified Arabic"/>
              </a:rPr>
              <a:t>الناقد طه أحمد إبراهيم دلائل كلية على وجود النقد العربي في تلك المرحلة : </a:t>
            </a:r>
            <a:endParaRPr lang="en-US" sz="3300" dirty="0"/>
          </a:p>
          <a:p>
            <a:pPr algn="r" rtl="1"/>
            <a:r>
              <a:rPr lang="ar-IQ" sz="3300" u="sng" dirty="0">
                <a:solidFill>
                  <a:srgbClr val="ED2E38"/>
                </a:solidFill>
                <a:ea typeface="Calibri"/>
                <a:cs typeface="Simplified Arabic"/>
              </a:rPr>
              <a:t>1.استقرار تقاليد القصيدة </a:t>
            </a:r>
            <a:r>
              <a:rPr lang="ar-IQ" sz="3300" dirty="0">
                <a:solidFill>
                  <a:srgbClr val="ED2E38"/>
                </a:solidFill>
                <a:ea typeface="Calibri"/>
                <a:cs typeface="Simplified Arabic"/>
              </a:rPr>
              <a:t>: </a:t>
            </a:r>
            <a:r>
              <a:rPr lang="ar-IQ" sz="3300" dirty="0">
                <a:ea typeface="Calibri"/>
                <a:cs typeface="Simplified Arabic"/>
              </a:rPr>
              <a:t>بناءً وصياغةً ، ومعانيَ ، ومقاومتها للتغيير الشكلي والموضوعي لمدة طويلة ؛ مما يدل على مرورها بمراحل التهذيب والتطور ، وهذا يمثل النقد .</a:t>
            </a:r>
            <a:endParaRPr lang="en-US" sz="3300" dirty="0"/>
          </a:p>
          <a:p>
            <a:pPr algn="r" rtl="1"/>
            <a:r>
              <a:rPr lang="ar-IQ" sz="3300" u="sng" dirty="0">
                <a:solidFill>
                  <a:srgbClr val="ED2E38"/>
                </a:solidFill>
                <a:ea typeface="Calibri"/>
                <a:cs typeface="Simplified Arabic"/>
              </a:rPr>
              <a:t>2. دراسة الشعر المتمثلة بوجود رَاوِية أو أكثر </a:t>
            </a:r>
            <a:r>
              <a:rPr lang="ar-IQ" sz="3300" dirty="0">
                <a:ea typeface="Calibri"/>
                <a:cs typeface="Simplified Arabic"/>
              </a:rPr>
              <a:t>، لكل شاعر ، يروي أشعاره ، ويحفظ صورها الفنية ومعانيها ، فكان زهير رَاوِيةَ أوس بن حُجْر ، والحطيئة رَاوِية زهير . وهذا ما يمثل كالمدارس الشعرية ، وينطوي على كثير من النقد .</a:t>
            </a:r>
            <a:endParaRPr lang="en-US" sz="3300" dirty="0"/>
          </a:p>
          <a:p>
            <a:pPr algn="r" rtl="1"/>
            <a:r>
              <a:rPr lang="ar-IQ" sz="3300" u="sng" dirty="0">
                <a:solidFill>
                  <a:srgbClr val="ED2E38"/>
                </a:solidFill>
                <a:ea typeface="Calibri"/>
                <a:cs typeface="Simplified Arabic"/>
              </a:rPr>
              <a:t>3.الجمهور الأدبي الذي يفهم الشعر </a:t>
            </a:r>
            <a:r>
              <a:rPr lang="ar-IQ" sz="3300" u="sng" dirty="0" err="1">
                <a:solidFill>
                  <a:srgbClr val="ED2E38"/>
                </a:solidFill>
                <a:ea typeface="Calibri"/>
                <a:cs typeface="Simplified Arabic"/>
              </a:rPr>
              <a:t>ويتذوقه</a:t>
            </a:r>
            <a:r>
              <a:rPr lang="ar-IQ" sz="3300" u="sng" dirty="0">
                <a:solidFill>
                  <a:srgbClr val="ED2E38"/>
                </a:solidFill>
                <a:ea typeface="Calibri"/>
                <a:cs typeface="Simplified Arabic"/>
              </a:rPr>
              <a:t> ، </a:t>
            </a:r>
            <a:r>
              <a:rPr lang="ar-IQ" sz="3300" dirty="0">
                <a:ea typeface="Calibri"/>
                <a:cs typeface="Simplified Arabic"/>
              </a:rPr>
              <a:t>كما كان يحصل في إقامة الأسواق الأدبية للمسابقات الشعرية ، بالموازنة بين الأشعار والمفاضلة بين الشعراء ، كسوقي عُكاظ ، والمَربِد </a:t>
            </a:r>
            <a:endParaRPr lang="en-US" sz="3300" dirty="0"/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ar-IQ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359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787740" cy="5919848"/>
          </a:xfrm>
        </p:spPr>
        <p:txBody>
          <a:bodyPr>
            <a:noAutofit/>
          </a:bodyPr>
          <a:lstStyle/>
          <a:p>
            <a:pPr algn="r" rtl="1"/>
            <a:r>
              <a:rPr lang="ar-IQ" sz="2400" u="sng" dirty="0" smtClean="0">
                <a:solidFill>
                  <a:srgbClr val="ED2E38"/>
                </a:solidFill>
                <a:ea typeface="Calibri"/>
                <a:cs typeface="Simplified Arabic"/>
              </a:rPr>
              <a:t>1.النقد </a:t>
            </a:r>
            <a:r>
              <a:rPr lang="ar-IQ" sz="2400" u="sng" dirty="0" err="1">
                <a:solidFill>
                  <a:srgbClr val="ED2E38"/>
                </a:solidFill>
                <a:ea typeface="Calibri"/>
                <a:cs typeface="Simplified Arabic"/>
              </a:rPr>
              <a:t>العروضي</a:t>
            </a:r>
            <a:r>
              <a:rPr lang="ar-IQ" sz="2400" u="sng" dirty="0">
                <a:solidFill>
                  <a:srgbClr val="ED2E38"/>
                </a:solidFill>
                <a:ea typeface="Calibri"/>
                <a:cs typeface="Simplified Arabic"/>
              </a:rPr>
              <a:t> :</a:t>
            </a:r>
            <a:r>
              <a:rPr lang="ar-IQ" sz="2400" dirty="0">
                <a:solidFill>
                  <a:srgbClr val="ED2E38"/>
                </a:solidFill>
                <a:ea typeface="Calibri"/>
                <a:cs typeface="Simplified Arabic"/>
              </a:rPr>
              <a:t> </a:t>
            </a:r>
            <a:r>
              <a:rPr lang="ar-IQ" sz="2400" dirty="0">
                <a:ea typeface="Calibri"/>
                <a:cs typeface="Simplified Arabic"/>
              </a:rPr>
              <a:t>وهو نقد الظواهر الايقاعية ( العروضية ) الداخلة على النص الشعري والمحاولة بتشخيصها وتقويمها ، كما روي أنه أنشد النابغة الذبياني قصيدته بقافية بالدال المكسورة وفيها:</a:t>
            </a:r>
            <a:endParaRPr lang="en-US" sz="2400" dirty="0"/>
          </a:p>
          <a:p>
            <a:pPr algn="ctr" rtl="1"/>
            <a:r>
              <a:rPr lang="ar-IQ" sz="2400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/>
                <a:cs typeface="Simplified Arabic"/>
              </a:rPr>
              <a:t>أَمِنْ آل مَيَّةَ رائح أو </a:t>
            </a:r>
            <a:r>
              <a:rPr lang="ar-IQ" sz="2400" b="1" dirty="0" err="1">
                <a:solidFill>
                  <a:schemeClr val="accent2">
                    <a:lumMod val="60000"/>
                    <a:lumOff val="40000"/>
                  </a:schemeClr>
                </a:solidFill>
                <a:ea typeface="Calibri"/>
                <a:cs typeface="Simplified Arabic"/>
              </a:rPr>
              <a:t>مُغْـتـدي</a:t>
            </a:r>
            <a:r>
              <a:rPr lang="ar-IQ" sz="2400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/>
                <a:cs typeface="Simplified Arabic"/>
              </a:rPr>
              <a:t> 	عجلانَ ذا زادٍ وغيرَ مُزَوَّدِ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 rtl="1"/>
            <a:r>
              <a:rPr lang="ar-IQ" sz="2400" b="1" dirty="0">
                <a:solidFill>
                  <a:schemeClr val="accent2">
                    <a:lumMod val="60000"/>
                    <a:lumOff val="40000"/>
                  </a:schemeClr>
                </a:solidFill>
                <a:ea typeface="Calibri"/>
                <a:cs typeface="Simplified Arabic"/>
              </a:rPr>
              <a:t>زَعَمَ البَوارحُ أن رحلـتَـنا غدًا 	وبذاكَ خَبَّرَنا الغرابُ الأسودُ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r" rtl="1"/>
            <a:r>
              <a:rPr lang="ar-IQ" sz="2400" dirty="0">
                <a:ea typeface="Calibri"/>
                <a:cs typeface="Simplified Arabic"/>
              </a:rPr>
              <a:t>فتبين فيه الإقواء وهو خطأ عروضي شائع وقع فيه ، إذ انتقلت حركة الروي من الكسر إلى الضم بين قافيتي البيتين وعندما غُنِّيَتْ القصيدة تنـبَّـه النابغة لذلك </a:t>
            </a:r>
            <a:r>
              <a:rPr lang="ar-IQ" sz="2400" dirty="0" smtClean="0">
                <a:ea typeface="Calibri"/>
                <a:cs typeface="Simplified Arabic"/>
              </a:rPr>
              <a:t>.</a:t>
            </a:r>
          </a:p>
          <a:p>
            <a:pPr algn="r" rtl="1"/>
            <a:r>
              <a:rPr lang="ar-IQ" sz="2400" u="sng" dirty="0">
                <a:solidFill>
                  <a:srgbClr val="ED2E38"/>
                </a:solidFill>
                <a:ea typeface="Calibri"/>
                <a:cs typeface="Simplified Arabic"/>
              </a:rPr>
              <a:t>2.النقد الاسلوبي  :</a:t>
            </a:r>
            <a:r>
              <a:rPr lang="ar-IQ" sz="2400" dirty="0">
                <a:ea typeface="Calibri"/>
                <a:cs typeface="Simplified Arabic"/>
              </a:rPr>
              <a:t>وهم ينقدون نسيج القصيدة وصياغتها الكلية ،  إذ روى </a:t>
            </a:r>
            <a:r>
              <a:rPr lang="ar-IQ" sz="2400" dirty="0" err="1">
                <a:ea typeface="Calibri"/>
                <a:cs typeface="Simplified Arabic"/>
              </a:rPr>
              <a:t>المرزباني</a:t>
            </a:r>
            <a:r>
              <a:rPr lang="ar-IQ" sz="2400" dirty="0">
                <a:ea typeface="Calibri"/>
                <a:cs typeface="Simplified Arabic"/>
              </a:rPr>
              <a:t> في رواياته الموشَّح ، أن أربعة شعراء من بني تميم احتكموا إلى ربيعة بن حذار الأسدي ،وهم ( عمرو بن الاهتم وعبدة بن الطيب والمخبل في  </a:t>
            </a:r>
            <a:r>
              <a:rPr lang="ar-IQ" sz="2400" dirty="0" err="1">
                <a:ea typeface="Calibri"/>
                <a:cs typeface="Simplified Arabic"/>
              </a:rPr>
              <a:t>في</a:t>
            </a:r>
            <a:r>
              <a:rPr lang="ar-IQ" sz="2400" dirty="0">
                <a:ea typeface="Calibri"/>
                <a:cs typeface="Simplified Arabic"/>
              </a:rPr>
              <a:t> أيهم أشعر ؟ فوصف شعر أحدهم بأنه : كلحمٍ أُسْخِنَ ، لا هو أُنْضِجَ فأُكِلَ ، ولا تُرِكَ نِيئًا فيُنتفعُ به ، اي جودته متوسطة . والآخر : كبَرُودِ حَبَرَةٍ يتلألأ فيها البصر ، فكلما أُعِيدَ فيها النظر ، نقص البصر اي شعره منقوص ، والثالث برود كساء كالعباءة اي  مُحَبَّر( مطرز ) بالخيوط الملونة ، ومُرَصَّع بغيرها من الزينة أي  تحتار النفس في كثرة محاسنه.</a:t>
            </a:r>
            <a:endParaRPr lang="en-US" sz="2400" dirty="0"/>
          </a:p>
          <a:p>
            <a:pPr algn="r" rtl="1"/>
            <a:endParaRPr lang="en-US" sz="2400" dirty="0"/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C16356F-75DC-2A7D-A5DC-2DE7696FA92E}"/>
              </a:ext>
            </a:extLst>
          </p:cNvPr>
          <p:cNvSpPr txBox="1"/>
          <p:nvPr/>
        </p:nvSpPr>
        <p:spPr>
          <a:xfrm>
            <a:off x="1600794" y="215988"/>
            <a:ext cx="6923314" cy="70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ar-IQ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2E38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الظواهر النقدية في هذا العصر : </a:t>
            </a:r>
            <a:endParaRPr kumimoji="0" lang="ar-IQ" sz="4000" b="1" i="0" u="none" strike="noStrike" kern="1200" cap="none" spc="0" normalizeH="0" baseline="0" noProof="0" dirty="0">
              <a:ln>
                <a:noFill/>
              </a:ln>
              <a:solidFill>
                <a:srgbClr val="ED2E38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98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99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7730" y="629392"/>
            <a:ext cx="8641724" cy="5874439"/>
          </a:xfrm>
        </p:spPr>
        <p:txBody>
          <a:bodyPr>
            <a:normAutofit/>
          </a:bodyPr>
          <a:lstStyle/>
          <a:p>
            <a:pPr algn="r" rtl="1"/>
            <a:r>
              <a:rPr lang="ar-IQ" u="sng" dirty="0" smtClean="0">
                <a:solidFill>
                  <a:srgbClr val="C00000"/>
                </a:solidFill>
                <a:ea typeface="Calibri"/>
                <a:cs typeface="Simplified Arabic"/>
              </a:rPr>
              <a:t>3.النقد </a:t>
            </a:r>
            <a:r>
              <a:rPr lang="ar-IQ" u="sng" dirty="0">
                <a:solidFill>
                  <a:srgbClr val="C00000"/>
                </a:solidFill>
                <a:ea typeface="Calibri"/>
                <a:cs typeface="Simplified Arabic"/>
              </a:rPr>
              <a:t>بالموازنة أو الموازنات الشعرية  :</a:t>
            </a:r>
            <a:r>
              <a:rPr lang="ar-IQ" dirty="0">
                <a:solidFill>
                  <a:srgbClr val="C00000"/>
                </a:solidFill>
                <a:ea typeface="Calibri"/>
                <a:cs typeface="Simplified Arabic"/>
              </a:rPr>
              <a:t> </a:t>
            </a:r>
            <a:r>
              <a:rPr lang="ar-IQ" dirty="0">
                <a:ea typeface="Calibri"/>
                <a:cs typeface="Simplified Arabic"/>
              </a:rPr>
              <a:t>اي الموازنة القائمة بين الشعراء نفسهم كما احتكم إلى أم جُنْدُب زوجُها امرؤ القيس وعلقمةُ الفحل ، إذ قال امرؤ القيس في وصف فرسه: 	     </a:t>
            </a:r>
            <a:endParaRPr lang="en-US" dirty="0"/>
          </a:p>
          <a:p>
            <a:pPr algn="ctr" rtl="1"/>
            <a:r>
              <a:rPr lang="ar-IQ" b="1" dirty="0">
                <a:solidFill>
                  <a:srgbClr val="C00000"/>
                </a:solidFill>
                <a:ea typeface="Calibri"/>
                <a:cs typeface="Simplified Arabic"/>
              </a:rPr>
              <a:t>فـلِـلسَـوْطِ أُلْهُوبٌ وللساق دَرَّةٌ 	   ولِـلزَّجْرِ منه وَقْعُ أَخْرَجَ مُهْـذِبِ</a:t>
            </a:r>
            <a:endParaRPr lang="en-US" dirty="0">
              <a:solidFill>
                <a:srgbClr val="C00000"/>
              </a:solidFill>
            </a:endParaRPr>
          </a:p>
          <a:p>
            <a:pPr algn="r" rtl="1"/>
            <a:r>
              <a:rPr lang="ar-IQ" dirty="0">
                <a:ea typeface="Calibri"/>
                <a:cs typeface="Simplified Arabic"/>
              </a:rPr>
              <a:t>وقال علقمة :</a:t>
            </a:r>
            <a:endParaRPr lang="en-US" dirty="0"/>
          </a:p>
          <a:p>
            <a:pPr algn="ctr" rtl="1"/>
            <a:r>
              <a:rPr lang="ar-IQ" dirty="0">
                <a:ea typeface="Calibri"/>
                <a:cs typeface="Simplified Arabic"/>
              </a:rPr>
              <a:t>		</a:t>
            </a:r>
            <a:r>
              <a:rPr lang="ar-IQ" b="1" dirty="0">
                <a:solidFill>
                  <a:srgbClr val="C00000"/>
                </a:solidFill>
                <a:ea typeface="Calibri"/>
                <a:cs typeface="Simplified Arabic"/>
              </a:rPr>
              <a:t>فأَدرَكَهُنّ ثانيًا من </a:t>
            </a:r>
            <a:r>
              <a:rPr lang="ar-IQ" b="1" dirty="0" err="1">
                <a:solidFill>
                  <a:srgbClr val="C00000"/>
                </a:solidFill>
                <a:ea typeface="Calibri"/>
                <a:cs typeface="Simplified Arabic"/>
              </a:rPr>
              <a:t>عِنانِه</a:t>
            </a:r>
            <a:r>
              <a:rPr lang="ar-IQ" b="1" dirty="0">
                <a:solidFill>
                  <a:srgbClr val="C00000"/>
                </a:solidFill>
                <a:ea typeface="Calibri"/>
                <a:cs typeface="Simplified Arabic"/>
              </a:rPr>
              <a:t> 	</a:t>
            </a:r>
            <a:r>
              <a:rPr lang="ar-IQ" b="1" dirty="0" smtClean="0">
                <a:solidFill>
                  <a:srgbClr val="C00000"/>
                </a:solidFill>
                <a:ea typeface="Calibri"/>
                <a:cs typeface="Simplified Arabic"/>
              </a:rPr>
              <a:t>    يمرُّ </a:t>
            </a:r>
            <a:r>
              <a:rPr lang="ar-IQ" b="1" dirty="0">
                <a:solidFill>
                  <a:srgbClr val="C00000"/>
                </a:solidFill>
                <a:ea typeface="Calibri"/>
                <a:cs typeface="Simplified Arabic"/>
              </a:rPr>
              <a:t>كَمَرّ الرائح </a:t>
            </a:r>
            <a:r>
              <a:rPr lang="ar-IQ" b="1" dirty="0" err="1">
                <a:solidFill>
                  <a:srgbClr val="C00000"/>
                </a:solidFill>
                <a:ea typeface="Calibri"/>
                <a:cs typeface="Simplified Arabic"/>
              </a:rPr>
              <a:t>المُتحـلّب</a:t>
            </a:r>
            <a:endParaRPr lang="en-US" dirty="0">
              <a:solidFill>
                <a:srgbClr val="C00000"/>
              </a:solidFill>
            </a:endParaRPr>
          </a:p>
          <a:p>
            <a:pPr algn="r" rtl="1"/>
            <a:r>
              <a:rPr lang="ar-IQ" dirty="0">
                <a:ea typeface="Calibri"/>
                <a:cs typeface="Simplified Arabic"/>
              </a:rPr>
              <a:t>فقالت لأمرؤ القيس: أجهدتَ فرسَك بسوطك ، وزجرتَه فأتعبْتَه، ففضلت أم جندب بيت علقمة ؛ لأن فرسه أدرك ما يريد من دون شدة ( ثانيًا من </a:t>
            </a:r>
            <a:r>
              <a:rPr lang="ar-IQ" dirty="0" err="1">
                <a:ea typeface="Calibri"/>
                <a:cs typeface="Simplified Arabic"/>
              </a:rPr>
              <a:t>عنانه</a:t>
            </a:r>
            <a:r>
              <a:rPr lang="ar-IQ" dirty="0">
                <a:ea typeface="Calibri"/>
                <a:cs typeface="Simplified Arabic"/>
              </a:rPr>
              <a:t> ) ، ولم يضربه صاحبه ولم يتعبه وهنا النقد افقد احكامه الكلية التي تعتمد الدقة والمنهجية .</a:t>
            </a:r>
            <a:endParaRPr lang="en-US" dirty="0"/>
          </a:p>
          <a:p>
            <a:pPr algn="r" rtl="1"/>
            <a:r>
              <a:rPr lang="ar-IQ" u="sng" dirty="0">
                <a:solidFill>
                  <a:srgbClr val="C00000"/>
                </a:solidFill>
                <a:ea typeface="Calibri"/>
                <a:cs typeface="Simplified Arabic"/>
              </a:rPr>
              <a:t>4.النقد الدلالي :</a:t>
            </a:r>
            <a:r>
              <a:rPr lang="ar-IQ" dirty="0">
                <a:solidFill>
                  <a:srgbClr val="C00000"/>
                </a:solidFill>
                <a:ea typeface="Calibri"/>
                <a:cs typeface="Simplified Arabic"/>
              </a:rPr>
              <a:t> </a:t>
            </a:r>
            <a:r>
              <a:rPr lang="ar-IQ" dirty="0">
                <a:ea typeface="Calibri"/>
                <a:cs typeface="Simplified Arabic"/>
              </a:rPr>
              <a:t>اي كشف الدلالات المتحصلة بوساطة المفردات ومعانيها كما أنشد حسان بن ثابت عند النابغة الذبياني :</a:t>
            </a:r>
            <a:endParaRPr lang="en-US" dirty="0"/>
          </a:p>
          <a:p>
            <a:pPr algn="r" rtl="1"/>
            <a:r>
              <a:rPr lang="ar-IQ" dirty="0">
                <a:ea typeface="Calibri"/>
                <a:cs typeface="Simplified Arabic"/>
              </a:rPr>
              <a:t> </a:t>
            </a:r>
            <a:endParaRPr lang="en-US" dirty="0"/>
          </a:p>
          <a:p>
            <a:pPr algn="ctr" rtl="1"/>
            <a:r>
              <a:rPr lang="ar-IQ" b="1" dirty="0">
                <a:solidFill>
                  <a:srgbClr val="C00000"/>
                </a:solidFill>
                <a:ea typeface="Calibri"/>
                <a:cs typeface="Simplified Arabic"/>
              </a:rPr>
              <a:t>لنا الجَفَناتُ الغُرُّ يلمَعْنَ بالضُّحى 		وأسيافُنا يَقْطُرْنَ من نَجْدةٍ دِما</a:t>
            </a:r>
            <a:endParaRPr lang="en-US" dirty="0">
              <a:solidFill>
                <a:srgbClr val="C00000"/>
              </a:solidFill>
            </a:endParaRPr>
          </a:p>
          <a:p>
            <a:pPr algn="ctr" rtl="1"/>
            <a:r>
              <a:rPr lang="ar-IQ" b="1" dirty="0">
                <a:solidFill>
                  <a:srgbClr val="C00000"/>
                </a:solidFill>
                <a:ea typeface="Calibri"/>
                <a:cs typeface="Simplified Arabic"/>
              </a:rPr>
              <a:t>وَلَدْنا بَنِي العنقاءِ وابنَي مُحَرَّقٍ 		فأَكْرِمْ بِنا خالًا وأكرِمْ بِنا </a:t>
            </a:r>
            <a:r>
              <a:rPr lang="ar-IQ" b="1" dirty="0" err="1">
                <a:solidFill>
                  <a:srgbClr val="C00000"/>
                </a:solidFill>
                <a:ea typeface="Calibri"/>
                <a:cs typeface="Simplified Arabic"/>
              </a:rPr>
              <a:t>ابنَما</a:t>
            </a:r>
            <a:endParaRPr lang="en-US" dirty="0">
              <a:solidFill>
                <a:srgbClr val="C00000"/>
              </a:solidFill>
            </a:endParaRPr>
          </a:p>
          <a:p>
            <a:pPr algn="r" rtl="1"/>
            <a:r>
              <a:rPr lang="ar-IQ" dirty="0">
                <a:ea typeface="Calibri"/>
                <a:cs typeface="Simplified Arabic"/>
              </a:rPr>
              <a:t>فانتقده النابغة قائلًا : أَقْـلَـلْـتَ جفانَك وسيوفَك ، وفخرتَ بمن وَلَدتَ لا بمن ولَدَك ؛ لأنه استعمل جمع القلة ( جفنات وأسياف ) بدلا من الكثرة. أما الفخر بالأبناء من دون الآباء فهو مخالفة للعرف الاجتماعي السائد عند العرب قديماً .</a:t>
            </a:r>
            <a:endParaRPr lang="en-US" dirty="0"/>
          </a:p>
          <a:p>
            <a:pPr marL="0" indent="0" algn="just" rtl="1">
              <a:lnSpc>
                <a:spcPct val="107000"/>
              </a:lnSpc>
              <a:spcAft>
                <a:spcPts val="800"/>
              </a:spcAft>
              <a:buNone/>
            </a:pPr>
            <a:endParaRPr lang="ar-IQ" dirty="0">
              <a:solidFill>
                <a:srgbClr val="FFFF00"/>
              </a:solidFill>
              <a:latin typeface="Simplified Arabic" panose="02020603050405020304" pitchFamily="18" charset="-78"/>
              <a:ea typeface="Calibri" panose="020F0502020204030204" pitchFamily="34" charset="0"/>
              <a:cs typeface="Simplified Arabic" panose="02020603050405020304" pitchFamily="18" charset="-78"/>
            </a:endParaRPr>
          </a:p>
          <a:p>
            <a:pPr marL="0" indent="0" algn="just" rtl="1">
              <a:lnSpc>
                <a:spcPct val="107000"/>
              </a:lnSpc>
              <a:spcAft>
                <a:spcPts val="800"/>
              </a:spcAft>
              <a:buNone/>
            </a:pPr>
            <a:endParaRPr lang="en-US" dirty="0">
              <a:solidFill>
                <a:srgbClr val="FFFF00"/>
              </a:solidFill>
              <a:latin typeface="Simplified Arabic" panose="02020603050405020304" pitchFamily="18" charset="-78"/>
              <a:ea typeface="Calibri" panose="020F0502020204030204" pitchFamily="34" charset="0"/>
              <a:cs typeface="Simplified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23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>
          <a:xfrm>
            <a:off x="360609" y="771896"/>
            <a:ext cx="8379630" cy="5949537"/>
          </a:xfrm>
        </p:spPr>
        <p:txBody>
          <a:bodyPr>
            <a:normAutofit/>
          </a:bodyPr>
          <a:lstStyle/>
          <a:p>
            <a:pPr rtl="1"/>
            <a:r>
              <a:rPr lang="ar-IQ" sz="2400" u="sng" dirty="0">
                <a:solidFill>
                  <a:srgbClr val="C00000"/>
                </a:solidFill>
                <a:ea typeface="Calibri"/>
                <a:cs typeface="Simplified Arabic"/>
              </a:rPr>
              <a:t>5.النقد العلمي : </a:t>
            </a:r>
            <a:r>
              <a:rPr lang="ar-IQ" sz="2400" dirty="0">
                <a:ea typeface="Calibri"/>
                <a:cs typeface="Simplified Arabic"/>
              </a:rPr>
              <a:t>القائم على تشخيص الظواهر العلمية والمحاولة في تحليلها وتقويمها كما ورد كقول طرفة بن العبد عندما ناقض الفكرة في نصه  :</a:t>
            </a:r>
            <a:endParaRPr lang="en-US" sz="2400" dirty="0"/>
          </a:p>
          <a:p>
            <a:pPr algn="ctr" rtl="1"/>
            <a:r>
              <a:rPr lang="ar-IQ" sz="2400" b="1" dirty="0">
                <a:solidFill>
                  <a:srgbClr val="C00000"/>
                </a:solidFill>
                <a:ea typeface="Calibri"/>
                <a:cs typeface="Simplified Arabic"/>
              </a:rPr>
              <a:t>وقد أتناسى الهَمَّ عند ادّكارِه 		بناجٍ عليه </a:t>
            </a:r>
            <a:r>
              <a:rPr lang="ar-IQ" sz="2400" b="1" dirty="0" err="1">
                <a:solidFill>
                  <a:srgbClr val="C00000"/>
                </a:solidFill>
                <a:ea typeface="Calibri"/>
                <a:cs typeface="Simplified Arabic"/>
              </a:rPr>
              <a:t>الصَّيْعَـرِيّةُ</a:t>
            </a:r>
            <a:r>
              <a:rPr lang="ar-IQ" sz="2400" b="1" dirty="0">
                <a:solidFill>
                  <a:srgbClr val="C00000"/>
                </a:solidFill>
                <a:ea typeface="Calibri"/>
                <a:cs typeface="Simplified Arabic"/>
              </a:rPr>
              <a:t> مُكْـدَمِ</a:t>
            </a:r>
            <a:endParaRPr lang="en-US" sz="2400" dirty="0">
              <a:solidFill>
                <a:srgbClr val="C00000"/>
              </a:solidFill>
            </a:endParaRPr>
          </a:p>
          <a:p>
            <a:pPr algn="just" rtl="1"/>
            <a:r>
              <a:rPr lang="ar-IQ" sz="2400" dirty="0">
                <a:ea typeface="Calibri"/>
                <a:cs typeface="Simplified Arabic"/>
              </a:rPr>
              <a:t>فانتُقِدَ ؛ لأنه وصف الجمل بأن له </a:t>
            </a:r>
            <a:r>
              <a:rPr lang="ar-IQ" sz="2400" dirty="0" err="1">
                <a:ea typeface="Calibri"/>
                <a:cs typeface="Simplified Arabic"/>
              </a:rPr>
              <a:t>صيعرية</a:t>
            </a:r>
            <a:r>
              <a:rPr lang="ar-IQ" sz="2400" dirty="0">
                <a:ea typeface="Calibri"/>
                <a:cs typeface="Simplified Arabic"/>
              </a:rPr>
              <a:t> ( وهي سِمَةٌ في عنق الناقة ) ، لا صفة للجمل اي للأنثى بدلا عن الذكر .</a:t>
            </a:r>
            <a:endParaRPr lang="en-US" sz="2400" dirty="0"/>
          </a:p>
          <a:p>
            <a:pPr marL="26670" algn="just" rtl="1">
              <a:spcAft>
                <a:spcPts val="1000"/>
              </a:spcAft>
            </a:pPr>
            <a:endParaRPr lang="ar-IQ" sz="2400" dirty="0"/>
          </a:p>
        </p:txBody>
      </p:sp>
    </p:spTree>
    <p:extLst>
      <p:ext uri="{BB962C8B-B14F-4D97-AF65-F5344CB8AC3E}">
        <p14:creationId xmlns:p14="http://schemas.microsoft.com/office/powerpoint/2010/main" val="611202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762" y="1068946"/>
            <a:ext cx="8122276" cy="56252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IQ" sz="48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شكراً</a:t>
            </a:r>
          </a:p>
          <a:p>
            <a:pPr marL="0" indent="0" algn="ctr">
              <a:buNone/>
            </a:pPr>
            <a:r>
              <a:rPr lang="ar-IQ" sz="48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على حُسن المتُابعة والإصغاء.</a:t>
            </a:r>
          </a:p>
          <a:p>
            <a:pPr marL="0" indent="0" algn="ctr">
              <a:buNone/>
            </a:pPr>
            <a:r>
              <a:rPr lang="ar-IQ" sz="48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نلتقيكم بمحبة ٍ غامِرة آملة  لكم جميّعاً  </a:t>
            </a:r>
            <a:r>
              <a:rPr lang="ar-IQ" sz="4400" b="1" dirty="0">
                <a:solidFill>
                  <a:srgbClr val="00206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.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1" y="4093457"/>
            <a:ext cx="7362423" cy="2429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6343535"/>
      </p:ext>
    </p:extLst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2_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TM03090434[[fn=نوع الخشب]]</Template>
  <TotalTime>1059</TotalTime>
  <Words>397</Words>
  <Application>Microsoft Office PowerPoint</Application>
  <PresentationFormat>عرض على الشاشة (3:4)‏</PresentationFormat>
  <Paragraphs>49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7</vt:i4>
      </vt:variant>
    </vt:vector>
  </HeadingPairs>
  <TitlesOfParts>
    <vt:vector size="9" baseType="lpstr">
      <vt:lpstr>ربطة</vt:lpstr>
      <vt:lpstr>2_ربطة</vt:lpstr>
      <vt:lpstr> </vt:lpstr>
      <vt:lpstr>طوائف  هذا النقد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((مفهوم التراث في الشعر العربي ))</dc:title>
  <dc:creator>m-kh</dc:creator>
  <cp:lastModifiedBy>abd alhadi</cp:lastModifiedBy>
  <cp:revision>97</cp:revision>
  <dcterms:created xsi:type="dcterms:W3CDTF">2021-10-20T07:54:34Z</dcterms:created>
  <dcterms:modified xsi:type="dcterms:W3CDTF">2025-11-11T17:07:42Z</dcterms:modified>
</cp:coreProperties>
</file>