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10/11/2025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10/11/2025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mage1.slideserve.com/2820627/george-bernard-shaw-s-arms-and-the-man-n.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mage1.slideserve.com/2820627/george-bernard-shaw-1856-1950-a-brief-biography-n.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image1.slideserve.com/2820627/his-works-n.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image1.slideserve.com/2820627/slide7-n.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2800" b="1" dirty="0" smtClean="0">
                <a:hlinkClick r:id="rId2" tooltip="1.george bernard shaw s arms and the man"/>
              </a:rPr>
              <a:t/>
            </a:r>
            <a:br>
              <a:rPr lang="en-US" sz="2800" b="1" dirty="0" smtClean="0">
                <a:hlinkClick r:id="rId2" tooltip="1.george bernard shaw s arms and the man"/>
              </a:rPr>
            </a:br>
            <a:r>
              <a:rPr lang="en-US" sz="2800" dirty="0">
                <a:hlinkClick r:id="rId2" tooltip="1.george bernard shaw s arms and the man"/>
              </a:rPr>
              <a:t/>
            </a:r>
            <a:br>
              <a:rPr lang="en-US" sz="2800" dirty="0">
                <a:hlinkClick r:id="rId2" tooltip="1.george bernard shaw s arms and the man"/>
              </a:rPr>
            </a:br>
            <a:r>
              <a:rPr lang="en-US" sz="2800" dirty="0" smtClean="0">
                <a:hlinkClick r:id="rId2" tooltip="1.george bernard shaw s arms and the man"/>
              </a:rPr>
              <a:t/>
            </a:r>
            <a:br>
              <a:rPr lang="en-US" sz="2800" dirty="0" smtClean="0">
                <a:hlinkClick r:id="rId2" tooltip="1.george bernard shaw s arms and the man"/>
              </a:rPr>
            </a:br>
            <a:r>
              <a:rPr lang="ar-SA" sz="2800" dirty="0" smtClean="0">
                <a:hlinkClick r:id="rId2" tooltip="1.george bernard shaw s arms and the man"/>
              </a:rPr>
              <a:t>جامعةديالى  كلية التربية للعلوم الانسانية قسم اللغة الانكليزية</a:t>
            </a:r>
            <a:r>
              <a:rPr lang="en-US" sz="2800" dirty="0">
                <a:hlinkClick r:id="rId2" tooltip="1.george bernard shaw s arms and the man"/>
              </a:rPr>
              <a:t/>
            </a:r>
            <a:br>
              <a:rPr lang="en-US" sz="2800" dirty="0">
                <a:hlinkClick r:id="rId2" tooltip="1.george bernard shaw s arms and the man"/>
              </a:rPr>
            </a:br>
            <a:r>
              <a:rPr lang="en-US" sz="2800" b="1" dirty="0" smtClean="0">
                <a:hlinkClick r:id="rId2" tooltip="1.george bernard shaw s arms and the man"/>
              </a:rPr>
              <a:t>George Bernard Shaw’s </a:t>
            </a:r>
            <a:br>
              <a:rPr lang="en-US" sz="2800" b="1" dirty="0" smtClean="0">
                <a:hlinkClick r:id="rId2" tooltip="1.george bernard shaw s arms and the man"/>
              </a:rPr>
            </a:br>
            <a:r>
              <a:rPr lang="en-US" sz="2800" b="1" i="1" dirty="0" smtClean="0">
                <a:hlinkClick r:id="rId2" tooltip="1.george bernard shaw s arms and the man"/>
              </a:rPr>
              <a:t>Arms and the Man</a:t>
            </a:r>
            <a:r>
              <a:rPr lang="en-US" sz="2800" b="1" dirty="0" smtClean="0"/>
              <a:t/>
            </a:r>
            <a:br>
              <a:rPr lang="en-US" sz="2800" b="1" dirty="0" smtClean="0"/>
            </a:br>
            <a:endParaRPr lang="en-US" sz="2800" dirty="0"/>
          </a:p>
        </p:txBody>
      </p:sp>
      <p:sp>
        <p:nvSpPr>
          <p:cNvPr id="3" name="Subtitle 2"/>
          <p:cNvSpPr>
            <a:spLocks noGrp="1"/>
          </p:cNvSpPr>
          <p:nvPr>
            <p:ph type="subTitle" idx="1"/>
          </p:nvPr>
        </p:nvSpPr>
        <p:spPr/>
        <p:txBody>
          <a:bodyPr>
            <a:normAutofit fontScale="55000" lnSpcReduction="20000"/>
          </a:bodyPr>
          <a:lstStyle/>
          <a:p>
            <a:pPr algn="ctr"/>
            <a:r>
              <a:rPr lang="en-US" sz="2800" dirty="0" smtClean="0">
                <a:solidFill>
                  <a:schemeClr val="bg1"/>
                </a:solidFill>
              </a:rPr>
              <a:t>Drama for 4</a:t>
            </a:r>
            <a:r>
              <a:rPr lang="en-US" sz="2800" baseline="30000" dirty="0" smtClean="0">
                <a:solidFill>
                  <a:schemeClr val="bg1"/>
                </a:solidFill>
              </a:rPr>
              <a:t>th</a:t>
            </a:r>
            <a:r>
              <a:rPr lang="en-US" sz="2800" dirty="0" smtClean="0">
                <a:solidFill>
                  <a:schemeClr val="bg1"/>
                </a:solidFill>
              </a:rPr>
              <a:t> year</a:t>
            </a:r>
          </a:p>
          <a:p>
            <a:pPr algn="ctr"/>
            <a:r>
              <a:rPr lang="en-US" sz="2800" dirty="0" smtClean="0">
                <a:solidFill>
                  <a:schemeClr val="bg1"/>
                </a:solidFill>
              </a:rPr>
              <a:t>1</a:t>
            </a:r>
            <a:r>
              <a:rPr lang="en-US" sz="2800" baseline="30000" dirty="0" smtClean="0">
                <a:solidFill>
                  <a:schemeClr val="bg1"/>
                </a:solidFill>
              </a:rPr>
              <a:t>st</a:t>
            </a:r>
            <a:r>
              <a:rPr lang="en-US" sz="2800" dirty="0" smtClean="0">
                <a:solidFill>
                  <a:schemeClr val="bg1"/>
                </a:solidFill>
              </a:rPr>
              <a:t>. Lecture</a:t>
            </a:r>
          </a:p>
          <a:p>
            <a:pPr algn="ctr"/>
            <a:r>
              <a:rPr lang="en-US" sz="2800" dirty="0" smtClean="0">
                <a:solidFill>
                  <a:schemeClr val="bg1"/>
                </a:solidFill>
              </a:rPr>
              <a:t>2025-2026</a:t>
            </a:r>
            <a:endParaRPr lang="en-US" sz="2800" dirty="0">
              <a:solidFill>
                <a:schemeClr val="bg1"/>
              </a:solidFill>
            </a:endParaRPr>
          </a:p>
          <a:p>
            <a:pPr algn="ctr"/>
            <a:r>
              <a:rPr lang="en-US" sz="2800" dirty="0" smtClean="0">
                <a:solidFill>
                  <a:schemeClr val="bg1"/>
                </a:solidFill>
              </a:rPr>
              <a:t>Prof. Dr. </a:t>
            </a:r>
            <a:r>
              <a:rPr lang="en-US" sz="2800" dirty="0" err="1" smtClean="0">
                <a:solidFill>
                  <a:schemeClr val="bg1"/>
                </a:solidFill>
              </a:rPr>
              <a:t>Nahidh</a:t>
            </a:r>
            <a:r>
              <a:rPr lang="en-US" sz="2800" dirty="0" smtClean="0">
                <a:solidFill>
                  <a:schemeClr val="bg1"/>
                </a:solidFill>
              </a:rPr>
              <a:t> </a:t>
            </a:r>
            <a:r>
              <a:rPr lang="en-US" sz="2800" dirty="0" err="1" smtClean="0">
                <a:solidFill>
                  <a:schemeClr val="bg1"/>
                </a:solidFill>
              </a:rPr>
              <a:t>Falih</a:t>
            </a:r>
            <a:r>
              <a:rPr lang="en-US" sz="2800" dirty="0" smtClean="0">
                <a:solidFill>
                  <a:schemeClr val="bg1"/>
                </a:solidFill>
              </a:rPr>
              <a:t> </a:t>
            </a:r>
            <a:r>
              <a:rPr lang="en-US" sz="2800" dirty="0" err="1" smtClean="0">
                <a:solidFill>
                  <a:schemeClr val="bg1"/>
                </a:solidFill>
              </a:rPr>
              <a:t>Sulaiman</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solidFill>
                  <a:srgbClr val="FF0000"/>
                </a:solidFill>
                <a:latin typeface="Times New Roman" pitchFamily="18" charset="0"/>
                <a:cs typeface="Times New Roman" pitchFamily="18" charset="0"/>
                <a:hlinkClick r:id="rId2" tooltip="2.george bernard shaw 1856 1950 a brief biography"/>
              </a:rPr>
              <a:t>(George) Bernard Shaw (1856 –1950)</a:t>
            </a:r>
            <a:br>
              <a:rPr lang="en-US" sz="2400" dirty="0" smtClean="0">
                <a:solidFill>
                  <a:srgbClr val="FF0000"/>
                </a:solidFill>
                <a:latin typeface="Times New Roman" pitchFamily="18" charset="0"/>
                <a:cs typeface="Times New Roman" pitchFamily="18" charset="0"/>
                <a:hlinkClick r:id="rId2" tooltip="2.george bernard shaw 1856 1950 a brief biography"/>
              </a:rPr>
            </a:br>
            <a:r>
              <a:rPr lang="en-US" sz="2400" dirty="0" smtClean="0">
                <a:solidFill>
                  <a:srgbClr val="FF0000"/>
                </a:solidFill>
                <a:latin typeface="Times New Roman" pitchFamily="18" charset="0"/>
                <a:cs typeface="Times New Roman" pitchFamily="18" charset="0"/>
                <a:hlinkClick r:id="rId2" tooltip="2.george bernard shaw 1856 1950 a brief biography"/>
              </a:rPr>
              <a:t> A Brief Biography</a:t>
            </a:r>
            <a:endParaRPr lang="en-US" sz="24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Bernard Shaw wrote more plays than Shakespeare.</a:t>
            </a:r>
          </a:p>
          <a:p>
            <a:r>
              <a:rPr lang="en-US" dirty="0" smtClean="0">
                <a:latin typeface="Times New Roman" pitchFamily="18" charset="0"/>
                <a:cs typeface="Times New Roman" pitchFamily="18" charset="0"/>
              </a:rPr>
              <a:t> He was also a strong supporter of women’s rights, a teetotaler, a vegetarian, a music critic.</a:t>
            </a:r>
          </a:p>
          <a:p>
            <a:r>
              <a:rPr lang="en-US" dirty="0">
                <a:latin typeface="Times New Roman" pitchFamily="18" charset="0"/>
                <a:cs typeface="Times New Roman" pitchFamily="18" charset="0"/>
              </a:rPr>
              <a:t>O</a:t>
            </a:r>
            <a:r>
              <a:rPr lang="en-US" dirty="0" smtClean="0">
                <a:latin typeface="Times New Roman" pitchFamily="18" charset="0"/>
                <a:cs typeface="Times New Roman" pitchFamily="18" charset="0"/>
              </a:rPr>
              <a:t>ne of the most popular speakers of his time, a great wit, a critic of Shakespeare’s writing, an advocate of simplifying the alphabet and spelling of English.</a:t>
            </a:r>
          </a:p>
          <a:p>
            <a:r>
              <a:rPr lang="en-US" dirty="0" smtClean="0">
                <a:latin typeface="Times New Roman" pitchFamily="18" charset="0"/>
                <a:cs typeface="Times New Roman" pitchFamily="18" charset="0"/>
              </a:rPr>
              <a:t>an Oscar winner, a Nobel winner, an avid socialist, and one of the most performed playwrights in the English language.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Bernard Shaw </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He had opinions on almost any topic and gave them quite freely.</a:t>
            </a:r>
          </a:p>
          <a:p>
            <a:r>
              <a:rPr lang="en-US" dirty="0" smtClean="0">
                <a:latin typeface="Times New Roman" pitchFamily="18" charset="0"/>
                <a:cs typeface="Times New Roman" pitchFamily="18" charset="0"/>
              </a:rPr>
              <a:t>To expose the problems of society he did not present a hero versus a villain representing good against evil, but he instead tried to create life-like people who are a mixture of good and evil.</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hlinkClick r:id="rId2" tooltip="4.his works"/>
              </a:rPr>
              <a:t>Shaw's </a:t>
            </a:r>
            <a:r>
              <a:rPr lang="en-US" u="sng" dirty="0" smtClean="0">
                <a:hlinkClick r:id="rId2" tooltip="4.his works"/>
              </a:rPr>
              <a:t>works:</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Shaw's career as a dramatist began slowly with his plays unappreciated or, as in the case of Mrs. Warren's Profession, banned.</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He was recognized as a great wit after his production of </a:t>
            </a:r>
            <a:r>
              <a:rPr lang="en-US" i="1" dirty="0" smtClean="0">
                <a:latin typeface="Times New Roman" pitchFamily="18" charset="0"/>
                <a:cs typeface="Times New Roman" pitchFamily="18" charset="0"/>
              </a:rPr>
              <a:t>Arms and the Man </a:t>
            </a:r>
            <a:r>
              <a:rPr lang="en-US" dirty="0" smtClean="0">
                <a:latin typeface="Times New Roman" pitchFamily="18" charset="0"/>
                <a:cs typeface="Times New Roman" pitchFamily="18" charset="0"/>
              </a:rPr>
              <a:t>in 1894, but with the production of Man and Superman in 1905 his fame as a serious playwright was established</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Other plays by Shaw include You Never Can Tell (1899), The Doctor's Dilemma (1906), Candida (1897), Misalliance (1910), Major Barbara (1905), Pygmalion (1913), Caesar and Cleopatra (1906), Overruled (1912), Saint Joan (1923), The Apple Cart (1929), </a:t>
            </a:r>
            <a:r>
              <a:rPr lang="en-US" dirty="0" err="1" smtClean="0">
                <a:latin typeface="Times New Roman" pitchFamily="18" charset="0"/>
                <a:cs typeface="Times New Roman" pitchFamily="18" charset="0"/>
              </a:rPr>
              <a:t>Androcles</a:t>
            </a:r>
            <a:r>
              <a:rPr lang="en-US" dirty="0" smtClean="0">
                <a:latin typeface="Times New Roman" pitchFamily="18" charset="0"/>
                <a:cs typeface="Times New Roman" pitchFamily="18" charset="0"/>
              </a:rPr>
              <a:t> and the Lion (1912), and Heartbreak House (1920).</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hlinkClick r:id="rId2" tooltip="7.slide7"/>
              </a:rPr>
              <a:t>Arms and the Man</a:t>
            </a:r>
            <a:endParaRPr lang="en-US" dirty="0">
              <a:solidFill>
                <a:srgbClr val="FF0000"/>
              </a:solidFill>
            </a:endParaRPr>
          </a:p>
        </p:txBody>
      </p:sp>
      <p:sp>
        <p:nvSpPr>
          <p:cNvPr id="3" name="Content Placeholder 2"/>
          <p:cNvSpPr>
            <a:spLocks noGrp="1"/>
          </p:cNvSpPr>
          <p:nvPr>
            <p:ph idx="1"/>
          </p:nvPr>
        </p:nvSpPr>
        <p:spPr/>
        <p:txBody>
          <a:bodyPr/>
          <a:lstStyle/>
          <a:p>
            <a:r>
              <a:rPr lang="en-US" i="1" dirty="0" smtClean="0">
                <a:latin typeface="Times New Roman" pitchFamily="18" charset="0"/>
                <a:cs typeface="Times New Roman" pitchFamily="18" charset="0"/>
              </a:rPr>
              <a:t>Arms and the Man </a:t>
            </a:r>
            <a:r>
              <a:rPr lang="en-US" dirty="0" smtClean="0">
                <a:latin typeface="Times New Roman" pitchFamily="18" charset="0"/>
                <a:cs typeface="Times New Roman" pitchFamily="18" charset="0"/>
              </a:rPr>
              <a:t>is set during the very brief Serb-Bulgarian war of November, 1885.</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In a dispute between the two neighboring Balkan countries, each of whom felt the other had expansionist designs, Serbia was being backed by the Austro-Hungarian Empire and Bulgaria was being backed by the Russian Empire.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Shaw chose what seemed like an insignificant little conflict between minor countries as the starting point for his anti-war play.</a:t>
            </a:r>
          </a:p>
          <a:p>
            <a:r>
              <a:rPr lang="en-US" dirty="0" smtClean="0">
                <a:latin typeface="Times New Roman" pitchFamily="18" charset="0"/>
                <a:cs typeface="Times New Roman" pitchFamily="18" charset="0"/>
              </a:rPr>
              <a:t> His warnings were prophetic, however, since the conflicts in the Balkans during the late 19th century eventually led to the First World War of 1914-1918. </a:t>
            </a:r>
          </a:p>
          <a:p>
            <a:r>
              <a:rPr lang="en-US" dirty="0" smtClean="0">
                <a:latin typeface="Times New Roman" pitchFamily="18" charset="0"/>
                <a:cs typeface="Times New Roman" pitchFamily="18" charset="0"/>
              </a:rPr>
              <a:t>It was only through the senseless horror of this conflict that the British people and the rest of the world came to realize the folly of their romantic vision of war.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cap="none" dirty="0">
                <a:ln w="18000">
                  <a:solidFill>
                    <a:schemeClr val="accent2">
                      <a:satMod val="140000"/>
                    </a:schemeClr>
                  </a:solidFill>
                  <a:prstDash val="solid"/>
                  <a:miter lim="800000"/>
                </a:ln>
                <a:solidFill>
                  <a:srgbClr val="FF0000"/>
                </a:solidFill>
              </a:rPr>
              <a:t>Characters of the </a:t>
            </a:r>
            <a:r>
              <a:rPr lang="en-US" cap="none" dirty="0" smtClean="0">
                <a:ln w="18000">
                  <a:solidFill>
                    <a:schemeClr val="accent2">
                      <a:satMod val="140000"/>
                    </a:schemeClr>
                  </a:solidFill>
                  <a:prstDash val="solid"/>
                  <a:miter lim="800000"/>
                </a:ln>
                <a:solidFill>
                  <a:srgbClr val="FF0000"/>
                </a:solidFill>
              </a:rPr>
              <a:t>Play</a:t>
            </a:r>
            <a:br>
              <a:rPr lang="en-US" cap="none" dirty="0" smtClean="0">
                <a:ln w="18000">
                  <a:solidFill>
                    <a:schemeClr val="accent2">
                      <a:satMod val="140000"/>
                    </a:schemeClr>
                  </a:solidFill>
                  <a:prstDash val="solid"/>
                  <a:miter lim="800000"/>
                </a:ln>
                <a:solidFill>
                  <a:srgbClr val="FF0000"/>
                </a:solidFill>
              </a:rPr>
            </a:br>
            <a:r>
              <a:rPr lang="en-US" cap="none" dirty="0" smtClean="0">
                <a:ln w="18000">
                  <a:solidFill>
                    <a:schemeClr val="accent2">
                      <a:satMod val="140000"/>
                    </a:schemeClr>
                  </a:solidFill>
                  <a:prstDash val="solid"/>
                  <a:miter lim="800000"/>
                </a:ln>
                <a:solidFill>
                  <a:srgbClr val="FF0000"/>
                </a:solidFill>
              </a:rPr>
              <a:t> </a:t>
            </a:r>
            <a:r>
              <a:rPr lang="en-US" cap="none" dirty="0">
                <a:ln w="18000">
                  <a:solidFill>
                    <a:schemeClr val="accent2">
                      <a:satMod val="140000"/>
                    </a:schemeClr>
                  </a:solidFill>
                  <a:prstDash val="solid"/>
                  <a:miter lim="800000"/>
                </a:ln>
                <a:solidFill>
                  <a:srgbClr val="FF0000"/>
                </a:solidFill>
              </a:rPr>
              <a:t>in brief</a:t>
            </a:r>
          </a:p>
        </p:txBody>
      </p:sp>
      <p:sp>
        <p:nvSpPr>
          <p:cNvPr id="3" name="Content Placeholder 2"/>
          <p:cNvSpPr>
            <a:spLocks noGrp="1"/>
          </p:cNvSpPr>
          <p:nvPr>
            <p:ph idx="1"/>
          </p:nvPr>
        </p:nvSpPr>
        <p:spPr/>
        <p:txBody>
          <a:bodyPr>
            <a:normAutofit/>
          </a:bodyPr>
          <a:lstStyle/>
          <a:p>
            <a:r>
              <a:rPr lang="en-US" dirty="0" err="1" smtClean="0">
                <a:latin typeface="Times New Roman" pitchFamily="18" charset="0"/>
                <a:cs typeface="Times New Roman" pitchFamily="18" charset="0"/>
              </a:rPr>
              <a:t>RainaPetkoff</a:t>
            </a:r>
            <a:r>
              <a:rPr lang="en-US" dirty="0" smtClean="0">
                <a:latin typeface="Times New Roman" pitchFamily="18" charset="0"/>
                <a:cs typeface="Times New Roman" pitchFamily="18" charset="0"/>
              </a:rPr>
              <a:t>– She is the young heroine of the play, the only child of Major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and Catherine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She is a high-spirited idealistic girl who initially has romantic notions of love and war but changes her views as a result of events of the play……….</a:t>
            </a:r>
          </a:p>
          <a:p>
            <a:r>
              <a:rPr lang="en-US" dirty="0" smtClean="0">
                <a:latin typeface="Times New Roman" pitchFamily="18" charset="0"/>
                <a:cs typeface="Times New Roman" pitchFamily="18" charset="0"/>
              </a:rPr>
              <a:t>Catherine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She is a middle-aged affected woman who is </a:t>
            </a:r>
            <a:r>
              <a:rPr lang="en-US" dirty="0" err="1" smtClean="0">
                <a:latin typeface="Times New Roman" pitchFamily="18" charset="0"/>
                <a:cs typeface="Times New Roman" pitchFamily="18" charset="0"/>
              </a:rPr>
              <a:t>Raina’s</a:t>
            </a:r>
            <a:r>
              <a:rPr lang="en-US" dirty="0" smtClean="0">
                <a:latin typeface="Times New Roman" pitchFamily="18" charset="0"/>
                <a:cs typeface="Times New Roman" pitchFamily="18" charset="0"/>
              </a:rPr>
              <a:t> mother. She is “imperiously energetic”, good looking and wishes to impress everyone with her social standing. She tries to pass herself off as a Viennese lady…………..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Play </a:t>
            </a:r>
            <a:r>
              <a:rPr lang="en-US" dirty="0" smtClean="0">
                <a:solidFill>
                  <a:srgbClr val="FF0000"/>
                </a:solidFill>
              </a:rPr>
              <a:t>          in </a:t>
            </a:r>
            <a:r>
              <a:rPr lang="en-US" dirty="0">
                <a:solidFill>
                  <a:srgbClr val="FF0000"/>
                </a:solidFill>
              </a:rPr>
              <a:t>brief</a:t>
            </a:r>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She is a servant girl in the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household who is proud and looks down on servility. She is ambitious and wishes to rise in life. Nicola wishes to marry her, but she has other plans……………….</a:t>
            </a:r>
          </a:p>
          <a:p>
            <a:r>
              <a:rPr lang="en-US" dirty="0" smtClean="0">
                <a:latin typeface="Times New Roman" pitchFamily="18" charset="0"/>
                <a:cs typeface="Times New Roman" pitchFamily="18" charset="0"/>
              </a:rPr>
              <a:t>Major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Paul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has acquired his rank in the Bulgarian army more because of his family’s wealth than his ability as a military strategist or leader. He is good- natured, gullible and blustery…………………….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Play </a:t>
            </a:r>
            <a:r>
              <a:rPr lang="en-US" dirty="0" smtClean="0">
                <a:solidFill>
                  <a:srgbClr val="FF0000"/>
                </a:solidFill>
              </a:rPr>
              <a:t>          in </a:t>
            </a:r>
            <a:r>
              <a:rPr lang="en-US" dirty="0">
                <a:solidFill>
                  <a:srgbClr val="FF0000"/>
                </a:solidFill>
              </a:rPr>
              <a:t>brief</a:t>
            </a:r>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Major </a:t>
            </a:r>
            <a:r>
              <a:rPr lang="en-US" dirty="0" err="1" smtClean="0">
                <a:latin typeface="Times New Roman" pitchFamily="18" charset="0"/>
                <a:cs typeface="Times New Roman" pitchFamily="18" charset="0"/>
              </a:rPr>
              <a:t>Saranoff</a:t>
            </a:r>
            <a:r>
              <a:rPr lang="en-US" dirty="0" smtClean="0">
                <a:latin typeface="Times New Roman" pitchFamily="18" charset="0"/>
                <a:cs typeface="Times New Roman" pitchFamily="18" charset="0"/>
              </a:rPr>
              <a:t> is a dashingly handsome romantic hero filled with bravado and idealistic morals. He, too, has gained his high military rank in the Bulgarian army through charm and family position rather than through common sense or training. He is engaged to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but flirts with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a:t>
            </a:r>
            <a:r>
              <a:rPr lang="en-US" dirty="0" smtClean="0">
                <a:solidFill>
                  <a:srgbClr val="FF0000"/>
                </a:solidFill>
              </a:rPr>
              <a:t>Play           </a:t>
            </a:r>
            <a:r>
              <a:rPr lang="en-US" dirty="0">
                <a:solidFill>
                  <a:srgbClr val="FF0000"/>
                </a:solidFill>
              </a:rPr>
              <a:t>in brief</a:t>
            </a:r>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He is a Swiss professional soldier who has been appointed Captain in the Serbian army. He is energetic, practical, well-trained and of “undistinguished appearance”. He feels that it is better to be armed with chocolates than with ammunition in the battlefield……………….</a:t>
            </a:r>
          </a:p>
          <a:p>
            <a:r>
              <a:rPr lang="en-US" dirty="0" smtClean="0">
                <a:latin typeface="Times New Roman" pitchFamily="18" charset="0"/>
                <a:cs typeface="Times New Roman" pitchFamily="18" charset="0"/>
              </a:rPr>
              <a:t>Nicola – He is an old servant of the family who is discreet and servile. He is fond of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but disapproves of her bold attitude…………...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b="0" dirty="0">
                <a:solidFill>
                  <a:srgbClr val="FF0000"/>
                </a:solidFill>
              </a:rPr>
              <a:t>The Plot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 fleeing member of the Serbian army desperately climbs through </a:t>
            </a:r>
            <a:r>
              <a:rPr lang="en-US" dirty="0" err="1" smtClean="0">
                <a:latin typeface="Times New Roman" pitchFamily="18" charset="0"/>
                <a:cs typeface="Times New Roman" pitchFamily="18" charset="0"/>
              </a:rPr>
              <a:t>RainaPetkoff’s</a:t>
            </a:r>
            <a:r>
              <a:rPr lang="en-US" dirty="0" smtClean="0">
                <a:latin typeface="Times New Roman" pitchFamily="18" charset="0"/>
                <a:cs typeface="Times New Roman" pitchFamily="18" charset="0"/>
              </a:rPr>
              <a:t> bedroom window to escape capture, but he turns out to be a Swiss mercenary officer by the name of Captain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scolds him for being cowardly and informs him of the bravery of her fiancé,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a cavalry officer who led the Bulgarian victory.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informs her of the foolish nature of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charge in the battle and then explains that chocolates are more valuable in a war than bullets, a statement that outrages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a:t>
            </a:r>
            <a:r>
              <a:rPr lang="en-US" dirty="0" smtClean="0">
                <a:solidFill>
                  <a:srgbClr val="FF0000"/>
                </a:solidFill>
              </a:rPr>
              <a:t>Plot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He shocks her even more when he reveals that he is afraid and unwilling to die. However, when soldiers come seeking out the run-away, </a:t>
            </a:r>
            <a:r>
              <a:rPr lang="en-US" sz="2400" dirty="0" err="1" smtClean="0">
                <a:latin typeface="Times New Roman" pitchFamily="18" charset="0"/>
                <a:cs typeface="Times New Roman" pitchFamily="18" charset="0"/>
              </a:rPr>
              <a:t>Raina</a:t>
            </a:r>
            <a:r>
              <a:rPr lang="en-US" sz="2400" dirty="0" smtClean="0">
                <a:latin typeface="Times New Roman" pitchFamily="18" charset="0"/>
                <a:cs typeface="Times New Roman" pitchFamily="18" charset="0"/>
              </a:rPr>
              <a:t> hides the fugitive, and only her maid, </a:t>
            </a:r>
            <a:r>
              <a:rPr lang="en-US" sz="2400" dirty="0" err="1" smtClean="0">
                <a:latin typeface="Times New Roman" pitchFamily="18" charset="0"/>
                <a:cs typeface="Times New Roman" pitchFamily="18" charset="0"/>
              </a:rPr>
              <a:t>Louka</a:t>
            </a:r>
            <a:r>
              <a:rPr lang="en-US" sz="2400" dirty="0" smtClean="0">
                <a:latin typeface="Times New Roman" pitchFamily="18" charset="0"/>
                <a:cs typeface="Times New Roman" pitchFamily="18" charset="0"/>
              </a:rPr>
              <a:t>, is aware of her actions. Act II takes place four months later, when </a:t>
            </a:r>
            <a:r>
              <a:rPr lang="en-US" sz="2400" dirty="0" err="1" smtClean="0">
                <a:latin typeface="Times New Roman" pitchFamily="18" charset="0"/>
                <a:cs typeface="Times New Roman" pitchFamily="18" charset="0"/>
              </a:rPr>
              <a:t>Raina’s</a:t>
            </a:r>
            <a:r>
              <a:rPr lang="en-US" sz="2400" dirty="0" smtClean="0">
                <a:latin typeface="Times New Roman" pitchFamily="18" charset="0"/>
                <a:cs typeface="Times New Roman" pitchFamily="18" charset="0"/>
              </a:rPr>
              <a:t> father and fiancé have returned after the war. The two men talk about a young Swiss officer who had impressed them with his practical approach to the exchange of soldiers. The men also laugh about the tale of the officer’s escape and how a young girl had given him shelter in her bedroom, little suspecting that it happened in Major </a:t>
            </a:r>
            <a:r>
              <a:rPr lang="en-US" sz="2400" dirty="0" err="1" smtClean="0">
                <a:latin typeface="Times New Roman" pitchFamily="18" charset="0"/>
                <a:cs typeface="Times New Roman" pitchFamily="18" charset="0"/>
              </a:rPr>
              <a:t>Petkoff’s</a:t>
            </a:r>
            <a:r>
              <a:rPr lang="en-US" sz="2400" dirty="0" smtClean="0">
                <a:latin typeface="Times New Roman" pitchFamily="18" charset="0"/>
                <a:cs typeface="Times New Roman" pitchFamily="18" charset="0"/>
              </a:rPr>
              <a:t> own house. Meanwhile in secret, </a:t>
            </a:r>
            <a:r>
              <a:rPr lang="en-US" sz="2400" dirty="0" err="1" smtClean="0">
                <a:latin typeface="Times New Roman" pitchFamily="18" charset="0"/>
                <a:cs typeface="Times New Roman" pitchFamily="18" charset="0"/>
              </a:rPr>
              <a:t>Sergius</a:t>
            </a:r>
            <a:r>
              <a:rPr lang="en-US" sz="2400" dirty="0" smtClean="0">
                <a:latin typeface="Times New Roman" pitchFamily="18" charset="0"/>
                <a:cs typeface="Times New Roman" pitchFamily="18" charset="0"/>
              </a:rPr>
              <a:t> has been cheating with </a:t>
            </a:r>
            <a:r>
              <a:rPr lang="en-US" sz="2400" dirty="0" err="1" smtClean="0">
                <a:latin typeface="Times New Roman" pitchFamily="18" charset="0"/>
                <a:cs typeface="Times New Roman" pitchFamily="18" charset="0"/>
              </a:rPr>
              <a:t>Louka</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Unexpectedly, Captain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shows up to return an overcoat that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had lent him for his escape, and she panics when her father invites him to stay for lunch. In Act III, while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is helping the men plan for the transport of troops,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is worried that her father will find the photo she had secretly left in the coat pocket for her “Chocolate Cream Soldier”. When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discovers the bond between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he challenges him to a duel, but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interrupts and expresses her real feelings for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succeeds in securing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for herself and Major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and his wife give consent to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to marry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There’s a sharp contrast between the Greek dramatic treatment of themes and that of the 19th C. Compare Virgil’s “</a:t>
            </a:r>
            <a:r>
              <a:rPr lang="en-US" sz="2000" dirty="0" err="1" smtClean="0">
                <a:latin typeface="Times New Roman" pitchFamily="18" charset="0"/>
                <a:cs typeface="Times New Roman" pitchFamily="18" charset="0"/>
              </a:rPr>
              <a:t>Aeneid</a:t>
            </a:r>
            <a:r>
              <a:rPr lang="en-US" sz="2000" dirty="0" smtClean="0">
                <a:latin typeface="Times New Roman" pitchFamily="18" charset="0"/>
                <a:cs typeface="Times New Roman" pitchFamily="18" charset="0"/>
              </a:rPr>
              <a:t>” to Bernard Shaw’s Arms and the Man regarding the theme of war.</a:t>
            </a:r>
          </a:p>
          <a:p>
            <a:r>
              <a:rPr lang="en-US" sz="2000" dirty="0" smtClean="0">
                <a:latin typeface="Times New Roman" pitchFamily="18" charset="0"/>
                <a:cs typeface="Times New Roman" pitchFamily="18" charset="0"/>
              </a:rPr>
              <a:t>George Bernard Shaw takes the title for this play from the opening line of Virgil's epic poem the "</a:t>
            </a:r>
            <a:r>
              <a:rPr lang="en-US" sz="2000" dirty="0" err="1" smtClean="0">
                <a:latin typeface="Times New Roman" pitchFamily="18" charset="0"/>
                <a:cs typeface="Times New Roman" pitchFamily="18" charset="0"/>
              </a:rPr>
              <a:t>Aeneid</a:t>
            </a:r>
            <a:r>
              <a:rPr lang="en-US" sz="2000" dirty="0" smtClean="0">
                <a:latin typeface="Times New Roman" pitchFamily="18" charset="0"/>
                <a:cs typeface="Times New Roman" pitchFamily="18" charset="0"/>
              </a:rPr>
              <a:t>," which begins "Of arms and the man I sing." Virgil glorified war and the heroic feats of Aeneas on the battlefield. However, Shaw's purpose in this play is to attack the romantic notion of war by presenting a more realistic depiction of war, devoid of the idea that such death and destruction speaks to nobility. Still, Arms and the Man is not an anti-war drama, but rather a satirical assault on those who would glorify the horrors of war.</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Throughout the play, Shaw arranged his material so as to satirize the glories associated with war and to ultimately suggest that aristocratic pretensions have no place in today's wars. Elaborate.</a:t>
            </a:r>
          </a:p>
          <a:p>
            <a:r>
              <a:rPr lang="en-US" dirty="0" smtClean="0">
                <a:latin typeface="Times New Roman" pitchFamily="18" charset="0"/>
                <a:cs typeface="Times New Roman" pitchFamily="18" charset="0"/>
              </a:rPr>
              <a:t>This early play by Shaw, therefore, cuts through the noble ideals of war and the "higher love" that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claim to share; Arms and the Man presents a world where the practical man who lives with no illusions and no poetic views about either love or war is shown to be the superior creature.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Questions for Discussion</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Q. Bernard Shaw is a social reformer. Comment on his contributions.</a:t>
            </a:r>
          </a:p>
          <a:p>
            <a:r>
              <a:rPr lang="en-US" dirty="0" smtClean="0"/>
              <a:t>Q. Arms and the Man is realistic play. Comment on that with example.</a:t>
            </a:r>
          </a:p>
          <a:p>
            <a:r>
              <a:rPr lang="en-US" dirty="0" smtClean="0"/>
              <a:t>Q. The setting of the play </a:t>
            </a:r>
            <a:r>
              <a:rPr lang="en-US" smtClean="0"/>
              <a:t>is different from </a:t>
            </a:r>
            <a:r>
              <a:rPr lang="en-US" dirty="0" smtClean="0"/>
              <a:t>sense to another. Discuss.</a:t>
            </a:r>
            <a:endParaRPr lang="en-US" dirty="0"/>
          </a:p>
        </p:txBody>
      </p:sp>
    </p:spTree>
    <p:extLst>
      <p:ext uri="{BB962C8B-B14F-4D97-AF65-F5344CB8AC3E}">
        <p14:creationId xmlns:p14="http://schemas.microsoft.com/office/powerpoint/2010/main" val="2520742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43</TotalTime>
  <Words>1222</Words>
  <Application>Microsoft Office PowerPoint</Application>
  <PresentationFormat>On-screen Show (4:3)</PresentationFormat>
  <Paragraphs>52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Opulent</vt:lpstr>
      <vt:lpstr>   جامعةديالى  كلية التربية للعلوم الانسانية قسم اللغة الانكليزية George Bernard Shaw’s  Arms and the Man </vt:lpstr>
      <vt:lpstr>(George) Bernard Shaw (1856 –1950)  A Brief Biography</vt:lpstr>
      <vt:lpstr>Bernard Shaw </vt:lpstr>
      <vt:lpstr>Shaw's works:</vt:lpstr>
      <vt:lpstr>PowerPoint Presentation</vt:lpstr>
      <vt:lpstr>Arms and the Man</vt:lpstr>
      <vt:lpstr>PowerPoint Presentation</vt:lpstr>
      <vt:lpstr>Characters of the Play  in brief</vt:lpstr>
      <vt:lpstr>Characters of the Play           in brief</vt:lpstr>
      <vt:lpstr>Characters of the Play           in brief</vt:lpstr>
      <vt:lpstr>Characters of the Play           in brief</vt:lpstr>
      <vt:lpstr>The Plot</vt:lpstr>
      <vt:lpstr>The Plot</vt:lpstr>
      <vt:lpstr>The Plot</vt:lpstr>
      <vt:lpstr>The Plot</vt:lpstr>
      <vt:lpstr>The Plot</vt:lpstr>
      <vt:lpstr>Questions for Discussion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Bernard Shaw’s  Arms and the Man </dc:title>
  <dc:creator>User</dc:creator>
  <cp:lastModifiedBy>User</cp:lastModifiedBy>
  <cp:revision>13</cp:revision>
  <dcterms:created xsi:type="dcterms:W3CDTF">2006-08-16T00:00:00Z</dcterms:created>
  <dcterms:modified xsi:type="dcterms:W3CDTF">2025-10-11T19:00:00Z</dcterms:modified>
</cp:coreProperties>
</file>