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1" r:id="rId3"/>
    <p:sldId id="273" r:id="rId4"/>
    <p:sldId id="274" r:id="rId5"/>
    <p:sldId id="280" r:id="rId6"/>
    <p:sldId id="275" r:id="rId7"/>
    <p:sldId id="276" r:id="rId8"/>
    <p:sldId id="277" r:id="rId9"/>
    <p:sldId id="278" r:id="rId10"/>
    <p:sldId id="279" r:id="rId11"/>
    <p:sldId id="284" r:id="rId12"/>
    <p:sldId id="282" r:id="rId13"/>
    <p:sldId id="285" r:id="rId14"/>
    <p:sldId id="283" r:id="rId15"/>
    <p:sldId id="286" r:id="rId16"/>
    <p:sldId id="28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11" autoAdjust="0"/>
  </p:normalViewPr>
  <p:slideViewPr>
    <p:cSldViewPr>
      <p:cViewPr varScale="1">
        <p:scale>
          <a:sx n="68" d="100"/>
          <a:sy n="68" d="100"/>
        </p:scale>
        <p:origin x="-1446"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1D8BD707-D9CF-40AE-B4C6-C98DA3205C09}" type="datetimeFigureOut">
              <a:rPr lang="en-US" smtClean="0"/>
              <a:pPr/>
              <a:t>10/11/2025</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1D8BD707-D9CF-40AE-B4C6-C98DA3205C09}" type="datetimeFigureOut">
              <a:rPr lang="en-US" smtClean="0"/>
              <a:pPr/>
              <a:t>10/11/2025</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1D8BD707-D9CF-40AE-B4C6-C98DA3205C09}" type="datetimeFigureOut">
              <a:rPr lang="en-US" smtClean="0"/>
              <a:pPr/>
              <a:t>10/11/2025</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10/11/2025</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1D8BD707-D9CF-40AE-B4C6-C98DA3205C09}" type="datetimeFigureOut">
              <a:rPr lang="en-US" smtClean="0"/>
              <a:pPr/>
              <a:t>10/11/2025</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1D8BD707-D9CF-40AE-B4C6-C98DA3205C09}" type="datetimeFigureOut">
              <a:rPr lang="en-US" smtClean="0"/>
              <a:pPr/>
              <a:t>10/11/2025</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image1.slideserve.com/2820627/george-bernard-shaw-s-arms-and-the-man-n.jp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pPr algn="ctr"/>
            <a: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ar-SA" sz="2800" dirty="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جامعةديالى  كلية التربية للعلوم الانسانية قسم اللغة الانكليزية</a:t>
            </a:r>
            <a: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
            </a:r>
            <a:b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George Bernard Shaw’s </a:t>
            </a:r>
            <a:b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br>
            <a:r>
              <a:rPr lang="en-US" sz="2800" i="1">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hlinkClick r:id="rId2"/>
              </a:rPr>
              <a:t>Arms and the Man</a:t>
            </a:r>
            <a: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t/>
            </a:r>
            <a:br>
              <a:rPr lang="en-US" sz="2800">
                <a:ln w="500">
                  <a:solidFill>
                    <a:srgbClr val="B13F9A">
                      <a:shade val="20000"/>
                      <a:satMod val="120000"/>
                    </a:srgbClr>
                  </a:solidFill>
                </a:ln>
                <a:gradFill>
                  <a:gsLst>
                    <a:gs pos="0">
                      <a:srgbClr val="F9B639">
                        <a:tint val="13000"/>
                      </a:srgbClr>
                    </a:gs>
                    <a:gs pos="10000">
                      <a:srgbClr val="F9B639">
                        <a:tint val="20000"/>
                      </a:srgbClr>
                    </a:gs>
                    <a:gs pos="49000">
                      <a:srgbClr val="F9B639">
                        <a:tint val="70000"/>
                      </a:srgbClr>
                    </a:gs>
                    <a:gs pos="50000">
                      <a:srgbClr val="F9B639">
                        <a:tint val="97000"/>
                      </a:srgbClr>
                    </a:gs>
                    <a:gs pos="100000">
                      <a:srgbClr val="F9B639">
                        <a:tint val="20000"/>
                      </a:srgbClr>
                    </a:gs>
                  </a:gsLst>
                  <a:lin ang="5400000" scaled="1"/>
                </a:gradFill>
              </a:rPr>
            </a:br>
            <a:endParaRPr lang="en-US" dirty="0"/>
          </a:p>
        </p:txBody>
      </p:sp>
      <p:sp>
        <p:nvSpPr>
          <p:cNvPr id="3" name="Subtitle 2"/>
          <p:cNvSpPr>
            <a:spLocks noGrp="1"/>
          </p:cNvSpPr>
          <p:nvPr>
            <p:ph type="subTitle" idx="1"/>
          </p:nvPr>
        </p:nvSpPr>
        <p:spPr/>
        <p:txBody>
          <a:bodyPr>
            <a:normAutofit fontScale="70000" lnSpcReduction="20000"/>
          </a:bodyPr>
          <a:lstStyle/>
          <a:p>
            <a:pPr algn="ctr"/>
            <a:r>
              <a:rPr lang="en-US" sz="2800" dirty="0">
                <a:solidFill>
                  <a:schemeClr val="bg1"/>
                </a:solidFill>
              </a:rPr>
              <a:t>Drama for 4th year</a:t>
            </a:r>
          </a:p>
          <a:p>
            <a:pPr algn="ctr"/>
            <a:r>
              <a:rPr lang="en-US" sz="2800" dirty="0" smtClean="0">
                <a:solidFill>
                  <a:schemeClr val="bg1"/>
                </a:solidFill>
              </a:rPr>
              <a:t>2</a:t>
            </a:r>
            <a:r>
              <a:rPr lang="en-US" sz="2800" baseline="30000" dirty="0" smtClean="0">
                <a:solidFill>
                  <a:schemeClr val="bg1"/>
                </a:solidFill>
              </a:rPr>
              <a:t>nd</a:t>
            </a:r>
            <a:r>
              <a:rPr lang="en-US" sz="2800" dirty="0" smtClean="0">
                <a:solidFill>
                  <a:schemeClr val="bg1"/>
                </a:solidFill>
              </a:rPr>
              <a:t> lecture</a:t>
            </a:r>
          </a:p>
          <a:p>
            <a:pPr algn="ctr"/>
            <a:r>
              <a:rPr lang="en-US" sz="1800">
                <a:solidFill>
                  <a:schemeClr val="bg1"/>
                </a:solidFill>
              </a:rPr>
              <a:t>2025-2026</a:t>
            </a:r>
          </a:p>
          <a:p>
            <a:pPr lvl="0" algn="ctr">
              <a:buClr>
                <a:srgbClr val="B13F9A"/>
              </a:buClr>
            </a:pPr>
            <a:r>
              <a:rPr lang="en-US" sz="1800" smtClean="0">
                <a:solidFill>
                  <a:prstClr val="white"/>
                </a:solidFill>
              </a:rPr>
              <a:t>Prof</a:t>
            </a:r>
            <a:r>
              <a:rPr lang="en-US" sz="1800" dirty="0">
                <a:solidFill>
                  <a:prstClr val="white"/>
                </a:solidFill>
              </a:rPr>
              <a:t>. Dr. </a:t>
            </a:r>
            <a:r>
              <a:rPr lang="en-US" sz="1800" dirty="0" err="1">
                <a:solidFill>
                  <a:prstClr val="white"/>
                </a:solidFill>
              </a:rPr>
              <a:t>Nahidh</a:t>
            </a:r>
            <a:r>
              <a:rPr lang="en-US" sz="1800" dirty="0">
                <a:solidFill>
                  <a:prstClr val="white"/>
                </a:solidFill>
              </a:rPr>
              <a:t> </a:t>
            </a:r>
            <a:r>
              <a:rPr lang="en-US" sz="1800" dirty="0" err="1">
                <a:solidFill>
                  <a:prstClr val="white"/>
                </a:solidFill>
              </a:rPr>
              <a:t>Falih</a:t>
            </a:r>
            <a:r>
              <a:rPr lang="en-US" sz="1800" dirty="0">
                <a:solidFill>
                  <a:prstClr val="white"/>
                </a:solidFill>
              </a:rPr>
              <a:t> </a:t>
            </a:r>
            <a:r>
              <a:rPr lang="en-US" sz="1800" dirty="0" err="1">
                <a:solidFill>
                  <a:prstClr val="white"/>
                </a:solidFill>
              </a:rPr>
              <a:t>Sulaiman</a:t>
            </a:r>
            <a:endParaRPr lang="en-US" sz="1800" dirty="0">
              <a:solidFill>
                <a:prstClr val="white"/>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THEMES:</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fontScale="40000" lnSpcReduction="20000"/>
          </a:bodyPr>
          <a:lstStyle/>
          <a:p>
            <a:r>
              <a:rPr lang="en-US" sz="5900" dirty="0" smtClean="0"/>
              <a:t>Disillusionment </a:t>
            </a:r>
            <a:r>
              <a:rPr lang="en-US" sz="5900" dirty="0"/>
              <a:t>with </a:t>
            </a:r>
            <a:r>
              <a:rPr lang="en-US" sz="5900" dirty="0" smtClean="0"/>
              <a:t>war</a:t>
            </a:r>
          </a:p>
          <a:p>
            <a:endParaRPr lang="en-US" sz="5900" dirty="0" smtClean="0"/>
          </a:p>
          <a:p>
            <a:r>
              <a:rPr lang="en-US" sz="5900" dirty="0" smtClean="0"/>
              <a:t>The </a:t>
            </a:r>
            <a:r>
              <a:rPr lang="en-US" sz="5900" dirty="0"/>
              <a:t>complexity of romantic </a:t>
            </a:r>
            <a:r>
              <a:rPr lang="en-US" sz="5900" dirty="0" smtClean="0"/>
              <a:t>love</a:t>
            </a:r>
          </a:p>
          <a:p>
            <a:endParaRPr lang="en-US" sz="5900" dirty="0" smtClean="0"/>
          </a:p>
          <a:p>
            <a:r>
              <a:rPr lang="en-US" sz="5900" dirty="0" smtClean="0"/>
              <a:t>Ignorance </a:t>
            </a:r>
            <a:r>
              <a:rPr lang="en-US" sz="5900" dirty="0"/>
              <a:t>vs. </a:t>
            </a:r>
            <a:r>
              <a:rPr lang="en-US" sz="5900" dirty="0" smtClean="0"/>
              <a:t>Knowledge</a:t>
            </a:r>
          </a:p>
          <a:p>
            <a:endParaRPr lang="en-US" sz="5900" dirty="0" smtClean="0"/>
          </a:p>
          <a:p>
            <a:r>
              <a:rPr lang="en-US" sz="5900" dirty="0"/>
              <a:t>Social </a:t>
            </a:r>
            <a:r>
              <a:rPr lang="en-US" sz="5900" dirty="0" smtClean="0"/>
              <a:t>Class</a:t>
            </a:r>
          </a:p>
          <a:p>
            <a:endParaRPr lang="en-US" sz="5900" dirty="0" smtClean="0"/>
          </a:p>
          <a:p>
            <a:r>
              <a:rPr lang="en-US" sz="5900" dirty="0"/>
              <a:t/>
            </a:r>
            <a:br>
              <a:rPr lang="en-US" sz="5900" dirty="0"/>
            </a:br>
            <a:r>
              <a:rPr lang="en-US" sz="5900" dirty="0"/>
              <a:t>Personal Honesty</a:t>
            </a:r>
            <a:br>
              <a:rPr lang="en-US" sz="5900" dirty="0"/>
            </a:br>
            <a:r>
              <a:rPr lang="en-US" sz="4800" dirty="0"/>
              <a:t/>
            </a:r>
            <a:br>
              <a:rPr lang="en-US" sz="4800" dirty="0"/>
            </a:br>
            <a:r>
              <a:rPr lang="en-US" sz="4800" dirty="0"/>
              <a:t/>
            </a:r>
            <a:br>
              <a:rPr lang="en-US" sz="4800" dirty="0"/>
            </a:br>
            <a:r>
              <a:rPr lang="en-US" sz="4800" dirty="0"/>
              <a:t/>
            </a:r>
            <a:br>
              <a:rPr lang="en-US" sz="4800" dirty="0"/>
            </a:br>
            <a:r>
              <a:rPr lang="en-US" sz="4800" dirty="0"/>
              <a:t/>
            </a:r>
            <a:br>
              <a:rPr lang="en-US" sz="4800" dirty="0"/>
            </a:br>
            <a:endParaRPr lang="en-US" sz="4800" dirty="0"/>
          </a:p>
        </p:txBody>
      </p:sp>
    </p:spTree>
    <p:extLst>
      <p:ext uri="{BB962C8B-B14F-4D97-AF65-F5344CB8AC3E}">
        <p14:creationId xmlns:p14="http://schemas.microsoft.com/office/powerpoint/2010/main" val="42869391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7239000" cy="853440"/>
          </a:xfrm>
        </p:spPr>
        <p:txBody>
          <a:bodyPr>
            <a:normAutofit fontScale="90000"/>
          </a:bodyPr>
          <a:lstStyle/>
          <a:p>
            <a:r>
              <a:rPr lang="en-US" dirty="0" smtClean="0">
                <a:solidFill>
                  <a:srgbClr val="FF0000"/>
                </a:solidFill>
              </a:rPr>
              <a:t/>
            </a:r>
            <a:br>
              <a:rPr lang="en-US" dirty="0" smtClean="0">
                <a:solidFill>
                  <a:srgbClr val="FF0000"/>
                </a:solidFill>
              </a:rPr>
            </a:br>
            <a:r>
              <a:rPr lang="en-US" dirty="0" smtClean="0">
                <a:solidFill>
                  <a:srgbClr val="FF0000"/>
                </a:solidFill>
              </a:rPr>
              <a:t>Disillusionment with war</a:t>
            </a:r>
            <a:br>
              <a:rPr lang="en-US" dirty="0" smtClean="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lstStyle/>
          <a:p>
            <a:pPr fontAlgn="base"/>
            <a:r>
              <a:rPr lang="en-US" sz="2800" dirty="0" smtClean="0">
                <a:latin typeface="Times New Roman" pitchFamily="18" charset="0"/>
                <a:cs typeface="Times New Roman" pitchFamily="18" charset="0"/>
              </a:rPr>
              <a:t>The play discusses how war is made, how it is fought, and how parties sue for peace at the close of it. Indeed, the play’s title is a direct quote from Virgil’s </a:t>
            </a:r>
            <a:r>
              <a:rPr lang="en-US" sz="2800" i="1" dirty="0" err="1" smtClean="0">
                <a:latin typeface="Times New Roman" pitchFamily="18" charset="0"/>
                <a:cs typeface="Times New Roman" pitchFamily="18" charset="0"/>
              </a:rPr>
              <a:t>Aeneid</a:t>
            </a:r>
            <a:r>
              <a:rPr lang="en-US" sz="2800" dirty="0" smtClean="0">
                <a:latin typeface="Times New Roman" pitchFamily="18" charset="0"/>
                <a:cs typeface="Times New Roman" pitchFamily="18" charset="0"/>
              </a:rPr>
              <a:t>, the Roman epic that glorifies war. Shaw used this quote ironically, drawing attention to how war should not be seen as romantic.</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
            </a:r>
            <a:br>
              <a:rPr lang="en-US" dirty="0">
                <a:solidFill>
                  <a:srgbClr val="FF0000"/>
                </a:solidFill>
              </a:rPr>
            </a:br>
            <a:r>
              <a:rPr lang="en-US" dirty="0">
                <a:solidFill>
                  <a:srgbClr val="FF0000"/>
                </a:solidFill>
              </a:rPr>
              <a:t/>
            </a:r>
            <a:br>
              <a:rPr lang="en-US" dirty="0">
                <a:solidFill>
                  <a:srgbClr val="FF0000"/>
                </a:solidFill>
              </a:rPr>
            </a:br>
            <a:r>
              <a:rPr lang="en-US" dirty="0">
                <a:solidFill>
                  <a:srgbClr val="FF0000"/>
                </a:solidFill>
              </a:rPr>
              <a:t/>
            </a:r>
            <a:br>
              <a:rPr lang="en-US" dirty="0">
                <a:solidFill>
                  <a:srgbClr val="FF0000"/>
                </a:solidFill>
              </a:rPr>
            </a:br>
            <a:r>
              <a:rPr lang="en-US" dirty="0">
                <a:solidFill>
                  <a:srgbClr val="FF0000"/>
                </a:solidFill>
              </a:rPr>
              <a:t/>
            </a:r>
            <a:br>
              <a:rPr lang="en-US" dirty="0">
                <a:solidFill>
                  <a:srgbClr val="FF0000"/>
                </a:solidFill>
              </a:rPr>
            </a:br>
            <a:r>
              <a:rPr lang="en-US" dirty="0">
                <a:solidFill>
                  <a:srgbClr val="FF0000"/>
                </a:solidFill>
              </a:rPr>
              <a:t>Disillusionment with war</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The </a:t>
            </a:r>
            <a:r>
              <a:rPr lang="en-US" dirty="0" err="1" smtClean="0">
                <a:latin typeface="Times New Roman" pitchFamily="18" charset="0"/>
                <a:cs typeface="Times New Roman" pitchFamily="18" charset="0"/>
              </a:rPr>
              <a:t>Serbo</a:t>
            </a:r>
            <a:r>
              <a:rPr lang="en-US" dirty="0" smtClean="0">
                <a:latin typeface="Times New Roman" pitchFamily="18" charset="0"/>
                <a:cs typeface="Times New Roman" pitchFamily="18" charset="0"/>
              </a:rPr>
              <a:t>-Bulgarian War is not addressed directly in the text, although that is the historical template on which Shaw bases his production. </a:t>
            </a:r>
          </a:p>
          <a:p>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is a Swiss mercenary who has hired himself to the Serb cause, along with soldiers from other nations.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is supposed to representing the “heart” of the Bulgarian enterprise, with his gutsy charge at the start of the work demonstrating just how powerfully he wishes to defend his nation’s honor.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
            </a:r>
            <a:br>
              <a:rPr lang="en-US" dirty="0">
                <a:solidFill>
                  <a:srgbClr val="FF0000"/>
                </a:solidFill>
              </a:rPr>
            </a:br>
            <a:r>
              <a:rPr lang="en-US" dirty="0">
                <a:solidFill>
                  <a:srgbClr val="FF0000"/>
                </a:solidFill>
              </a:rPr>
              <a:t/>
            </a:r>
            <a:br>
              <a:rPr lang="en-US" dirty="0">
                <a:solidFill>
                  <a:srgbClr val="FF0000"/>
                </a:solidFill>
              </a:rPr>
            </a:br>
            <a:r>
              <a:rPr lang="en-US" dirty="0">
                <a:solidFill>
                  <a:srgbClr val="FF0000"/>
                </a:solidFill>
              </a:rPr>
              <a:t/>
            </a:r>
            <a:br>
              <a:rPr lang="en-US" dirty="0">
                <a:solidFill>
                  <a:srgbClr val="FF0000"/>
                </a:solidFill>
              </a:rPr>
            </a:br>
            <a:r>
              <a:rPr lang="en-US" dirty="0">
                <a:solidFill>
                  <a:srgbClr val="FF0000"/>
                </a:solidFill>
              </a:rPr>
              <a:t/>
            </a:r>
            <a:br>
              <a:rPr lang="en-US" dirty="0">
                <a:solidFill>
                  <a:srgbClr val="FF0000"/>
                </a:solidFill>
              </a:rPr>
            </a:br>
            <a:r>
              <a:rPr lang="en-US" dirty="0">
                <a:solidFill>
                  <a:srgbClr val="FF0000"/>
                </a:solidFill>
              </a:rPr>
              <a:t>Disillusionment with war</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What becomes clear as the play progresses, however, is that war is simply a job for soldiers, and nothing more.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is not the hero he is initially thought to be. He romanticizes war to such an extent that he leads a foolish charge against the enemy, and only does so in order to climb the ranks for recognition.</a:t>
            </a:r>
          </a:p>
          <a:p>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also destroys </a:t>
            </a:r>
            <a:r>
              <a:rPr lang="en-US" dirty="0" err="1">
                <a:latin typeface="Times New Roman" pitchFamily="18" charset="0"/>
                <a:cs typeface="Times New Roman" pitchFamily="18" charset="0"/>
              </a:rPr>
              <a:t>Raina’s</a:t>
            </a:r>
            <a:r>
              <a:rPr lang="en-US" dirty="0">
                <a:latin typeface="Times New Roman" pitchFamily="18" charset="0"/>
                <a:cs typeface="Times New Roman" pitchFamily="18" charset="0"/>
              </a:rPr>
              <a:t> romantic idea of war and heroism when he proves that the best soldiers are often not identified as such on the outside.</a:t>
            </a:r>
          </a:p>
          <a:p>
            <a:endParaRPr lang="en-US" dirty="0"/>
          </a:p>
        </p:txBody>
      </p:sp>
    </p:spTree>
    <p:extLst>
      <p:ext uri="{BB962C8B-B14F-4D97-AF65-F5344CB8AC3E}">
        <p14:creationId xmlns:p14="http://schemas.microsoft.com/office/powerpoint/2010/main" val="3623871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
            </a:r>
            <a:br>
              <a:rPr lang="en-US" dirty="0">
                <a:solidFill>
                  <a:srgbClr val="FF0000"/>
                </a:solidFill>
              </a:rPr>
            </a:br>
            <a:r>
              <a:rPr lang="en-US" dirty="0">
                <a:solidFill>
                  <a:srgbClr val="FF0000"/>
                </a:solidFill>
              </a:rPr>
              <a:t/>
            </a:r>
            <a:br>
              <a:rPr lang="en-US" dirty="0">
                <a:solidFill>
                  <a:srgbClr val="FF0000"/>
                </a:solidFill>
              </a:rPr>
            </a:br>
            <a:r>
              <a:rPr lang="en-US" dirty="0">
                <a:solidFill>
                  <a:srgbClr val="FF0000"/>
                </a:solidFill>
              </a:rPr>
              <a:t/>
            </a:r>
            <a:br>
              <a:rPr lang="en-US" dirty="0">
                <a:solidFill>
                  <a:srgbClr val="FF0000"/>
                </a:solidFill>
              </a:rPr>
            </a:br>
            <a:r>
              <a:rPr lang="en-US" dirty="0">
                <a:solidFill>
                  <a:srgbClr val="FF0000"/>
                </a:solidFill>
              </a:rPr>
              <a:t/>
            </a:r>
            <a:br>
              <a:rPr lang="en-US" dirty="0">
                <a:solidFill>
                  <a:srgbClr val="FF0000"/>
                </a:solidFill>
              </a:rPr>
            </a:br>
            <a:r>
              <a:rPr lang="en-US" dirty="0">
                <a:solidFill>
                  <a:srgbClr val="FF0000"/>
                </a:solidFill>
              </a:rPr>
              <a:t>Disillusionment with war</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For Shaw, war is simply a way for men to occupy themselves, perhaps in redrawing small parts of the national borders, while others on the domestic front, who are predominantly women, shape many more aspects of life. Though Catherine and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are ostensibly dependent upon the outcome of the war, in dealing with </a:t>
            </a:r>
            <a:r>
              <a:rPr lang="en-US" dirty="0" err="1" smtClean="0">
                <a:latin typeface="Times New Roman" pitchFamily="18" charset="0"/>
                <a:cs typeface="Times New Roman" pitchFamily="18" charset="0"/>
              </a:rPr>
              <a:t>Bluntshli</a:t>
            </a:r>
            <a:r>
              <a:rPr lang="en-US" dirty="0" smtClean="0">
                <a:latin typeface="Times New Roman" pitchFamily="18" charset="0"/>
                <a:cs typeface="Times New Roman" pitchFamily="18" charset="0"/>
              </a:rPr>
              <a:t> they are also active participants in some of its intrigues. In harboring an enemy and ultimately marrying him, they add to the argument that war and its divisiveness can be meaningless.</a:t>
            </a:r>
            <a:endParaRPr lang="en-US"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463040"/>
          </a:xfrm>
        </p:spPr>
        <p:txBody>
          <a:bodyPr>
            <a:normAutofit/>
          </a:bodyPr>
          <a:lstStyle/>
          <a:p>
            <a:r>
              <a:rPr lang="en-US" sz="3200" dirty="0" smtClean="0">
                <a:solidFill>
                  <a:srgbClr val="FF0000"/>
                </a:solidFill>
              </a:rPr>
              <a:t/>
            </a:r>
            <a:br>
              <a:rPr lang="en-US" sz="3200" dirty="0" smtClean="0">
                <a:solidFill>
                  <a:srgbClr val="FF0000"/>
                </a:solidFill>
              </a:rPr>
            </a:br>
            <a:r>
              <a:rPr lang="en-US" sz="3200" dirty="0" smtClean="0">
                <a:solidFill>
                  <a:srgbClr val="FF0000"/>
                </a:solidFill>
              </a:rPr>
              <a:t>The complexity of romantic love</a:t>
            </a:r>
            <a:br>
              <a:rPr lang="en-US" sz="3200" dirty="0" smtClean="0">
                <a:solidFill>
                  <a:srgbClr val="FF0000"/>
                </a:solidFill>
              </a:rPr>
            </a:br>
            <a:endParaRPr lang="en-US" sz="3200" dirty="0">
              <a:solidFill>
                <a:srgbClr val="FF0000"/>
              </a:solidFill>
            </a:endParaRPr>
          </a:p>
        </p:txBody>
      </p:sp>
      <p:sp>
        <p:nvSpPr>
          <p:cNvPr id="3" name="Content Placeholder 2"/>
          <p:cNvSpPr>
            <a:spLocks noGrp="1"/>
          </p:cNvSpPr>
          <p:nvPr>
            <p:ph idx="1"/>
          </p:nvPr>
        </p:nvSpPr>
        <p:spPr>
          <a:xfrm>
            <a:off x="381000" y="1219200"/>
            <a:ext cx="7239000" cy="4846320"/>
          </a:xfrm>
        </p:spPr>
        <p:txBody>
          <a:bodyPr/>
          <a:lstStyle/>
          <a:p>
            <a:r>
              <a:rPr lang="en-US" dirty="0" smtClean="0">
                <a:latin typeface="Times New Roman" pitchFamily="18" charset="0"/>
                <a:cs typeface="Times New Roman" pitchFamily="18" charset="0"/>
              </a:rPr>
              <a:t>The interactions of characters are primarily driven by romantic love, or lack of it. Social conventions of love during Shaw’s time period included public and formal courting, parental approval, and consideration of social status and wealth of each partner. </a:t>
            </a:r>
          </a:p>
          <a:p>
            <a:r>
              <a:rPr lang="en-US" dirty="0" smtClean="0">
                <a:latin typeface="Times New Roman" pitchFamily="18" charset="0"/>
                <a:cs typeface="Times New Roman" pitchFamily="18" charset="0"/>
              </a:rPr>
              <a:t>However, the characters in this play defy the norms and each end up with a person that is best suited to them.</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solidFill>
                  <a:srgbClr val="FF0000"/>
                </a:solidFill>
              </a:rPr>
              <a:t/>
            </a:r>
            <a:br>
              <a:rPr lang="en-US" sz="2800" dirty="0">
                <a:solidFill>
                  <a:srgbClr val="FF0000"/>
                </a:solidFill>
              </a:rPr>
            </a:br>
            <a:r>
              <a:rPr lang="en-US" sz="2800" dirty="0">
                <a:solidFill>
                  <a:srgbClr val="FF0000"/>
                </a:solidFill>
              </a:rPr>
              <a:t>The complexity of romantic love</a:t>
            </a:r>
            <a:br>
              <a:rPr lang="en-US" sz="2800" dirty="0">
                <a:solidFill>
                  <a:srgbClr val="FF0000"/>
                </a:solidFill>
              </a:rPr>
            </a:br>
            <a:endParaRPr lang="en-US" sz="2800" dirty="0">
              <a:solidFill>
                <a:srgbClr val="FF0000"/>
              </a:solidFill>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Characters slowly disabuse themselves of the features of romantic love they have most cherished all their lives, and realize that it is far more complex. For example,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does appear to love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in the beginning of the play, but when she falls in love with </a:t>
            </a:r>
            <a:r>
              <a:rPr lang="en-US" dirty="0" err="1" smtClean="0">
                <a:latin typeface="Times New Roman" pitchFamily="18" charset="0"/>
                <a:cs typeface="Times New Roman" pitchFamily="18" charset="0"/>
              </a:rPr>
              <a:t>Blunstshcli</a:t>
            </a:r>
            <a:r>
              <a:rPr lang="en-US" dirty="0" smtClean="0">
                <a:latin typeface="Times New Roman" pitchFamily="18" charset="0"/>
                <a:cs typeface="Times New Roman" pitchFamily="18" charset="0"/>
              </a:rPr>
              <a:t>, she realizes her love for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was superficial. Perhaps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only felt this way because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was lauded as a hero and because Catherine and </a:t>
            </a:r>
            <a:r>
              <a:rPr lang="en-US" dirty="0" err="1" smtClean="0">
                <a:latin typeface="Times New Roman" pitchFamily="18" charset="0"/>
                <a:cs typeface="Times New Roman" pitchFamily="18" charset="0"/>
              </a:rPr>
              <a:t>Petkoff</a:t>
            </a:r>
            <a:r>
              <a:rPr lang="en-US" dirty="0" smtClean="0">
                <a:latin typeface="Times New Roman" pitchFamily="18" charset="0"/>
                <a:cs typeface="Times New Roman" pitchFamily="18" charset="0"/>
              </a:rPr>
              <a:t> supported the union to maintain the family’s social status.</a:t>
            </a:r>
            <a:endParaRPr lang="en-US"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solidFill>
                  <a:srgbClr val="FF0000"/>
                </a:solidFill>
              </a:rPr>
              <a:t/>
            </a:r>
            <a:br>
              <a:rPr lang="en-US" sz="2800" dirty="0">
                <a:solidFill>
                  <a:srgbClr val="FF0000"/>
                </a:solidFill>
              </a:rPr>
            </a:br>
            <a:r>
              <a:rPr lang="en-US" sz="2800" dirty="0">
                <a:solidFill>
                  <a:srgbClr val="FF0000"/>
                </a:solidFill>
              </a:rPr>
              <a:t>The complexity of romantic love</a:t>
            </a:r>
            <a:br>
              <a:rPr lang="en-US" sz="2800" dirty="0">
                <a:solidFill>
                  <a:srgbClr val="FF0000"/>
                </a:solidFill>
              </a:rPr>
            </a:br>
            <a:endParaRPr lang="en-US" sz="2800" dirty="0">
              <a:solidFill>
                <a:srgbClr val="FF0000"/>
              </a:solidFill>
            </a:endParaRPr>
          </a:p>
        </p:txBody>
      </p:sp>
      <p:sp>
        <p:nvSpPr>
          <p:cNvPr id="3" name="Content Placeholder 2"/>
          <p:cNvSpPr>
            <a:spLocks noGrp="1"/>
          </p:cNvSpPr>
          <p:nvPr>
            <p:ph idx="1"/>
          </p:nvPr>
        </p:nvSpPr>
        <p:spPr/>
        <p:txBody>
          <a:bodyPr>
            <a:normAutofit fontScale="92500"/>
          </a:bodyPr>
          <a:lstStyle/>
          <a:p>
            <a:r>
              <a:rPr lang="en-US" dirty="0" smtClean="0">
                <a:latin typeface="Times New Roman" pitchFamily="18" charset="0"/>
                <a:cs typeface="Times New Roman" pitchFamily="18" charset="0"/>
              </a:rPr>
              <a:t>By contrast, </a:t>
            </a:r>
            <a:r>
              <a:rPr lang="en-US" dirty="0" err="1" smtClean="0">
                <a:latin typeface="Times New Roman" pitchFamily="18" charset="0"/>
                <a:cs typeface="Times New Roman" pitchFamily="18" charset="0"/>
              </a:rPr>
              <a:t>Louka</a:t>
            </a:r>
            <a:r>
              <a:rPr lang="en-US" dirty="0" smtClean="0">
                <a:latin typeface="Times New Roman" pitchFamily="18" charset="0"/>
                <a:cs typeface="Times New Roman" pitchFamily="18" charset="0"/>
              </a:rPr>
              <a:t>, though engaged to her fellow servant Nicola, does not appear to have ever been in love with him, and demonstrates that she is willing to work hard to marry into a higher rank. Romantic love does not seem to be a factor in her decisions. The beginnings of </a:t>
            </a:r>
            <a:r>
              <a:rPr lang="en-US" dirty="0" err="1" smtClean="0">
                <a:latin typeface="Times New Roman" pitchFamily="18" charset="0"/>
                <a:cs typeface="Times New Roman" pitchFamily="18" charset="0"/>
              </a:rPr>
              <a:t>Louka’s</a:t>
            </a:r>
            <a:r>
              <a:rPr lang="en-US" dirty="0" smtClean="0">
                <a:latin typeface="Times New Roman" pitchFamily="18" charset="0"/>
                <a:cs typeface="Times New Roman" pitchFamily="18" charset="0"/>
              </a:rPr>
              <a:t> relationship with </a:t>
            </a:r>
            <a:r>
              <a:rPr lang="en-US" dirty="0" err="1" smtClean="0">
                <a:latin typeface="Times New Roman" pitchFamily="18" charset="0"/>
                <a:cs typeface="Times New Roman" pitchFamily="18" charset="0"/>
              </a:rPr>
              <a:t>Sergius</a:t>
            </a:r>
            <a:r>
              <a:rPr lang="en-US" dirty="0" smtClean="0">
                <a:latin typeface="Times New Roman" pitchFamily="18" charset="0"/>
                <a:cs typeface="Times New Roman" pitchFamily="18" charset="0"/>
              </a:rPr>
              <a:t> are illicit, and defy social norms of courtship. </a:t>
            </a:r>
          </a:p>
          <a:p>
            <a:r>
              <a:rPr lang="en-US" dirty="0" err="1" smtClean="0">
                <a:latin typeface="Times New Roman" pitchFamily="18" charset="0"/>
                <a:cs typeface="Times New Roman" pitchFamily="18" charset="0"/>
              </a:rPr>
              <a:t>Bluntschli’s</a:t>
            </a:r>
            <a:r>
              <a:rPr lang="en-US" dirty="0" smtClean="0">
                <a:latin typeface="Times New Roman" pitchFamily="18" charset="0"/>
                <a:cs typeface="Times New Roman" pitchFamily="18" charset="0"/>
              </a:rPr>
              <a:t> introduction to </a:t>
            </a:r>
            <a:r>
              <a:rPr lang="en-US" dirty="0" err="1" smtClean="0">
                <a:latin typeface="Times New Roman" pitchFamily="18" charset="0"/>
                <a:cs typeface="Times New Roman" pitchFamily="18" charset="0"/>
              </a:rPr>
              <a:t>Raina</a:t>
            </a:r>
            <a:r>
              <a:rPr lang="en-US" dirty="0" smtClean="0">
                <a:latin typeface="Times New Roman" pitchFamily="18" charset="0"/>
                <a:cs typeface="Times New Roman" pitchFamily="18" charset="0"/>
              </a:rPr>
              <a:t> is also unconventional, as they meet secretly in her bedroom. And when they finally become engaged, </a:t>
            </a:r>
            <a:r>
              <a:rPr lang="en-US" dirty="0" err="1" smtClean="0">
                <a:latin typeface="Times New Roman" pitchFamily="18" charset="0"/>
                <a:cs typeface="Times New Roman" pitchFamily="18" charset="0"/>
              </a:rPr>
              <a:t>Bluntschli</a:t>
            </a:r>
            <a:r>
              <a:rPr lang="en-US" dirty="0" smtClean="0">
                <a:latin typeface="Times New Roman" pitchFamily="18" charset="0"/>
                <a:cs typeface="Times New Roman" pitchFamily="18" charset="0"/>
              </a:rPr>
              <a:t>, the pragmatic and calculating soldier, surprises everyone by revealing himself to be a lifelong romantic.</a:t>
            </a:r>
            <a:endParaRPr lang="en-US"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
            </a:r>
            <a:br>
              <a:rPr lang="en-US" dirty="0" smtClean="0">
                <a:solidFill>
                  <a:srgbClr val="FF0000"/>
                </a:solidFill>
              </a:rPr>
            </a:br>
            <a:r>
              <a:rPr lang="en-US" dirty="0" smtClean="0">
                <a:solidFill>
                  <a:srgbClr val="FF0000"/>
                </a:solidFill>
              </a:rPr>
              <a:t>Ignorance </a:t>
            </a:r>
            <a:r>
              <a:rPr lang="en-US" dirty="0">
                <a:solidFill>
                  <a:srgbClr val="FF0000"/>
                </a:solidFill>
              </a:rPr>
              <a:t>vs. Knowledge</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Arms </a:t>
            </a:r>
            <a:r>
              <a:rPr lang="en-US" dirty="0">
                <a:latin typeface="Times New Roman" pitchFamily="18" charset="0"/>
                <a:cs typeface="Times New Roman" pitchFamily="18" charset="0"/>
              </a:rPr>
              <a:t>and the Man is concerned foremost with the clash between knowledge and ignorance, or, otherwise stated, between realism and romanticism.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and her fiancé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are steeped in the romanticism of operettas and paperback novels.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uses his superior knowledge to disabuse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of her military delusions, while the experience of war itself strips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of the grand ideals he held. The couple’s idealized vision of warfare deflates in the face of additional information.</a:t>
            </a:r>
          </a:p>
          <a:p>
            <a:endParaRPr lang="en-US"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
            </a:r>
            <a:br>
              <a:rPr lang="en-US" dirty="0">
                <a:solidFill>
                  <a:srgbClr val="FF0000"/>
                </a:solidFill>
              </a:rPr>
            </a:br>
            <a:r>
              <a:rPr lang="en-US" dirty="0">
                <a:solidFill>
                  <a:srgbClr val="FF0000"/>
                </a:solidFill>
              </a:rPr>
              <a:t>Ignorance vs. Knowledge</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In the realm of love, the couple’s pretensions are defeated by the thoroughgoing pragmatism of their respective new matches: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Both the Swiss Captain and Bulgarian maid confront their lovers about the gap between their words and their true selves, exposing their hypocrisy. When faced with reality, both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are able to abandon their romantic delusions and embrace their honest desires.</a:t>
            </a:r>
          </a:p>
          <a:p>
            <a:endParaRPr lang="en-US" dirty="0"/>
          </a:p>
        </p:txBody>
      </p:sp>
    </p:spTree>
    <p:extLst>
      <p:ext uri="{BB962C8B-B14F-4D97-AF65-F5344CB8AC3E}">
        <p14:creationId xmlns:p14="http://schemas.microsoft.com/office/powerpoint/2010/main" val="1923269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Social Class</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Class </a:t>
            </a:r>
            <a:r>
              <a:rPr lang="en-US" dirty="0">
                <a:latin typeface="Times New Roman" pitchFamily="18" charset="0"/>
                <a:cs typeface="Times New Roman" pitchFamily="18" charset="0"/>
              </a:rPr>
              <a:t>has a large and continuous presence in Arms and the Man. The </a:t>
            </a:r>
            <a:r>
              <a:rPr lang="en-US" dirty="0" err="1">
                <a:latin typeface="Times New Roman" pitchFamily="18" charset="0"/>
                <a:cs typeface="Times New Roman" pitchFamily="18" charset="0"/>
              </a:rPr>
              <a:t>Petkoffs</a:t>
            </a:r>
            <a:r>
              <a:rPr lang="en-US" dirty="0">
                <a:latin typeface="Times New Roman" pitchFamily="18" charset="0"/>
                <a:cs typeface="Times New Roman" pitchFamily="18" charset="0"/>
              </a:rPr>
              <a:t>’ upper-class pretensions are portrayed as ridiculous and consistently played for laughs. The family’s pride in their so-called library (a sitting room with a single bookshelf) becomes a running joke throughout the play. Shaw praises the family’s more local and humble roots: admiring the oriental decorations in </a:t>
            </a:r>
            <a:r>
              <a:rPr lang="en-US" dirty="0" err="1">
                <a:latin typeface="Times New Roman" pitchFamily="18" charset="0"/>
                <a:cs typeface="Times New Roman" pitchFamily="18" charset="0"/>
              </a:rPr>
              <a:t>Raina’s</a:t>
            </a:r>
            <a:r>
              <a:rPr lang="en-US" dirty="0">
                <a:latin typeface="Times New Roman" pitchFamily="18" charset="0"/>
                <a:cs typeface="Times New Roman" pitchFamily="18" charset="0"/>
              </a:rPr>
              <a:t> bedroom and describing Catherine’s earthy local beauty. </a:t>
            </a:r>
          </a:p>
        </p:txBody>
      </p:sp>
    </p:spTree>
    <p:extLst>
      <p:ext uri="{BB962C8B-B14F-4D97-AF65-F5344CB8AC3E}">
        <p14:creationId xmlns:p14="http://schemas.microsoft.com/office/powerpoint/2010/main" val="3928500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Social Class</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a:xfrm>
            <a:off x="457200" y="1371600"/>
            <a:ext cx="7239000" cy="5084136"/>
          </a:xfrm>
        </p:spPr>
        <p:txBody>
          <a:bodyPr>
            <a:normAutofit/>
          </a:bodyPr>
          <a:lstStyle/>
          <a:p>
            <a:pPr marL="0" indent="0">
              <a:buNone/>
            </a:pPr>
            <a:endParaRPr lang="en-US" dirty="0" smtClean="0"/>
          </a:p>
          <a:p>
            <a:r>
              <a:rPr lang="en-US" dirty="0">
                <a:latin typeface="Times New Roman" pitchFamily="18" charset="0"/>
                <a:cs typeface="Times New Roman" pitchFamily="18" charset="0"/>
              </a:rPr>
              <a:t>In contrast he condemns and mocks their attempts to conform to romantic notions of what nobility means. </a:t>
            </a:r>
            <a:r>
              <a:rPr lang="en-US" dirty="0" err="1">
                <a:latin typeface="Times New Roman" pitchFamily="18" charset="0"/>
                <a:cs typeface="Times New Roman" pitchFamily="18" charset="0"/>
              </a:rPr>
              <a:t>Raina’s</a:t>
            </a:r>
            <a:r>
              <a:rPr lang="en-US" dirty="0">
                <a:latin typeface="Times New Roman" pitchFamily="18" charset="0"/>
                <a:cs typeface="Times New Roman" pitchFamily="18" charset="0"/>
              </a:rPr>
              <a:t> outdated Viennese fashions and Catherine’s tea gowns are treated as ridiculous.</a:t>
            </a:r>
          </a:p>
          <a:p>
            <a:r>
              <a:rPr lang="en-US" dirty="0" err="1" smtClean="0">
                <a:latin typeface="Times New Roman" pitchFamily="18" charset="0"/>
                <a:cs typeface="Times New Roman" pitchFamily="18" charset="0"/>
              </a:rPr>
              <a:t>Louka’s</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struggle demonstrates many of the effects of class in Bulgarian society. She feels restricted by her station, which condemns her to a life where reading books is considered presumptuous. Using her wit,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manages to escape these boundaries, achieving equality with the wealthy </a:t>
            </a:r>
            <a:r>
              <a:rPr lang="en-US" dirty="0" err="1">
                <a:latin typeface="Times New Roman" pitchFamily="18" charset="0"/>
                <a:cs typeface="Times New Roman" pitchFamily="18" charset="0"/>
              </a:rPr>
              <a:t>Sergius</a:t>
            </a:r>
            <a:r>
              <a:rPr lang="en-US" dirty="0" smtClean="0">
                <a:latin typeface="Times New Roman" pitchFamily="18" charset="0"/>
                <a:cs typeface="Times New Roman" pitchFamily="18" charset="0"/>
              </a:rPr>
              <a:t>.</a:t>
            </a:r>
          </a:p>
          <a:p>
            <a:endParaRPr lang="en-US" dirty="0"/>
          </a:p>
          <a:p>
            <a:endParaRPr lang="en-US" dirty="0"/>
          </a:p>
        </p:txBody>
      </p:sp>
    </p:spTree>
    <p:extLst>
      <p:ext uri="{BB962C8B-B14F-4D97-AF65-F5344CB8AC3E}">
        <p14:creationId xmlns:p14="http://schemas.microsoft.com/office/powerpoint/2010/main" val="3010437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FF0000"/>
                </a:solidFill>
              </a:rPr>
              <a:t/>
            </a:r>
            <a:br>
              <a:rPr lang="en-US" dirty="0" smtClean="0">
                <a:solidFill>
                  <a:srgbClr val="FF0000"/>
                </a:solidFill>
              </a:rPr>
            </a:br>
            <a:r>
              <a:rPr lang="en-US" dirty="0" smtClean="0">
                <a:solidFill>
                  <a:srgbClr val="FF0000"/>
                </a:solidFill>
              </a:rPr>
              <a:t>Personal </a:t>
            </a:r>
            <a:r>
              <a:rPr lang="en-US" dirty="0">
                <a:solidFill>
                  <a:srgbClr val="FF0000"/>
                </a:solidFill>
              </a:rPr>
              <a:t>Honesty</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It </a:t>
            </a:r>
            <a:r>
              <a:rPr lang="en-US" dirty="0">
                <a:latin typeface="Times New Roman" pitchFamily="18" charset="0"/>
                <a:cs typeface="Times New Roman" pitchFamily="18" charset="0"/>
              </a:rPr>
              <a:t>is through personal honesty that all the play’s major conflicts are resolved.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abandons her indignant posturing and admits that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exasperates her, allowing her to pair up with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Likewise,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overcomes his overly romantic understanding of the meaning of love and bravery, opening himself to an engagement with </a:t>
            </a:r>
            <a:r>
              <a:rPr lang="en-US" dirty="0" err="1">
                <a:latin typeface="Times New Roman" pitchFamily="18" charset="0"/>
                <a:cs typeface="Times New Roman" pitchFamily="18" charset="0"/>
              </a:rPr>
              <a:t>Louka</a:t>
            </a:r>
            <a:r>
              <a:rPr lang="en-US" dirty="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It </a:t>
            </a:r>
            <a:r>
              <a:rPr lang="en-US" dirty="0">
                <a:latin typeface="Times New Roman" pitchFamily="18" charset="0"/>
                <a:cs typeface="Times New Roman" pitchFamily="18" charset="0"/>
              </a:rPr>
              <a:t>is only when the couple confronts and accepts their true desires and feelings that they find happiness with their ideal partners. </a:t>
            </a:r>
            <a:endParaRPr lang="en-US"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6038312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FF0000"/>
                </a:solidFill>
              </a:rPr>
              <a:t/>
            </a:r>
            <a:br>
              <a:rPr lang="en-US" dirty="0">
                <a:solidFill>
                  <a:srgbClr val="FF0000"/>
                </a:solidFill>
              </a:rPr>
            </a:br>
            <a:r>
              <a:rPr lang="en-US" dirty="0">
                <a:solidFill>
                  <a:srgbClr val="FF0000"/>
                </a:solidFill>
              </a:rPr>
              <a:t>Personal Honesty</a:t>
            </a:r>
            <a:br>
              <a:rPr lang="en-US" dirty="0">
                <a:solidFill>
                  <a:srgbClr val="FF0000"/>
                </a:solidFill>
              </a:rPr>
            </a:br>
            <a:endParaRPr lang="en-US" dirty="0">
              <a:solidFill>
                <a:srgbClr val="FF0000"/>
              </a:solidFill>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Pretending to share noble love makes both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and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miserable; </a:t>
            </a:r>
            <a:r>
              <a:rPr lang="en-US" dirty="0" err="1">
                <a:latin typeface="Times New Roman" pitchFamily="18" charset="0"/>
                <a:cs typeface="Times New Roman" pitchFamily="18" charset="0"/>
              </a:rPr>
              <a:t>Raina</a:t>
            </a:r>
            <a:r>
              <a:rPr lang="en-US" dirty="0">
                <a:latin typeface="Times New Roman" pitchFamily="18" charset="0"/>
                <a:cs typeface="Times New Roman" pitchFamily="18" charset="0"/>
              </a:rPr>
              <a:t> fantasizes about shocking her fiancé’s propriety and </a:t>
            </a:r>
            <a:r>
              <a:rPr lang="en-US" dirty="0" err="1">
                <a:latin typeface="Times New Roman" pitchFamily="18" charset="0"/>
                <a:cs typeface="Times New Roman" pitchFamily="18" charset="0"/>
              </a:rPr>
              <a:t>Sergius</a:t>
            </a:r>
            <a:r>
              <a:rPr lang="en-US" dirty="0">
                <a:latin typeface="Times New Roman" pitchFamily="18" charset="0"/>
                <a:cs typeface="Times New Roman" pitchFamily="18" charset="0"/>
              </a:rPr>
              <a:t> cannot wait for </a:t>
            </a:r>
            <a:r>
              <a:rPr lang="en-US" dirty="0" err="1">
                <a:latin typeface="Times New Roman" pitchFamily="18" charset="0"/>
                <a:cs typeface="Times New Roman" pitchFamily="18" charset="0"/>
              </a:rPr>
              <a:t>Raina’s</a:t>
            </a:r>
            <a:r>
              <a:rPr lang="en-US" dirty="0">
                <a:latin typeface="Times New Roman" pitchFamily="18" charset="0"/>
                <a:cs typeface="Times New Roman" pitchFamily="18" charset="0"/>
              </a:rPr>
              <a:t> departure so he can complain about their tiring relationship to a pretty young maid.</a:t>
            </a:r>
          </a:p>
          <a:p>
            <a:r>
              <a:rPr lang="en-US" dirty="0">
                <a:latin typeface="Times New Roman" pitchFamily="18" charset="0"/>
                <a:cs typeface="Times New Roman" pitchFamily="18" charset="0"/>
              </a:rPr>
              <a:t> In the end, even </a:t>
            </a:r>
            <a:r>
              <a:rPr lang="en-US" dirty="0" err="1">
                <a:latin typeface="Times New Roman" pitchFamily="18" charset="0"/>
                <a:cs typeface="Times New Roman" pitchFamily="18" charset="0"/>
              </a:rPr>
              <a:t>Bluntschli</a:t>
            </a:r>
            <a:r>
              <a:rPr lang="en-US" dirty="0">
                <a:latin typeface="Times New Roman" pitchFamily="18" charset="0"/>
                <a:cs typeface="Times New Roman" pitchFamily="18" charset="0"/>
              </a:rPr>
              <a:t> embraces his inner romantic self, asking for the hand of the girl he is smitten with. Each character gives in to his honest desires and is rewarded with an optimal outcome.</a:t>
            </a:r>
          </a:p>
          <a:p>
            <a:endParaRPr lang="en-US" dirty="0"/>
          </a:p>
        </p:txBody>
      </p:sp>
    </p:spTree>
    <p:extLst>
      <p:ext uri="{BB962C8B-B14F-4D97-AF65-F5344CB8AC3E}">
        <p14:creationId xmlns:p14="http://schemas.microsoft.com/office/powerpoint/2010/main" val="19593973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for discussions</a:t>
            </a:r>
            <a:endParaRPr lang="en-US" dirty="0"/>
          </a:p>
        </p:txBody>
      </p:sp>
      <p:sp>
        <p:nvSpPr>
          <p:cNvPr id="3" name="Content Placeholder 2"/>
          <p:cNvSpPr>
            <a:spLocks noGrp="1"/>
          </p:cNvSpPr>
          <p:nvPr>
            <p:ph idx="1"/>
          </p:nvPr>
        </p:nvSpPr>
        <p:spPr/>
        <p:txBody>
          <a:bodyPr/>
          <a:lstStyle/>
          <a:p>
            <a:r>
              <a:rPr lang="en-US" dirty="0" smtClean="0"/>
              <a:t>Q1.The play presents a contrast between War and Love. Discuss.</a:t>
            </a:r>
          </a:p>
          <a:p>
            <a:endParaRPr lang="en-US" dirty="0"/>
          </a:p>
          <a:p>
            <a:r>
              <a:rPr lang="en-US" dirty="0" smtClean="0"/>
              <a:t>Q2. Bernard show focuses on social distinction. Comment with examples.</a:t>
            </a:r>
          </a:p>
          <a:p>
            <a:endParaRPr lang="en-US" dirty="0"/>
          </a:p>
          <a:p>
            <a:r>
              <a:rPr lang="en-US" dirty="0" smtClean="0"/>
              <a:t>Q3.Reality </a:t>
            </a:r>
            <a:r>
              <a:rPr lang="en-US" dirty="0" err="1" smtClean="0"/>
              <a:t>vs</a:t>
            </a:r>
            <a:r>
              <a:rPr lang="en-US" dirty="0" smtClean="0"/>
              <a:t> Imagination, comment with examples</a:t>
            </a:r>
          </a:p>
          <a:p>
            <a:endParaRPr lang="en-US" dirty="0"/>
          </a:p>
          <a:p>
            <a:endParaRPr lang="en-US" dirty="0"/>
          </a:p>
        </p:txBody>
      </p:sp>
    </p:spTree>
    <p:extLst>
      <p:ext uri="{BB962C8B-B14F-4D97-AF65-F5344CB8AC3E}">
        <p14:creationId xmlns:p14="http://schemas.microsoft.com/office/powerpoint/2010/main" val="41845319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63</TotalTime>
  <Words>1120</Words>
  <Application>Microsoft Office PowerPoint</Application>
  <PresentationFormat>On-screen Show (4:3)</PresentationFormat>
  <Paragraphs>55</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Opulent</vt:lpstr>
      <vt:lpstr>   جامعةديالى  كلية التربية للعلوم الانسانية قسم اللغة الانكليزية George Bernard Shaw’s  Arms and the Man </vt:lpstr>
      <vt:lpstr>THEMES: </vt:lpstr>
      <vt:lpstr> Disillusionment with war </vt:lpstr>
      <vt:lpstr>    Disillusionment with war </vt:lpstr>
      <vt:lpstr>    Disillusionment with war </vt:lpstr>
      <vt:lpstr>    Disillusionment with war </vt:lpstr>
      <vt:lpstr> The complexity of romantic love </vt:lpstr>
      <vt:lpstr> The complexity of romantic love </vt:lpstr>
      <vt:lpstr> The complexity of romantic love </vt:lpstr>
      <vt:lpstr> Ignorance vs. Knowledge </vt:lpstr>
      <vt:lpstr> Ignorance vs. Knowledge </vt:lpstr>
      <vt:lpstr>Social Class </vt:lpstr>
      <vt:lpstr>Social Class </vt:lpstr>
      <vt:lpstr> Personal Honesty </vt:lpstr>
      <vt:lpstr> Personal Honesty </vt:lpstr>
      <vt:lpstr>Questions for discussions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George Bernard Shaw’s  Arms and the Man </dc:title>
  <dc:creator>User</dc:creator>
  <cp:lastModifiedBy>User</cp:lastModifiedBy>
  <cp:revision>16</cp:revision>
  <dcterms:created xsi:type="dcterms:W3CDTF">2006-08-16T00:00:00Z</dcterms:created>
  <dcterms:modified xsi:type="dcterms:W3CDTF">2025-10-11T19:00:18Z</dcterms:modified>
</cp:coreProperties>
</file>