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11" autoAdjust="0"/>
  </p:normalViewPr>
  <p:slideViewPr>
    <p:cSldViewPr>
      <p:cViewPr varScale="1"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image1.slideserve.com/2820627/george-bernard-shaw-s-arms-and-the-man-n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/>
            </a:r>
            <a:br>
              <a:rPr lang="en-US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</a:br>
            <a:r>
              <a:rPr lang="en-US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/>
            </a:r>
            <a:br>
              <a:rPr lang="en-US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</a:br>
            <a:r>
              <a:rPr lang="en-US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/>
            </a:r>
            <a:br>
              <a:rPr lang="en-US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</a:br>
            <a:r>
              <a:rPr lang="ar-SA" sz="28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>جامعةديالى  كلية التربية للعلوم الانسانية قسم اللغة الانكليزية</a:t>
            </a:r>
            <a:r>
              <a:rPr lang="en-US" sz="280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/>
            </a:r>
            <a:br>
              <a:rPr lang="en-US" sz="280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</a:br>
            <a:r>
              <a:rPr lang="en-US" sz="280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>George Bernard Shaw’s </a:t>
            </a:r>
            <a:br>
              <a:rPr lang="en-US" sz="280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</a:br>
            <a:r>
              <a:rPr lang="en-US" sz="2800" i="1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hlinkClick r:id="rId2"/>
              </a:rPr>
              <a:t>Arms and the Man</a:t>
            </a:r>
            <a:r>
              <a:rPr lang="en-US" sz="280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/>
            </a:r>
            <a:br>
              <a:rPr lang="en-US" sz="280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Drama for 4</a:t>
            </a:r>
            <a:r>
              <a:rPr lang="en-US" sz="2800" baseline="30000" dirty="0" smtClean="0">
                <a:solidFill>
                  <a:schemeClr val="bg1"/>
                </a:solidFill>
              </a:rPr>
              <a:t>th</a:t>
            </a:r>
            <a:r>
              <a:rPr lang="en-US" sz="2800" dirty="0" smtClean="0">
                <a:solidFill>
                  <a:schemeClr val="bg1"/>
                </a:solidFill>
              </a:rPr>
              <a:t> year</a:t>
            </a:r>
          </a:p>
          <a:p>
            <a:pPr lvl="0" algn="ctr">
              <a:buClr>
                <a:srgbClr val="B13F9A"/>
              </a:buClr>
            </a:pPr>
            <a:r>
              <a:rPr lang="en-US" sz="2800" dirty="0" smtClean="0">
                <a:solidFill>
                  <a:schemeClr val="bg1"/>
                </a:solidFill>
              </a:rPr>
              <a:t>5</a:t>
            </a:r>
            <a:r>
              <a:rPr lang="en-US" sz="2800" baseline="30000" dirty="0" smtClean="0">
                <a:solidFill>
                  <a:schemeClr val="bg1"/>
                </a:solidFill>
              </a:rPr>
              <a:t>th</a:t>
            </a:r>
            <a:r>
              <a:rPr lang="en-US" sz="2800" dirty="0" smtClean="0">
                <a:solidFill>
                  <a:schemeClr val="bg1"/>
                </a:solidFill>
              </a:rPr>
              <a:t>. lecture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0" algn="ctr">
              <a:buClr>
                <a:srgbClr val="B13F9A"/>
              </a:buClr>
            </a:pPr>
            <a:r>
              <a:rPr lang="en-US" sz="1500" dirty="0">
                <a:solidFill>
                  <a:prstClr val="white"/>
                </a:solidFill>
              </a:rPr>
              <a:t>2025-2026</a:t>
            </a:r>
          </a:p>
          <a:p>
            <a:pPr lvl="0" algn="ctr">
              <a:buClr>
                <a:srgbClr val="B13F9A"/>
              </a:buClr>
            </a:pPr>
            <a:endParaRPr lang="en-US" sz="1500" dirty="0" smtClean="0">
              <a:solidFill>
                <a:prstClr val="white"/>
              </a:solidFill>
            </a:endParaRPr>
          </a:p>
          <a:p>
            <a:pPr lvl="0" algn="ctr">
              <a:buClr>
                <a:srgbClr val="B13F9A"/>
              </a:buClr>
            </a:pPr>
            <a:r>
              <a:rPr lang="en-US" sz="1500" dirty="0" smtClean="0">
                <a:solidFill>
                  <a:prstClr val="white"/>
                </a:solidFill>
              </a:rPr>
              <a:t>Prof</a:t>
            </a:r>
            <a:r>
              <a:rPr lang="en-US" sz="1500" dirty="0">
                <a:solidFill>
                  <a:prstClr val="white"/>
                </a:solidFill>
              </a:rPr>
              <a:t>. Dr. </a:t>
            </a:r>
            <a:r>
              <a:rPr lang="en-US" sz="1500" dirty="0" err="1">
                <a:solidFill>
                  <a:prstClr val="white"/>
                </a:solidFill>
              </a:rPr>
              <a:t>Nahidh</a:t>
            </a:r>
            <a:r>
              <a:rPr lang="en-US" sz="1500" dirty="0">
                <a:solidFill>
                  <a:prstClr val="white"/>
                </a:solidFill>
              </a:rPr>
              <a:t> </a:t>
            </a:r>
            <a:r>
              <a:rPr lang="en-US" sz="1500" dirty="0" err="1">
                <a:solidFill>
                  <a:prstClr val="white"/>
                </a:solidFill>
              </a:rPr>
              <a:t>Falih</a:t>
            </a:r>
            <a:r>
              <a:rPr lang="en-US" sz="1500" dirty="0">
                <a:solidFill>
                  <a:prstClr val="white"/>
                </a:solidFill>
              </a:rPr>
              <a:t> </a:t>
            </a:r>
            <a:r>
              <a:rPr lang="en-US" sz="1500" dirty="0" err="1">
                <a:solidFill>
                  <a:prstClr val="white"/>
                </a:solidFill>
              </a:rPr>
              <a:t>Sulaiman</a:t>
            </a:r>
            <a:endParaRPr lang="en-US" sz="1500" dirty="0">
              <a:solidFill>
                <a:prstClr val="white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Symbols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Symbols </a:t>
            </a:r>
            <a:r>
              <a:rPr lang="en-US" dirty="0"/>
              <a:t>are objects, characters, figures, and colors used to represent abstract ideas or concepts</a:t>
            </a:r>
            <a:r>
              <a:rPr lang="en-US" dirty="0" smtClean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PETKOFF’S </a:t>
            </a:r>
            <a:r>
              <a:rPr lang="en-US" dirty="0" smtClean="0">
                <a:solidFill>
                  <a:srgbClr val="FF0000"/>
                </a:solidFill>
              </a:rPr>
              <a:t>COAT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CHOCOLATE </a:t>
            </a:r>
            <a:r>
              <a:rPr lang="en-US" dirty="0" smtClean="0">
                <a:solidFill>
                  <a:srgbClr val="FF0000"/>
                </a:solidFill>
              </a:rPr>
              <a:t>CREAMS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THE LIBRARY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470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PETKOFF’S COAT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Catherine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lend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Major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coat to escape the estate in the fall, under cover of darkness. The coat is a symbol of the various instances of deception around which the novel unfolds.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brings the coat back to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without realizing that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has left an inscribed picture of herself in its pocket, thus indicating to anyone who might see it that she loves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despite being engaged to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Sergius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97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PETKOFF’S COAT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coat literally hides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love for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this love is only revealed once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photograph is removed from the coat.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cannot find the coat in his closet until Nicola, on Catherine’s urging, places the coat there after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return in an attempt to cover up the story. Major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as sure the coat is not in his closet as he is that nothing is the matter between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Sergius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that moment. When Nicola produces the coat, the turmoil between the characters is revealed, and Major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just as shocked at both revelations.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189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CHOCOLATE CREAMS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keeps candies, including chocolate creams, in her bedroom. She appears not to like chocolate creams, as they’re the only candies left in the box. But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loves them especially, and famished as he is after the battle, he eats them greedily when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offers. From then on, she calls him “the chocolate cream soldier.” Chocolate creams are a symbol of delicacy and high society, as well as a symbol of youthfulness. However,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willingness to stuff them in his pockets in place of ammunition indicates that they are also a symbol of maturity and knowledge. </a:t>
            </a:r>
          </a:p>
        </p:txBody>
      </p:sp>
    </p:spTree>
    <p:extLst>
      <p:ext uri="{BB962C8B-B14F-4D97-AF65-F5344CB8AC3E}">
        <p14:creationId xmlns:p14="http://schemas.microsoft.com/office/powerpoint/2010/main" val="361446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CHOCOLATE CREAMS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knows how difficult war is. He is a veteran, not a rookie. Thus the creams are over-determined in the play, meaning there is no single significance that can be placed on them. This is similar to how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neither paragons of total good nor total evil, but complex humans who behave practically as best they can.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46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THE LIBRARY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library is a sign of cultivation and status in the family, which they perceive as rare among Bulgarians.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worry that the Bulgarians are not as refined as their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Russain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enemies,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Raina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quick to point out to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Bluntschli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that their library is perhaps the only one in the area. But as the Third Act’s stage notes point out, the library is far from lavish. </a:t>
            </a:r>
          </a:p>
        </p:txBody>
      </p:sp>
    </p:spTree>
    <p:extLst>
      <p:ext uri="{BB962C8B-B14F-4D97-AF65-F5344CB8AC3E}">
        <p14:creationId xmlns:p14="http://schemas.microsoft.com/office/powerpoint/2010/main" val="32828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THE LIBRARY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 fact, it’s only a small room with dusty old volumes scattered on the shelves. The library symbolizes both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Petkoffs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’ preoccupation with what they see as fine taste, and the reality of the family that falls far short of this ideal.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6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Questions for Discussions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Q1. </a:t>
            </a:r>
            <a:r>
              <a:rPr lang="en-US" smtClean="0"/>
              <a:t>What is the </a:t>
            </a:r>
            <a:r>
              <a:rPr lang="en-US" dirty="0" smtClean="0"/>
              <a:t>figurative importance of symbolism in the play?</a:t>
            </a:r>
          </a:p>
          <a:p>
            <a:endParaRPr lang="en-US" dirty="0"/>
          </a:p>
          <a:p>
            <a:r>
              <a:rPr lang="en-US" dirty="0" smtClean="0"/>
              <a:t>Q2. Comment on other symbols in your own style?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90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Comment on the end of the play briefly.?</a:t>
            </a:r>
          </a:p>
          <a:p>
            <a:endParaRPr lang="en-US" dirty="0"/>
          </a:p>
          <a:p>
            <a:r>
              <a:rPr lang="en-US" dirty="0"/>
              <a:t>Q3. The first characters appeared in act ONE are not the same at the end of the play. </a:t>
            </a:r>
            <a:r>
              <a:rPr lang="en-US"/>
              <a:t>Discuss?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370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40</TotalTime>
  <Words>603</Words>
  <Application>Microsoft Office PowerPoint</Application>
  <PresentationFormat>On-screen Show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   جامعةديالى  كلية التربية للعلوم الانسانية قسم اللغة الانكليزية George Bernard Shaw’s  Arms and the Man </vt:lpstr>
      <vt:lpstr>Symbols </vt:lpstr>
      <vt:lpstr>PETKOFF’S COAT </vt:lpstr>
      <vt:lpstr>PETKOFF’S COAT </vt:lpstr>
      <vt:lpstr>CHOCOLATE CREAMS </vt:lpstr>
      <vt:lpstr>CHOCOLATE CREAMS </vt:lpstr>
      <vt:lpstr>THE LIBRARY </vt:lpstr>
      <vt:lpstr>THE LIBRARY </vt:lpstr>
      <vt:lpstr>Questions for Discussions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George Bernard Shaw’s  Arms and the Man </dc:title>
  <dc:creator>User</dc:creator>
  <cp:lastModifiedBy>User</cp:lastModifiedBy>
  <cp:revision>14</cp:revision>
  <dcterms:created xsi:type="dcterms:W3CDTF">2006-08-16T00:00:00Z</dcterms:created>
  <dcterms:modified xsi:type="dcterms:W3CDTF">2026-09-30T06:32:20Z</dcterms:modified>
</cp:coreProperties>
</file>