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80" r:id="rId4"/>
    <p:sldId id="290" r:id="rId5"/>
    <p:sldId id="281" r:id="rId6"/>
    <p:sldId id="279" r:id="rId7"/>
    <p:sldId id="289" r:id="rId8"/>
    <p:sldId id="282" r:id="rId9"/>
    <p:sldId id="288" r:id="rId10"/>
    <p:sldId id="283" r:id="rId11"/>
    <p:sldId id="287" r:id="rId12"/>
    <p:sldId id="284" r:id="rId13"/>
    <p:sldId id="286" r:id="rId14"/>
    <p:sldId id="28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9/30/2026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9/30/2026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9/30/2026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mage1.slideserve.com/2820627/george-bernard-shaw-s-arms-and-the-man-n.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ar-SA"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جامعةديالى  كلية التربية للعلوم الانسانية قسم اللغة الانكليزية</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George Bernard Shaw’s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i="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Arms and the Man</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endParaRPr lang="en-US" dirty="0"/>
          </a:p>
        </p:txBody>
      </p:sp>
      <p:sp>
        <p:nvSpPr>
          <p:cNvPr id="3" name="Subtitle 2"/>
          <p:cNvSpPr>
            <a:spLocks noGrp="1"/>
          </p:cNvSpPr>
          <p:nvPr>
            <p:ph type="subTitle" idx="1"/>
          </p:nvPr>
        </p:nvSpPr>
        <p:spPr>
          <a:xfrm>
            <a:off x="3354442" y="2743200"/>
            <a:ext cx="5114778" cy="2667000"/>
          </a:xfrm>
        </p:spPr>
        <p:txBody>
          <a:bodyPr>
            <a:normAutofit fontScale="77500" lnSpcReduction="20000"/>
          </a:bodyPr>
          <a:lstStyle/>
          <a:p>
            <a:pPr algn="ctr"/>
            <a:endParaRPr lang="en-US" sz="2800" dirty="0" smtClean="0">
              <a:solidFill>
                <a:schemeClr val="bg1"/>
              </a:solidFill>
            </a:endParaRPr>
          </a:p>
          <a:p>
            <a:pPr algn="ctr"/>
            <a:endParaRPr lang="en-US" sz="2800" dirty="0">
              <a:solidFill>
                <a:schemeClr val="bg1"/>
              </a:solidFill>
            </a:endParaRPr>
          </a:p>
          <a:p>
            <a:pPr algn="ctr"/>
            <a:r>
              <a:rPr lang="en-US" sz="2800" dirty="0" smtClean="0">
                <a:solidFill>
                  <a:schemeClr val="bg1"/>
                </a:solidFill>
              </a:rPr>
              <a:t>Modern Drama </a:t>
            </a:r>
          </a:p>
          <a:p>
            <a:pPr algn="ctr"/>
            <a:endParaRPr lang="en-US" sz="2800" dirty="0" smtClean="0">
              <a:solidFill>
                <a:schemeClr val="bg1"/>
              </a:solidFill>
            </a:endParaRPr>
          </a:p>
          <a:p>
            <a:pPr algn="ctr"/>
            <a:r>
              <a:rPr lang="en-US" sz="2800" dirty="0" smtClean="0">
                <a:solidFill>
                  <a:schemeClr val="bg1"/>
                </a:solidFill>
              </a:rPr>
              <a:t>5</a:t>
            </a:r>
            <a:r>
              <a:rPr lang="en-US" sz="2800" baseline="30000" dirty="0" smtClean="0">
                <a:solidFill>
                  <a:schemeClr val="bg1"/>
                </a:solidFill>
              </a:rPr>
              <a:t>th</a:t>
            </a:r>
            <a:r>
              <a:rPr lang="en-US" sz="2800" dirty="0" smtClean="0">
                <a:solidFill>
                  <a:schemeClr val="bg1"/>
                </a:solidFill>
              </a:rPr>
              <a:t>. lecture</a:t>
            </a:r>
            <a:endParaRPr lang="en-US" sz="2800" dirty="0" smtClean="0">
              <a:solidFill>
                <a:schemeClr val="bg1"/>
              </a:solidFill>
            </a:endParaRPr>
          </a:p>
          <a:p>
            <a:pPr lvl="0" algn="ctr">
              <a:buClr>
                <a:srgbClr val="B13F9A"/>
              </a:buClr>
            </a:pPr>
            <a:r>
              <a:rPr lang="en-US" sz="2800" dirty="0" smtClean="0">
                <a:solidFill>
                  <a:schemeClr val="bg1"/>
                </a:solidFill>
              </a:rPr>
              <a:t>3rd Act </a:t>
            </a:r>
          </a:p>
          <a:p>
            <a:pPr algn="ctr"/>
            <a:r>
              <a:rPr lang="en-US" sz="2400" dirty="0">
                <a:solidFill>
                  <a:schemeClr val="bg1"/>
                </a:solidFill>
              </a:rPr>
              <a:t>2025-2026</a:t>
            </a:r>
          </a:p>
          <a:p>
            <a:pPr lvl="0" algn="ctr">
              <a:buClr>
                <a:srgbClr val="B13F9A"/>
              </a:buClr>
            </a:pPr>
            <a:r>
              <a:rPr lang="en-US" sz="2700" dirty="0" smtClean="0">
                <a:solidFill>
                  <a:prstClr val="white"/>
                </a:solidFill>
              </a:rPr>
              <a:t>Prof</a:t>
            </a:r>
            <a:r>
              <a:rPr lang="en-US" sz="2700" dirty="0">
                <a:solidFill>
                  <a:prstClr val="white"/>
                </a:solidFill>
              </a:rPr>
              <a:t>. Dr. </a:t>
            </a:r>
            <a:r>
              <a:rPr lang="en-US" sz="2700" dirty="0" err="1">
                <a:solidFill>
                  <a:prstClr val="white"/>
                </a:solidFill>
              </a:rPr>
              <a:t>Nahidh</a:t>
            </a:r>
            <a:r>
              <a:rPr lang="en-US" sz="2700" dirty="0">
                <a:solidFill>
                  <a:prstClr val="white"/>
                </a:solidFill>
              </a:rPr>
              <a:t> </a:t>
            </a:r>
            <a:r>
              <a:rPr lang="en-US" sz="2700" dirty="0" err="1">
                <a:solidFill>
                  <a:prstClr val="white"/>
                </a:solidFill>
              </a:rPr>
              <a:t>Falih</a:t>
            </a:r>
            <a:r>
              <a:rPr lang="en-US" sz="2700" dirty="0">
                <a:solidFill>
                  <a:prstClr val="white"/>
                </a:solidFill>
              </a:rPr>
              <a:t> </a:t>
            </a:r>
            <a:r>
              <a:rPr lang="en-US" sz="2700" dirty="0" err="1">
                <a:solidFill>
                  <a:prstClr val="white"/>
                </a:solidFill>
              </a:rPr>
              <a:t>Sulaiman</a:t>
            </a:r>
            <a:endParaRPr lang="en-US" sz="2700" dirty="0">
              <a:solidFill>
                <a:prstClr val="white"/>
              </a:solidFill>
            </a:endParaRPr>
          </a:p>
          <a:p>
            <a:pPr algn="ctr"/>
            <a:endParaRPr lang="en-US" sz="2800" dirty="0" smtClean="0">
              <a:solidFill>
                <a:schemeClr val="bg1"/>
              </a:solidFill>
            </a:endParaRPr>
          </a:p>
          <a:p>
            <a:pPr algn="ctr"/>
            <a:endParaRPr lang="en-US" sz="2800" dirty="0" smtClean="0">
              <a:solidFill>
                <a:schemeClr val="bg1"/>
              </a:solidFill>
            </a:endParaRPr>
          </a:p>
          <a:p>
            <a:pPr algn="ctr"/>
            <a:endParaRPr lang="en-US" sz="2800" dirty="0">
              <a:solidFill>
                <a:schemeClr val="bg1"/>
              </a:solidFill>
            </a:endParaRPr>
          </a:p>
          <a:p>
            <a:pPr algn="ctr"/>
            <a:endParaRPr lang="en-US" sz="2800" dirty="0">
              <a:solidFill>
                <a:schemeClr val="bg1"/>
              </a:solidFill>
            </a:endParaRPr>
          </a:p>
          <a:p>
            <a:pPr algn="ct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a:endParaRPr lang="en-US" sz="5400" dirty="0" smtClean="0"/>
          </a:p>
          <a:p>
            <a:pPr algn="ctr"/>
            <a:r>
              <a:rPr lang="en-US" sz="5400" dirty="0" smtClean="0"/>
              <a:t>Act Three</a:t>
            </a:r>
            <a:endParaRPr lang="en-US" sz="5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Analysis of Act Three</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This section of the play introduces the servants’ intrigue, and important feature of nineteenth- and twentieth-century drama and fiction. The actions of servants usually serve to reflect the actions of the main characters, their employers. Often in these narratives, the servants’ actions disrupt and interfere with the plot. </a:t>
            </a:r>
          </a:p>
        </p:txBody>
      </p:sp>
    </p:spTree>
    <p:extLst>
      <p:ext uri="{BB962C8B-B14F-4D97-AF65-F5344CB8AC3E}">
        <p14:creationId xmlns:p14="http://schemas.microsoft.com/office/powerpoint/2010/main" val="1624793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Here, Nicola indicates that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has aspirations “above her station,” that she does not always want to be a servant. He does not argue when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tells him that he, on the other hand, will be a servant forever, that he will always do exactly what the master and mistress want at all times. </a:t>
            </a:r>
          </a:p>
          <a:p>
            <a:endParaRPr lang="en-US" dirty="0"/>
          </a:p>
        </p:txBody>
      </p:sp>
    </p:spTree>
    <p:extLst>
      <p:ext uri="{BB962C8B-B14F-4D97-AF65-F5344CB8AC3E}">
        <p14:creationId xmlns:p14="http://schemas.microsoft.com/office/powerpoint/2010/main" val="3283013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Analysis of Act Three</a:t>
            </a: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inclusion of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and Nicola’s contrasting aspirations in this dialogue foreshadows events to come.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has no qualms about using information she gleans about each family member to her advantage. This is evident early on when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is hiding the soldier in her room and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senses that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is not being absolutely truthful.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has proven to be likely untrustworthy, but also cunning.</a:t>
            </a:r>
          </a:p>
          <a:p>
            <a:endParaRPr lang="en-US" dirty="0"/>
          </a:p>
        </p:txBody>
      </p:sp>
    </p:spTree>
    <p:extLst>
      <p:ext uri="{BB962C8B-B14F-4D97-AF65-F5344CB8AC3E}">
        <p14:creationId xmlns:p14="http://schemas.microsoft.com/office/powerpoint/2010/main" val="702233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Analysis of Act Three</a:t>
            </a:r>
          </a:p>
        </p:txBody>
      </p:sp>
      <p:sp>
        <p:nvSpPr>
          <p:cNvPr id="3" name="Content Placeholder 2"/>
          <p:cNvSpPr>
            <a:spLocks noGrp="1"/>
          </p:cNvSpPr>
          <p:nvPr>
            <p:ph idx="1"/>
          </p:nvPr>
        </p:nvSpPr>
        <p:spPr/>
        <p:txBody>
          <a:bodyPr>
            <a:normAutofit/>
          </a:bodyPr>
          <a:lstStyle/>
          <a:p>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behavior in this section swiftly changes direction. Not only does he flirt with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he throws caution to the wind and does it with his fiancé in the next room. Although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entertains </a:t>
            </a:r>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affections, she is shocked at his boldness. She is not entirely satisfied with the explanation that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has many kinds of personalities in him that allow him to behave according to the circumstances.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behavior here sheds more light on his performance during the </a:t>
            </a:r>
            <a:r>
              <a:rPr lang="en-US" dirty="0" err="1">
                <a:latin typeface="Times New Roman" pitchFamily="18" charset="0"/>
                <a:cs typeface="Times New Roman" pitchFamily="18" charset="0"/>
              </a:rPr>
              <a:t>calvary</a:t>
            </a:r>
            <a:r>
              <a:rPr lang="en-US" dirty="0">
                <a:latin typeface="Times New Roman" pitchFamily="18" charset="0"/>
                <a:cs typeface="Times New Roman" pitchFamily="18" charset="0"/>
              </a:rPr>
              <a:t> charge, as, in that instance, his only hope was to make it seem that he was brave. It also sheds light on his performance of an apology to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in just before she exits the room.</a:t>
            </a:r>
          </a:p>
          <a:p>
            <a:endParaRPr lang="en-US" dirty="0"/>
          </a:p>
        </p:txBody>
      </p:sp>
    </p:spTree>
    <p:extLst>
      <p:ext uri="{BB962C8B-B14F-4D97-AF65-F5344CB8AC3E}">
        <p14:creationId xmlns:p14="http://schemas.microsoft.com/office/powerpoint/2010/main" val="1087711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Analysis of Act Three</a:t>
            </a: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Of note are the instances in which male characters exert themselves over female characters.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hurting </a:t>
            </a:r>
            <a:r>
              <a:rPr lang="en-US" dirty="0" err="1">
                <a:latin typeface="Times New Roman" pitchFamily="18" charset="0"/>
                <a:cs typeface="Times New Roman" pitchFamily="18" charset="0"/>
              </a:rPr>
              <a:t>Louka’s</a:t>
            </a:r>
            <a:r>
              <a:rPr lang="en-US" dirty="0">
                <a:latin typeface="Times New Roman" pitchFamily="18" charset="0"/>
                <a:cs typeface="Times New Roman" pitchFamily="18" charset="0"/>
              </a:rPr>
              <a:t> arm might raise an eyebrow among readers and audience members. So too would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threat of physical harm to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in the first act. The master of the house, </a:t>
            </a:r>
            <a:r>
              <a:rPr lang="en-US" dirty="0" err="1">
                <a:latin typeface="Times New Roman" pitchFamily="18" charset="0"/>
                <a:cs typeface="Times New Roman" pitchFamily="18" charset="0"/>
              </a:rPr>
              <a:t>Petkoff</a:t>
            </a:r>
            <a:r>
              <a:rPr lang="en-US" dirty="0">
                <a:latin typeface="Times New Roman" pitchFamily="18" charset="0"/>
                <a:cs typeface="Times New Roman" pitchFamily="18" charset="0"/>
              </a:rPr>
              <a:t>, and their servant, Nicola, both chide their female counterparts: </a:t>
            </a:r>
            <a:r>
              <a:rPr lang="en-US" dirty="0" err="1">
                <a:latin typeface="Times New Roman" pitchFamily="18" charset="0"/>
                <a:cs typeface="Times New Roman" pitchFamily="18" charset="0"/>
              </a:rPr>
              <a:t>Petkoff</a:t>
            </a:r>
            <a:r>
              <a:rPr lang="en-US" dirty="0">
                <a:latin typeface="Times New Roman" pitchFamily="18" charset="0"/>
                <a:cs typeface="Times New Roman" pitchFamily="18" charset="0"/>
              </a:rPr>
              <a:t> dismisses Catherine’s improvements to the home while he was away, and Nicola puts down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by telling her she does not have the soul of a servant. </a:t>
            </a:r>
            <a:endParaRPr lang="en-US" dirty="0"/>
          </a:p>
        </p:txBody>
      </p:sp>
    </p:spTree>
    <p:extLst>
      <p:ext uri="{BB962C8B-B14F-4D97-AF65-F5344CB8AC3E}">
        <p14:creationId xmlns:p14="http://schemas.microsoft.com/office/powerpoint/2010/main" val="15936148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persistence of male threats and criticisms to female characters is striking to readers now, and would have been striking at the time of the play’s first performance. It brings attention to how interactions between men and women were the same no matter their social standing.</a:t>
            </a:r>
          </a:p>
          <a:p>
            <a:endParaRPr lang="en-US" dirty="0"/>
          </a:p>
        </p:txBody>
      </p:sp>
    </p:spTree>
    <p:extLst>
      <p:ext uri="{BB962C8B-B14F-4D97-AF65-F5344CB8AC3E}">
        <p14:creationId xmlns:p14="http://schemas.microsoft.com/office/powerpoint/2010/main" val="3320225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Analysis of Act Three</a:t>
            </a: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 timing of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arrival is the single greatest coincidence of the play. But it also sets up the drama that will eventually spill over in the final act.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is largely unperturbed by what Catherine and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see as a fiasco. He is not an excitable character, although he does alternate between moments of fear, self-pity, and calm during his initial interaction with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in her bedroom. But, largely,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feelings are muted compared to the feelings of those around him, and he tends to excite emotions in others without necessarily experiencing them himself. </a:t>
            </a:r>
            <a:endParaRPr lang="en-US" dirty="0"/>
          </a:p>
        </p:txBody>
      </p:sp>
    </p:spTree>
    <p:extLst>
      <p:ext uri="{BB962C8B-B14F-4D97-AF65-F5344CB8AC3E}">
        <p14:creationId xmlns:p14="http://schemas.microsoft.com/office/powerpoint/2010/main" val="1826688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contrast between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calm demeanor and the frenzy of the other characters becomes starker as the play progresses. He may not be the classic idea of noble and heroic, but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ability to smoothly navigate through difficult situations and keep his wits about him make both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and the audience begin to fall for him.</a:t>
            </a:r>
          </a:p>
          <a:p>
            <a:endParaRPr lang="en-US" dirty="0"/>
          </a:p>
        </p:txBody>
      </p:sp>
    </p:spTree>
    <p:extLst>
      <p:ext uri="{BB962C8B-B14F-4D97-AF65-F5344CB8AC3E}">
        <p14:creationId xmlns:p14="http://schemas.microsoft.com/office/powerpoint/2010/main" val="279772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Analysis of Act Three</a:t>
            </a:r>
          </a:p>
        </p:txBody>
      </p:sp>
      <p:sp>
        <p:nvSpPr>
          <p:cNvPr id="3" name="Content Placeholder 2"/>
          <p:cNvSpPr>
            <a:spLocks noGrp="1"/>
          </p:cNvSpPr>
          <p:nvPr>
            <p:ph idx="1"/>
          </p:nvPr>
        </p:nvSpPr>
        <p:spPr/>
        <p:txBody>
          <a:bodyPr>
            <a:normAutofit/>
          </a:bodyPr>
          <a:lstStyle/>
          <a:p>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behavior on seeing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in her house again is especially striking. She cannot keep herself from remarking that he is “the chocolate cream soldier.” She does this because she is so surprised to see him again, but she is clearly flustered, which signals that she could be falling for him. For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Petkoff</a:t>
            </a:r>
            <a:r>
              <a:rPr lang="en-US" dirty="0">
                <a:latin typeface="Times New Roman" pitchFamily="18" charset="0"/>
                <a:cs typeface="Times New Roman" pitchFamily="18" charset="0"/>
              </a:rPr>
              <a:t>, the mess of war disrupted their normal life. </a:t>
            </a:r>
            <a:endParaRPr lang="en-US" dirty="0"/>
          </a:p>
        </p:txBody>
      </p:sp>
    </p:spTree>
    <p:extLst>
      <p:ext uri="{BB962C8B-B14F-4D97-AF65-F5344CB8AC3E}">
        <p14:creationId xmlns:p14="http://schemas.microsoft.com/office/powerpoint/2010/main" val="4892900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Battles occur outside the house.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initial intrusion into the bedroom, as a solider on the lam, quite literally brought war into the home.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has to face the unromantic facts of war delivered by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but his presence also introduces the prospect of another romantic interest into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life. Seeing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again brings back that initial shock, and makes plain that, although the war is finished in the fields, the romantic complexities hinged on that war are not yet over.</a:t>
            </a:r>
          </a:p>
          <a:p>
            <a:endParaRPr lang="en-US" dirty="0"/>
          </a:p>
        </p:txBody>
      </p:sp>
    </p:spTree>
    <p:extLst>
      <p:ext uri="{BB962C8B-B14F-4D97-AF65-F5344CB8AC3E}">
        <p14:creationId xmlns:p14="http://schemas.microsoft.com/office/powerpoint/2010/main" val="29043879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Questions for Discussions</a:t>
            </a:r>
            <a:endParaRPr lang="en-US" dirty="0">
              <a:solidFill>
                <a:srgbClr val="FF0000"/>
              </a:solidFill>
            </a:endParaRPr>
          </a:p>
        </p:txBody>
      </p:sp>
      <p:sp>
        <p:nvSpPr>
          <p:cNvPr id="3" name="Content Placeholder 2"/>
          <p:cNvSpPr>
            <a:spLocks noGrp="1"/>
          </p:cNvSpPr>
          <p:nvPr>
            <p:ph idx="1"/>
          </p:nvPr>
        </p:nvSpPr>
        <p:spPr/>
        <p:txBody>
          <a:bodyPr/>
          <a:lstStyle/>
          <a:p>
            <a:r>
              <a:rPr lang="en-US" dirty="0"/>
              <a:t>Q1. What is the difference between the setting of act Three from other two settings?</a:t>
            </a:r>
          </a:p>
          <a:p>
            <a:endParaRPr lang="en-US" dirty="0"/>
          </a:p>
          <a:p>
            <a:r>
              <a:rPr lang="en-US" dirty="0"/>
              <a:t>Q2. </a:t>
            </a:r>
            <a:r>
              <a:rPr lang="en-US" dirty="0" smtClean="0"/>
              <a:t>Comment on symbolism in Act Three.</a:t>
            </a:r>
          </a:p>
          <a:p>
            <a:endParaRPr lang="en-US" dirty="0"/>
          </a:p>
          <a:p>
            <a:r>
              <a:rPr lang="en-US" dirty="0" smtClean="0"/>
              <a:t>Q.  Discuss briefly </a:t>
            </a:r>
            <a:r>
              <a:rPr lang="en-US" smtClean="0"/>
              <a:t>the main characters </a:t>
            </a:r>
            <a:r>
              <a:rPr lang="en-US" dirty="0" smtClean="0"/>
              <a:t>in </a:t>
            </a:r>
            <a:r>
              <a:rPr lang="en-US" smtClean="0"/>
              <a:t>Act Three.</a:t>
            </a:r>
            <a:endParaRPr lang="en-US" dirty="0" smtClean="0"/>
          </a:p>
          <a:p>
            <a:endParaRPr lang="en-US" dirty="0"/>
          </a:p>
        </p:txBody>
      </p:sp>
    </p:spTree>
    <p:extLst>
      <p:ext uri="{BB962C8B-B14F-4D97-AF65-F5344CB8AC3E}">
        <p14:creationId xmlns:p14="http://schemas.microsoft.com/office/powerpoint/2010/main" val="24322719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159</TotalTime>
  <Words>869</Words>
  <Application>Microsoft Office PowerPoint</Application>
  <PresentationFormat>On-screen Show (4:3)</PresentationFormat>
  <Paragraphs>37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Opulent</vt:lpstr>
      <vt:lpstr>   جامعةديالى  كلية التربية للعلوم الانسانية قسم اللغة الانكليزية George Bernard Shaw’s  Arms and the Man </vt:lpstr>
      <vt:lpstr>PowerPoint Presentation</vt:lpstr>
      <vt:lpstr>Analysis of Act Three</vt:lpstr>
      <vt:lpstr>PowerPoint Presentation</vt:lpstr>
      <vt:lpstr>Analysis of Act Three</vt:lpstr>
      <vt:lpstr>Analysis of Act Three</vt:lpstr>
      <vt:lpstr>PowerPoint Presentation</vt:lpstr>
      <vt:lpstr>Analysis of Act Three</vt:lpstr>
      <vt:lpstr>PowerPoint Presentation</vt:lpstr>
      <vt:lpstr>Analysis of Act Three</vt:lpstr>
      <vt:lpstr>PowerPoint Presentation</vt:lpstr>
      <vt:lpstr>Analysis of Act Three</vt:lpstr>
      <vt:lpstr>PowerPoint Presentation</vt:lpstr>
      <vt:lpstr>Questions for Discussions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Bernard Shaw’s  Arms and the Man </dc:title>
  <dc:creator>User</dc:creator>
  <cp:lastModifiedBy>User</cp:lastModifiedBy>
  <cp:revision>21</cp:revision>
  <dcterms:created xsi:type="dcterms:W3CDTF">2006-08-16T00:00:00Z</dcterms:created>
  <dcterms:modified xsi:type="dcterms:W3CDTF">2026-09-30T06:32:49Z</dcterms:modified>
</cp:coreProperties>
</file>