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6" r:id="rId2"/>
    <p:sldId id="257" r:id="rId3"/>
    <p:sldId id="258"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80" r:id="rId24"/>
    <p:sldId id="279" r:id="rId2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3011" autoAdjust="0"/>
  </p:normalViewPr>
  <p:slideViewPr>
    <p:cSldViewPr>
      <p:cViewPr varScale="1">
        <p:scale>
          <a:sx n="68" d="100"/>
          <a:sy n="68" d="100"/>
        </p:scale>
        <p:origin x="-1446" y="-108"/>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1"/>
      </p:bgRef>
    </p:bg>
    <p:spTree>
      <p:nvGrpSpPr>
        <p:cNvPr id="1" name=""/>
        <p:cNvGrpSpPr/>
        <p:nvPr/>
      </p:nvGrpSpPr>
      <p:grpSpPr>
        <a:xfrm>
          <a:off x="0" y="0"/>
          <a:ext cx="0" cy="0"/>
          <a:chOff x="0" y="0"/>
          <a:chExt cx="0" cy="0"/>
        </a:xfrm>
      </p:grpSpPr>
      <p:sp>
        <p:nvSpPr>
          <p:cNvPr id="8" name="Rectangle 7"/>
          <p:cNvSpPr/>
          <p:nvPr/>
        </p:nvSpPr>
        <p:spPr>
          <a:xfrm flipH="1">
            <a:off x="2667000" y="0"/>
            <a:ext cx="6477000" cy="6858000"/>
          </a:xfrm>
          <a:prstGeom prst="rect">
            <a:avLst/>
          </a:prstGeom>
          <a:blipFill>
            <a:blip r:embed="rId2">
              <a:alphaModFix amt="43000"/>
            </a:blip>
            <a:tile tx="0" ty="0" sx="50000" sy="50000" flip="none" algn="tl"/>
          </a:blipFill>
          <a:ln w="0" cap="flat" cmpd="sng" algn="ctr">
            <a:noFill/>
            <a:prstDash val="solid"/>
          </a:ln>
          <a:effectLst>
            <a:fillOverlay blend="mult">
              <a:gradFill rotWithShape="1">
                <a:gsLst>
                  <a:gs pos="0">
                    <a:schemeClr val="tx2">
                      <a:tint val="62000"/>
                      <a:satMod val="420000"/>
                    </a:schemeClr>
                  </a:gs>
                  <a:gs pos="100000">
                    <a:schemeClr val="tx2">
                      <a:shade val="20000"/>
                      <a:satMod val="170000"/>
                    </a:schemeClr>
                  </a:gs>
                </a:gsLst>
                <a:path path="circle">
                  <a:fillToRect l="50000" t="100000" r="50000"/>
                </a:path>
                <a:tileRect/>
              </a:gradFill>
            </a:fillOverlay>
            <a:innerShdw blurRad="63500" dist="44450" dir="10800000">
              <a:srgbClr val="000000">
                <a:alpha val="50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Straight Connector 8"/>
          <p:cNvSpPr>
            <a:spLocks noChangeShapeType="1"/>
          </p:cNvSpPr>
          <p:nvPr/>
        </p:nvSpPr>
        <p:spPr bwMode="auto">
          <a:xfrm rot="16200000">
            <a:off x="-762000" y="3429000"/>
            <a:ext cx="6858000" cy="0"/>
          </a:xfrm>
          <a:prstGeom prst="line">
            <a:avLst/>
          </a:prstGeom>
          <a:noFill/>
          <a:ln w="11430" cap="flat" cmpd="sng" algn="ctr">
            <a:solidFill>
              <a:schemeClr val="bg1">
                <a:shade val="95000"/>
              </a:schemeClr>
            </a:solidFill>
            <a:prstDash val="solid"/>
            <a:miter lim="800000"/>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Title 11"/>
          <p:cNvSpPr>
            <a:spLocks noGrp="1"/>
          </p:cNvSpPr>
          <p:nvPr>
            <p:ph type="ctrTitle"/>
          </p:nvPr>
        </p:nvSpPr>
        <p:spPr>
          <a:xfrm>
            <a:off x="3366868" y="533400"/>
            <a:ext cx="5105400" cy="2868168"/>
          </a:xfrm>
        </p:spPr>
        <p:txBody>
          <a:bodyPr lIns="45720" tIns="0" rIns="45720">
            <a:noAutofit/>
          </a:bodyPr>
          <a:lstStyle>
            <a:lvl1pPr algn="r">
              <a:defRPr sz="4200" b="1"/>
            </a:lvl1pPr>
            <a:extLst/>
          </a:lstStyle>
          <a:p>
            <a:r>
              <a:rPr kumimoji="0" lang="en-US" smtClean="0"/>
              <a:t>Click to edit Master title style</a:t>
            </a:r>
            <a:endParaRPr kumimoji="0" lang="en-US"/>
          </a:p>
        </p:txBody>
      </p:sp>
      <p:sp>
        <p:nvSpPr>
          <p:cNvPr id="25" name="Subtitle 24"/>
          <p:cNvSpPr>
            <a:spLocks noGrp="1"/>
          </p:cNvSpPr>
          <p:nvPr>
            <p:ph type="subTitle" idx="1"/>
          </p:nvPr>
        </p:nvSpPr>
        <p:spPr>
          <a:xfrm>
            <a:off x="3354442" y="3539864"/>
            <a:ext cx="5114778" cy="1101248"/>
          </a:xfrm>
        </p:spPr>
        <p:txBody>
          <a:bodyPr lIns="45720" tIns="0" rIns="45720" bIns="0"/>
          <a:lstStyle>
            <a:lvl1pPr marL="0" indent="0" algn="r">
              <a:buNone/>
              <a:defRPr sz="2200">
                <a:solidFill>
                  <a:srgbClr val="FFFFFF"/>
                </a:solidFill>
                <a:effectLs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sp>
        <p:nvSpPr>
          <p:cNvPr id="31" name="Date Placeholder 30"/>
          <p:cNvSpPr>
            <a:spLocks noGrp="1"/>
          </p:cNvSpPr>
          <p:nvPr>
            <p:ph type="dt" sz="half" idx="10"/>
          </p:nvPr>
        </p:nvSpPr>
        <p:spPr>
          <a:xfrm>
            <a:off x="5871224" y="6557946"/>
            <a:ext cx="2002464" cy="226902"/>
          </a:xfrm>
        </p:spPr>
        <p:txBody>
          <a:bodyPr/>
          <a:lstStyle>
            <a:lvl1pPr>
              <a:defRPr lang="en-US" smtClean="0">
                <a:solidFill>
                  <a:srgbClr val="FFFFFF"/>
                </a:solidFill>
              </a:defRPr>
            </a:lvl1pPr>
            <a:extLst/>
          </a:lstStyle>
          <a:p>
            <a:fld id="{1D8BD707-D9CF-40AE-B4C6-C98DA3205C09}" type="datetimeFigureOut">
              <a:rPr lang="en-US" smtClean="0"/>
              <a:pPr/>
              <a:t>10/11/2025</a:t>
            </a:fld>
            <a:endParaRPr lang="en-US"/>
          </a:p>
        </p:txBody>
      </p:sp>
      <p:sp>
        <p:nvSpPr>
          <p:cNvPr id="18" name="Footer Placeholder 17"/>
          <p:cNvSpPr>
            <a:spLocks noGrp="1"/>
          </p:cNvSpPr>
          <p:nvPr>
            <p:ph type="ftr" sz="quarter" idx="11"/>
          </p:nvPr>
        </p:nvSpPr>
        <p:spPr>
          <a:xfrm>
            <a:off x="2819400" y="6557946"/>
            <a:ext cx="2927722" cy="228600"/>
          </a:xfrm>
        </p:spPr>
        <p:txBody>
          <a:bodyPr/>
          <a:lstStyle>
            <a:lvl1pPr>
              <a:defRPr lang="en-US" dirty="0">
                <a:solidFill>
                  <a:srgbClr val="FFFFFF"/>
                </a:solidFill>
              </a:defRPr>
            </a:lvl1pPr>
            <a:extLst/>
          </a:lstStyle>
          <a:p>
            <a:endParaRPr lang="en-US"/>
          </a:p>
        </p:txBody>
      </p:sp>
      <p:sp>
        <p:nvSpPr>
          <p:cNvPr id="29" name="Slide Number Placeholder 28"/>
          <p:cNvSpPr>
            <a:spLocks noGrp="1"/>
          </p:cNvSpPr>
          <p:nvPr>
            <p:ph type="sldNum" sz="quarter" idx="12"/>
          </p:nvPr>
        </p:nvSpPr>
        <p:spPr>
          <a:xfrm>
            <a:off x="7880884" y="6556248"/>
            <a:ext cx="588336" cy="228600"/>
          </a:xfrm>
        </p:spPr>
        <p:txBody>
          <a:bodyPr/>
          <a:lstStyle>
            <a:lvl1pPr>
              <a:defRPr lang="en-US" smtClean="0">
                <a:solidFill>
                  <a:srgbClr val="FFFFFF"/>
                </a:solidFill>
              </a:defRPr>
            </a:lvl1pPr>
            <a:extLst/>
          </a:lstStyle>
          <a:p>
            <a:fld id="{B6F15528-21DE-4FAA-801E-634DDDAF4B2B}"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1D8BD707-D9CF-40AE-B4C6-C98DA3205C09}" type="datetimeFigureOut">
              <a:rPr lang="en-US" smtClean="0"/>
              <a:pPr/>
              <a:t>10/11/2025</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066800" y="2821837"/>
            <a:ext cx="6255488" cy="1362075"/>
          </a:xfrm>
        </p:spPr>
        <p:txBody>
          <a:bodyPr tIns="0" anchor="t"/>
          <a:lstStyle>
            <a:lvl1pPr algn="r">
              <a:buNone/>
              <a:defRPr sz="4200" b="1" cap="all"/>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1066800" y="1905000"/>
            <a:ext cx="6255488" cy="743507"/>
          </a:xfrm>
        </p:spPr>
        <p:txBody>
          <a:bodyPr anchor="b"/>
          <a:lstStyle>
            <a:lvl1pPr marL="0" indent="0" algn="r">
              <a:buNone/>
              <a:defRPr sz="2000">
                <a:solidFill>
                  <a:schemeClr val="tx1"/>
                </a:solidFill>
                <a:effectLst/>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a:xfrm>
            <a:off x="4724238" y="6556810"/>
            <a:ext cx="2002464" cy="226902"/>
          </a:xfrm>
        </p:spPr>
        <p:txBody>
          <a:bodyPr bIns="0" anchor="b"/>
          <a:lstStyle>
            <a:lvl1pPr>
              <a:defRPr>
                <a:solidFill>
                  <a:schemeClr val="tx2"/>
                </a:solidFill>
              </a:defRPr>
            </a:lvl1pPr>
            <a:extLst/>
          </a:lstStyle>
          <a:p>
            <a:fld id="{1D8BD707-D9CF-40AE-B4C6-C98DA3205C09}" type="datetimeFigureOut">
              <a:rPr lang="en-US" smtClean="0"/>
              <a:pPr/>
              <a:t>10/11/2025</a:t>
            </a:fld>
            <a:endParaRPr lang="en-US"/>
          </a:p>
        </p:txBody>
      </p:sp>
      <p:sp>
        <p:nvSpPr>
          <p:cNvPr id="5" name="Footer Placeholder 4"/>
          <p:cNvSpPr>
            <a:spLocks noGrp="1"/>
          </p:cNvSpPr>
          <p:nvPr>
            <p:ph type="ftr" sz="quarter" idx="11"/>
          </p:nvPr>
        </p:nvSpPr>
        <p:spPr>
          <a:xfrm>
            <a:off x="1735358" y="6556810"/>
            <a:ext cx="2895600" cy="228600"/>
          </a:xfrm>
        </p:spPr>
        <p:txBody>
          <a:bodyPr bIns="0" anchor="b"/>
          <a:lstStyle>
            <a:lvl1pPr>
              <a:defRPr>
                <a:solidFill>
                  <a:schemeClr val="tx2"/>
                </a:solidFill>
              </a:defRPr>
            </a:lvl1pPr>
            <a:extLst/>
          </a:lstStyle>
          <a:p>
            <a:endParaRPr lang="en-US"/>
          </a:p>
        </p:txBody>
      </p:sp>
      <p:sp>
        <p:nvSpPr>
          <p:cNvPr id="6" name="Slide Number Placeholder 5"/>
          <p:cNvSpPr>
            <a:spLocks noGrp="1"/>
          </p:cNvSpPr>
          <p:nvPr>
            <p:ph type="sldNum" sz="quarter" idx="12"/>
          </p:nvPr>
        </p:nvSpPr>
        <p:spPr>
          <a:xfrm>
            <a:off x="6733952" y="6555112"/>
            <a:ext cx="588336" cy="228600"/>
          </a:xfrm>
        </p:spPr>
        <p:txBody>
          <a:bodyPr/>
          <a:lstStyle>
            <a:extLst/>
          </a:lstStyle>
          <a:p>
            <a:fld id="{B6F15528-21DE-4FAA-801E-634DDDAF4B2B}"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42048" cy="1143000"/>
          </a:xfrm>
        </p:spPr>
        <p:txBody>
          <a:bodyPr/>
          <a:lstStyle>
            <a:extLst/>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600200"/>
            <a:ext cx="3520440" cy="4525963"/>
          </a:xfrm>
        </p:spPr>
        <p:txBody>
          <a:bodyPr anchor="t"/>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178808" y="1600200"/>
            <a:ext cx="3520440" cy="4525963"/>
          </a:xfrm>
        </p:spPr>
        <p:txBody>
          <a:bodyPr anchor="t"/>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1D8BD707-D9CF-40AE-B4C6-C98DA3205C09}" type="datetimeFigureOut">
              <a:rPr lang="en-US" smtClean="0"/>
              <a:pPr/>
              <a:t>10/11/2025</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42048" cy="1143000"/>
          </a:xfrm>
        </p:spPr>
        <p:txBody>
          <a:bodyPr anchor="b"/>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867400"/>
            <a:ext cx="3520440" cy="457200"/>
          </a:xfrm>
          <a:noFill/>
          <a:ln w="12700" cap="flat" cmpd="sng" algn="ctr">
            <a:solidFill>
              <a:schemeClr val="tx2"/>
            </a:solidFill>
            <a:prstDash val="solid"/>
          </a:ln>
          <a:effectLst/>
        </p:spPr>
        <p:style>
          <a:lnRef idx="1">
            <a:schemeClr val="accent1"/>
          </a:lnRef>
          <a:fillRef idx="3">
            <a:schemeClr val="accent1"/>
          </a:fillRef>
          <a:effectRef idx="2">
            <a:schemeClr val="accent1"/>
          </a:effectRef>
          <a:fontRef idx="minor">
            <a:schemeClr val="lt1"/>
          </a:fontRef>
        </p:style>
        <p:txBody>
          <a:bodyPr anchor="ctr"/>
          <a:lstStyle>
            <a:lvl1pPr marL="0" indent="0" algn="ctr">
              <a:buNone/>
              <a:defRPr sz="1800" b="1">
                <a:solidFill>
                  <a:schemeClr val="tx2"/>
                </a:solidFill>
                <a:effectLst/>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178808" y="5867400"/>
            <a:ext cx="3520440" cy="457200"/>
          </a:xfrm>
          <a:noFill/>
          <a:ln w="12700" cap="flat" cmpd="sng" algn="ctr">
            <a:solidFill>
              <a:schemeClr val="tx2"/>
            </a:solidFill>
            <a:prstDash val="solid"/>
          </a:ln>
          <a:effectLst/>
        </p:spPr>
        <p:style>
          <a:lnRef idx="1">
            <a:schemeClr val="accent2"/>
          </a:lnRef>
          <a:fillRef idx="3">
            <a:schemeClr val="accent2"/>
          </a:fillRef>
          <a:effectRef idx="2">
            <a:schemeClr val="accent2"/>
          </a:effectRef>
          <a:fontRef idx="minor">
            <a:schemeClr val="lt1"/>
          </a:fontRef>
        </p:style>
        <p:txBody>
          <a:bodyPr anchor="ctr"/>
          <a:lstStyle>
            <a:lvl1pPr marL="0" indent="0" algn="ctr">
              <a:buNone/>
              <a:defRPr sz="1800" b="1">
                <a:solidFill>
                  <a:schemeClr val="tx2"/>
                </a:solidFill>
                <a:effectLst/>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711840"/>
            <a:ext cx="3520440" cy="4114800"/>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178808" y="1711840"/>
            <a:ext cx="3520440" cy="4114800"/>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1D8BD707-D9CF-40AE-B4C6-C98DA3205C09}" type="datetimeFigureOut">
              <a:rPr lang="en-US" smtClean="0"/>
              <a:pPr/>
              <a:t>10/11/2025</a:t>
            </a:fld>
            <a:endParaRPr lang="en-US"/>
          </a:p>
        </p:txBody>
      </p:sp>
      <p:sp>
        <p:nvSpPr>
          <p:cNvPr id="8" name="Footer Placeholder 7"/>
          <p:cNvSpPr>
            <a:spLocks noGrp="1"/>
          </p:cNvSpPr>
          <p:nvPr>
            <p:ph type="ftr" sz="quarter" idx="11"/>
          </p:nvPr>
        </p:nvSpPr>
        <p:spPr/>
        <p:txBody>
          <a:bodyPr/>
          <a:lstStyle>
            <a:extLst/>
          </a:lstStyle>
          <a:p>
            <a:endParaRPr lang="en-US"/>
          </a:p>
        </p:txBody>
      </p:sp>
      <p:sp>
        <p:nvSpPr>
          <p:cNvPr id="9" name="Slide Number Placeholder 8"/>
          <p:cNvSpPr>
            <a:spLocks noGrp="1"/>
          </p:cNvSpPr>
          <p:nvPr>
            <p:ph type="sldNum" sz="quarter" idx="12"/>
          </p:nvPr>
        </p:nvSpPr>
        <p:spPr/>
        <p:txBody>
          <a:bodyPr/>
          <a:lstStyle>
            <a:extLst/>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42048" cy="1143000"/>
          </a:xfrm>
        </p:spPr>
        <p:txBody>
          <a:bodyPr/>
          <a:lstStyle>
            <a:extLst/>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extLst/>
          </a:lstStyle>
          <a:p>
            <a:fld id="{1D8BD707-D9CF-40AE-B4C6-C98DA3205C09}" type="datetimeFigureOut">
              <a:rPr lang="en-US" smtClean="0"/>
              <a:pPr/>
              <a:t>10/11/2025</a:t>
            </a:fld>
            <a:endParaRPr lang="en-US"/>
          </a:p>
        </p:txBody>
      </p:sp>
      <p:sp>
        <p:nvSpPr>
          <p:cNvPr id="4" name="Footer Placeholder 3"/>
          <p:cNvSpPr>
            <a:spLocks noGrp="1"/>
          </p:cNvSpPr>
          <p:nvPr>
            <p:ph type="ftr" sz="quarter" idx="11"/>
          </p:nvPr>
        </p:nvSpPr>
        <p:spPr/>
        <p:txBody>
          <a:bodyPr/>
          <a:lstStyle>
            <a:extLst/>
          </a:lstStyle>
          <a:p>
            <a:endParaRPr lang="en-US"/>
          </a:p>
        </p:txBody>
      </p:sp>
      <p:sp>
        <p:nvSpPr>
          <p:cNvPr id="5" name="Slide Number Placeholder 4"/>
          <p:cNvSpPr>
            <a:spLocks noGrp="1"/>
          </p:cNvSpPr>
          <p:nvPr>
            <p:ph type="sldNum" sz="quarter" idx="12"/>
          </p:nvPr>
        </p:nvSpPr>
        <p:spPr/>
        <p:txBody>
          <a:bodyPr/>
          <a:lstStyle>
            <a:extLst/>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solidFill>
                  <a:schemeClr val="tx2"/>
                </a:solidFill>
              </a:defRPr>
            </a:lvl1pPr>
            <a:extLst/>
          </a:lstStyle>
          <a:p>
            <a:fld id="{1D8BD707-D9CF-40AE-B4C6-C98DA3205C09}" type="datetimeFigureOut">
              <a:rPr lang="en-US" smtClean="0"/>
              <a:pPr/>
              <a:t>10/11/2025</a:t>
            </a:fld>
            <a:endParaRPr lang="en-US"/>
          </a:p>
        </p:txBody>
      </p:sp>
      <p:sp>
        <p:nvSpPr>
          <p:cNvPr id="3" name="Footer Placeholder 2"/>
          <p:cNvSpPr>
            <a:spLocks noGrp="1"/>
          </p:cNvSpPr>
          <p:nvPr>
            <p:ph type="ftr" sz="quarter" idx="11"/>
          </p:nvPr>
        </p:nvSpPr>
        <p:spPr/>
        <p:txBody>
          <a:bodyPr/>
          <a:lstStyle>
            <a:lvl1pPr>
              <a:defRPr>
                <a:solidFill>
                  <a:schemeClr val="tx2"/>
                </a:solidFill>
              </a:defRPr>
            </a:lvl1pPr>
            <a:extLst/>
          </a:lstStyle>
          <a:p>
            <a:endParaRPr lang="en-US"/>
          </a:p>
        </p:txBody>
      </p:sp>
      <p:sp>
        <p:nvSpPr>
          <p:cNvPr id="4" name="Slide Number Placeholder 3"/>
          <p:cNvSpPr>
            <a:spLocks noGrp="1"/>
          </p:cNvSpPr>
          <p:nvPr>
            <p:ph type="sldNum" sz="quarter" idx="12"/>
          </p:nvPr>
        </p:nvSpPr>
        <p:spPr/>
        <p:txBody>
          <a:bodyPr/>
          <a:lstStyle>
            <a:extLst/>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5897880" cy="1173480"/>
          </a:xfrm>
        </p:spPr>
        <p:txBody>
          <a:bodyPr wrap="square" anchor="b"/>
          <a:lstStyle>
            <a:lvl1pPr algn="l">
              <a:buNone/>
              <a:defRPr lang="en-US" sz="2400" baseline="0" smtClean="0"/>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57200" y="1497416"/>
            <a:ext cx="5897880" cy="602512"/>
          </a:xfrm>
        </p:spPr>
        <p:txBody>
          <a:bodyPr rot="0" spcFirstLastPara="0" vertOverflow="overflow" horzOverflow="overflow" vert="horz" wrap="square" lIns="45720" tIns="0" rIns="0" bIns="0" numCol="1" spcCol="0" rtlCol="0" fromWordArt="0" anchor="t" anchorCtr="0" forceAA="0" compatLnSpc="1">
            <a:normAutofit/>
          </a:bodyPr>
          <a:lstStyle>
            <a:lvl1pPr marL="0" indent="0">
              <a:spcBef>
                <a:spcPts val="0"/>
              </a:spcBef>
              <a:spcAft>
                <a:spcPts val="0"/>
              </a:spcAft>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457200" y="2133600"/>
            <a:ext cx="7239000" cy="4371752"/>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1D8BD707-D9CF-40AE-B4C6-C98DA3205C09}" type="datetimeFigureOut">
              <a:rPr lang="en-US" smtClean="0"/>
              <a:pPr/>
              <a:t>10/11/2025</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2"/>
      </p:bgRef>
    </p:bg>
    <p:spTree>
      <p:nvGrpSpPr>
        <p:cNvPr id="1" name=""/>
        <p:cNvGrpSpPr/>
        <p:nvPr/>
      </p:nvGrpSpPr>
      <p:grpSpPr>
        <a:xfrm>
          <a:off x="0" y="0"/>
          <a:ext cx="0" cy="0"/>
          <a:chOff x="0" y="0"/>
          <a:chExt cx="0" cy="0"/>
        </a:xfrm>
      </p:grpSpPr>
      <p:sp>
        <p:nvSpPr>
          <p:cNvPr id="8" name="Rectangle 7"/>
          <p:cNvSpPr/>
          <p:nvPr/>
        </p:nvSpPr>
        <p:spPr>
          <a:xfrm rot="21240000">
            <a:off x="597968" y="1004668"/>
            <a:ext cx="4319527" cy="4312573"/>
          </a:xfrm>
          <a:prstGeom prst="rect">
            <a:avLst/>
          </a:prstGeom>
          <a:solidFill>
            <a:srgbClr val="FAFAFA"/>
          </a:solidFill>
          <a:ln w="1270" cap="rnd" cmpd="sng" algn="ctr">
            <a:solidFill>
              <a:srgbClr val="EAEAEA"/>
            </a:solidFill>
            <a:prstDash val="solid"/>
          </a:ln>
          <a:effectLst>
            <a:outerShdw blurRad="25000" dist="12700" dir="5400000" algn="t" rotWithShape="0">
              <a:srgbClr val="000000">
                <a:alpha val="4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9" name="Rectangle 8"/>
          <p:cNvSpPr/>
          <p:nvPr/>
        </p:nvSpPr>
        <p:spPr>
          <a:xfrm rot="21420000">
            <a:off x="596706" y="998816"/>
            <a:ext cx="4319527" cy="4312573"/>
          </a:xfrm>
          <a:prstGeom prst="rect">
            <a:avLst/>
          </a:prstGeom>
          <a:solidFill>
            <a:srgbClr val="FAFAFA"/>
          </a:solidFill>
          <a:ln w="1270" cap="rnd" cmpd="sng" algn="ctr">
            <a:solidFill>
              <a:srgbClr val="EAEAEA"/>
            </a:solidFill>
            <a:prstDash val="solid"/>
          </a:ln>
          <a:effectLst>
            <a:outerShdw blurRad="28000" dist="12700" dir="5400000" algn="tl" rotWithShape="0">
              <a:srgbClr val="000000">
                <a:alpha val="4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Title 1"/>
          <p:cNvSpPr>
            <a:spLocks noGrp="1"/>
          </p:cNvSpPr>
          <p:nvPr>
            <p:ph type="title"/>
          </p:nvPr>
        </p:nvSpPr>
        <p:spPr>
          <a:xfrm>
            <a:off x="5389098" y="1143000"/>
            <a:ext cx="3429000" cy="2057400"/>
          </a:xfrm>
        </p:spPr>
        <p:txBody>
          <a:bodyPr vert="horz" anchor="b"/>
          <a:lstStyle>
            <a:lvl1pPr algn="l">
              <a:buNone/>
              <a:defRPr sz="3000" b="1" baseline="0">
                <a:ln w="500">
                  <a:solidFill>
                    <a:schemeClr val="tx2">
                      <a:shade val="10000"/>
                      <a:satMod val="135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defRPr>
            </a:lvl1pPr>
            <a:extLst/>
          </a:lstStyle>
          <a:p>
            <a:r>
              <a:rPr kumimoji="0" lang="en-US" smtClean="0"/>
              <a:t>Click to edit Master title style</a:t>
            </a:r>
            <a:endParaRPr kumimoji="0" lang="en-US" dirty="0"/>
          </a:p>
        </p:txBody>
      </p:sp>
      <p:sp>
        <p:nvSpPr>
          <p:cNvPr id="4" name="Text Placeholder 3"/>
          <p:cNvSpPr>
            <a:spLocks noGrp="1"/>
          </p:cNvSpPr>
          <p:nvPr>
            <p:ph type="body" sz="half" idx="2"/>
          </p:nvPr>
        </p:nvSpPr>
        <p:spPr>
          <a:xfrm>
            <a:off x="5389098" y="3283634"/>
            <a:ext cx="3429000" cy="1920240"/>
          </a:xfrm>
        </p:spPr>
        <p:txBody>
          <a:bodyPr rot="0" spcFirstLastPara="0" vertOverflow="overflow" horzOverflow="overflow" vert="horz" wrap="square" lIns="82296" tIns="0" rIns="0" bIns="0" numCol="1" spcCol="0" rtlCol="0" fromWordArt="0" anchor="t" anchorCtr="0" forceAA="0" compatLnSpc="1">
            <a:normAutofit/>
          </a:bodyPr>
          <a:lstStyle>
            <a:lvl1pPr marL="0" indent="0">
              <a:lnSpc>
                <a:spcPct val="100000"/>
              </a:lnSpc>
              <a:spcBef>
                <a:spcPts val="0"/>
              </a:spcBef>
              <a:buFontTx/>
              <a:buNone/>
              <a:defRPr sz="1400" baseline="0">
                <a:solidFill>
                  <a:schemeClr val="tx1"/>
                </a:solidFill>
              </a:defRPr>
            </a:lvl1pPr>
            <a:lvl2pPr>
              <a:defRPr sz="1200"/>
            </a:lvl2pPr>
            <a:lvl3pPr>
              <a:defRPr sz="1000"/>
            </a:lvl3pPr>
            <a:lvl4pPr>
              <a:defRPr sz="900"/>
            </a:lvl4pPr>
            <a:lvl5pPr>
              <a:defRPr sz="900"/>
            </a:lvl5pPr>
            <a:extLst/>
          </a:lstStyle>
          <a:p>
            <a:pPr marL="0" marR="0" lvl="0" indent="0" algn="l" defTabSz="0" rtl="0" eaLnBrk="1" fontAlgn="auto" latinLnBrk="0" hangingPunct="1">
              <a:lnSpc>
                <a:spcPct val="100000"/>
              </a:lnSpc>
              <a:spcBef>
                <a:spcPts val="0"/>
              </a:spcBef>
              <a:spcAft>
                <a:spcPts val="0"/>
              </a:spcAft>
              <a:buClr>
                <a:schemeClr val="tx2"/>
              </a:buClr>
              <a:buSzPct val="73000"/>
              <a:buFontTx/>
              <a:buNone/>
              <a:tabLst/>
              <a:defRPr/>
            </a:pPr>
            <a:r>
              <a:rPr kumimoji="0" lang="en-US" smtClean="0"/>
              <a:t>Click to edit Master text styles</a:t>
            </a:r>
          </a:p>
        </p:txBody>
      </p:sp>
      <p:sp>
        <p:nvSpPr>
          <p:cNvPr id="5" name="Date Placeholder 4"/>
          <p:cNvSpPr>
            <a:spLocks noGrp="1"/>
          </p:cNvSpPr>
          <p:nvPr>
            <p:ph type="dt" sz="half" idx="10"/>
          </p:nvPr>
        </p:nvSpPr>
        <p:spPr/>
        <p:txBody>
          <a:bodyPr/>
          <a:lstStyle>
            <a:extLst/>
          </a:lstStyle>
          <a:p>
            <a:fld id="{1D8BD707-D9CF-40AE-B4C6-C98DA3205C09}" type="datetimeFigureOut">
              <a:rPr lang="en-US" smtClean="0"/>
              <a:pPr/>
              <a:t>10/11/2025</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B6F15528-21DE-4FAA-801E-634DDDAF4B2B}" type="slidenum">
              <a:rPr lang="en-US" smtClean="0"/>
              <a:pPr/>
              <a:t>‹#›</a:t>
            </a:fld>
            <a:endParaRPr lang="en-US"/>
          </a:p>
        </p:txBody>
      </p:sp>
      <p:sp>
        <p:nvSpPr>
          <p:cNvPr id="10" name="Picture Placeholder 9"/>
          <p:cNvSpPr>
            <a:spLocks noGrp="1"/>
          </p:cNvSpPr>
          <p:nvPr>
            <p:ph type="pic" idx="1"/>
          </p:nvPr>
        </p:nvSpPr>
        <p:spPr>
          <a:xfrm>
            <a:off x="663682" y="1041002"/>
            <a:ext cx="4206240" cy="4206240"/>
          </a:xfrm>
          <a:solidFill>
            <a:schemeClr val="bg2">
              <a:shade val="50000"/>
            </a:schemeClr>
          </a:solidFill>
          <a:ln w="107950">
            <a:solidFill>
              <a:srgbClr val="FFFFFF"/>
            </a:solidFill>
            <a:miter lim="800000"/>
          </a:ln>
          <a:effectLst>
            <a:outerShdw blurRad="44450" dist="3810" dir="5400000" algn="tl" rotWithShape="0">
              <a:srgbClr val="000000">
                <a:alpha val="60000"/>
              </a:srgbClr>
            </a:outerShdw>
          </a:effectLst>
          <a:scene3d>
            <a:camera prst="orthographicFront"/>
            <a:lightRig rig="threePt" dir="t"/>
          </a:scene3d>
          <a:sp3d contourW="3810">
            <a:contourClr>
              <a:srgbClr val="969696"/>
            </a:contourClr>
          </a:sp3d>
        </p:spPr>
        <p:txBody>
          <a:bodyPr/>
          <a:lstStyle>
            <a:lvl1pPr marL="0" indent="0">
              <a:buNone/>
              <a:defRPr sz="3200"/>
            </a:lvl1pPr>
            <a:extLst/>
          </a:lstStyle>
          <a:p>
            <a:r>
              <a:rPr kumimoji="0" lang="en-US" smtClean="0"/>
              <a:t>Click icon to add picture</a:t>
            </a:r>
            <a:endParaRPr kumimoji="0"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1D8BD707-D9CF-40AE-B4C6-C98DA3205C09}" type="datetimeFigureOut">
              <a:rPr lang="en-US" smtClean="0"/>
              <a:pPr/>
              <a:t>10/11/2025</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3200" y="274955"/>
            <a:ext cx="1524000" cy="5851525"/>
          </a:xfrm>
        </p:spPr>
        <p:txBody>
          <a:bodyPr vert="eaVert" ancho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42"/>
            <a:ext cx="6019800" cy="5851525"/>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a:xfrm>
            <a:off x="4242816" y="6557946"/>
            <a:ext cx="2002464" cy="226902"/>
          </a:xfrm>
        </p:spPr>
        <p:txBody>
          <a:bodyPr/>
          <a:lstStyle>
            <a:extLst/>
          </a:lstStyle>
          <a:p>
            <a:fld id="{1D8BD707-D9CF-40AE-B4C6-C98DA3205C09}" type="datetimeFigureOut">
              <a:rPr lang="en-US" smtClean="0"/>
              <a:pPr/>
              <a:t>10/11/2025</a:t>
            </a:fld>
            <a:endParaRPr lang="en-US"/>
          </a:p>
        </p:txBody>
      </p:sp>
      <p:sp>
        <p:nvSpPr>
          <p:cNvPr id="5" name="Footer Placeholder 4"/>
          <p:cNvSpPr>
            <a:spLocks noGrp="1"/>
          </p:cNvSpPr>
          <p:nvPr>
            <p:ph type="ftr" sz="quarter" idx="11"/>
          </p:nvPr>
        </p:nvSpPr>
        <p:spPr>
          <a:xfrm>
            <a:off x="457200" y="6556248"/>
            <a:ext cx="3657600" cy="228600"/>
          </a:xfrm>
        </p:spPr>
        <p:txBody>
          <a:bodyPr/>
          <a:lstStyle>
            <a:extLst/>
          </a:lstStyle>
          <a:p>
            <a:endParaRPr lang="en-US"/>
          </a:p>
        </p:txBody>
      </p:sp>
      <p:sp>
        <p:nvSpPr>
          <p:cNvPr id="6" name="Slide Number Placeholder 5"/>
          <p:cNvSpPr>
            <a:spLocks noGrp="1"/>
          </p:cNvSpPr>
          <p:nvPr>
            <p:ph type="sldNum" sz="quarter" idx="12"/>
          </p:nvPr>
        </p:nvSpPr>
        <p:spPr>
          <a:xfrm>
            <a:off x="6254496" y="6553200"/>
            <a:ext cx="588336" cy="228600"/>
          </a:xfrm>
        </p:spPr>
        <p:txBody>
          <a:bodyPr/>
          <a:lstStyle>
            <a:lvl1pPr>
              <a:defRPr>
                <a:solidFill>
                  <a:schemeClr val="tx2"/>
                </a:solidFill>
              </a:defRPr>
            </a:lvl1pPr>
            <a:extLst/>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p:nvSpPr>
        <p:spPr>
          <a:xfrm flipH="1">
            <a:off x="8153400" y="0"/>
            <a:ext cx="990600" cy="6858000"/>
          </a:xfrm>
          <a:prstGeom prst="rect">
            <a:avLst/>
          </a:prstGeom>
          <a:blipFill>
            <a:blip r:embed="rId13">
              <a:alphaModFix amt="43000"/>
            </a:blip>
            <a:tile tx="0" ty="0" sx="50000" sy="50000" flip="none" algn="tl"/>
          </a:blipFill>
          <a:ln w="0" cap="flat" cmpd="sng" algn="ctr">
            <a:noFill/>
            <a:prstDash val="solid"/>
          </a:ln>
          <a:effectLst>
            <a:fillOverlay blend="mult">
              <a:gradFill rotWithShape="1">
                <a:gsLst>
                  <a:gs pos="0">
                    <a:schemeClr val="tx2">
                      <a:tint val="62000"/>
                      <a:satMod val="420000"/>
                    </a:schemeClr>
                  </a:gs>
                  <a:gs pos="100000">
                    <a:schemeClr val="tx2">
                      <a:shade val="20000"/>
                      <a:satMod val="170000"/>
                    </a:schemeClr>
                  </a:gs>
                </a:gsLst>
                <a:path path="circle">
                  <a:fillToRect l="50000" t="110000" r="50000" b="-10000"/>
                </a:path>
                <a:tileRect/>
              </a:gradFill>
            </a:fillOverlay>
            <a:innerShdw blurRad="63500" dist="44450" dir="10800000">
              <a:srgbClr val="000000">
                <a:alpha val="45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3" name="Title Placeholder 2"/>
          <p:cNvSpPr>
            <a:spLocks noGrp="1"/>
          </p:cNvSpPr>
          <p:nvPr>
            <p:ph type="title"/>
          </p:nvPr>
        </p:nvSpPr>
        <p:spPr>
          <a:xfrm>
            <a:off x="457200" y="320040"/>
            <a:ext cx="7239000" cy="1143000"/>
          </a:xfrm>
          <a:prstGeom prst="rect">
            <a:avLst/>
          </a:prstGeom>
        </p:spPr>
        <p:txBody>
          <a:bodyPr vert="horz" lIns="45720" tIns="0" rIns="45720" bIns="0" anchor="b" anchorCtr="0">
            <a:normAutofit/>
          </a:bodyPr>
          <a:lstStyle>
            <a:extLst/>
          </a:lstStyle>
          <a:p>
            <a:r>
              <a:rPr kumimoji="0" lang="en-US" smtClean="0"/>
              <a:t>Click to edit Master title style</a:t>
            </a:r>
            <a:endParaRPr kumimoji="0" lang="en-US"/>
          </a:p>
        </p:txBody>
      </p:sp>
      <p:sp>
        <p:nvSpPr>
          <p:cNvPr id="31" name="Text Placeholder 30"/>
          <p:cNvSpPr>
            <a:spLocks noGrp="1"/>
          </p:cNvSpPr>
          <p:nvPr>
            <p:ph type="body" idx="1"/>
          </p:nvPr>
        </p:nvSpPr>
        <p:spPr>
          <a:xfrm>
            <a:off x="457200" y="1609416"/>
            <a:ext cx="7239000" cy="4846320"/>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27" name="Date Placeholder 26"/>
          <p:cNvSpPr>
            <a:spLocks noGrp="1"/>
          </p:cNvSpPr>
          <p:nvPr>
            <p:ph type="dt" sz="half" idx="2"/>
          </p:nvPr>
        </p:nvSpPr>
        <p:spPr>
          <a:xfrm>
            <a:off x="4245936" y="6557946"/>
            <a:ext cx="2002464" cy="226902"/>
          </a:xfrm>
          <a:prstGeom prst="rect">
            <a:avLst/>
          </a:prstGeom>
        </p:spPr>
        <p:txBody>
          <a:bodyPr vert="horz" tIns="0" bIns="0" anchor="b"/>
          <a:lstStyle>
            <a:lvl1pPr algn="l" eaLnBrk="1" latinLnBrk="0" hangingPunct="1">
              <a:defRPr kumimoji="0" sz="1000">
                <a:solidFill>
                  <a:schemeClr val="tx2"/>
                </a:solidFill>
              </a:defRPr>
            </a:lvl1pPr>
            <a:extLst/>
          </a:lstStyle>
          <a:p>
            <a:fld id="{1D8BD707-D9CF-40AE-B4C6-C98DA3205C09}" type="datetimeFigureOut">
              <a:rPr lang="en-US" smtClean="0"/>
              <a:pPr/>
              <a:t>10/11/2025</a:t>
            </a:fld>
            <a:endParaRPr lang="en-US"/>
          </a:p>
        </p:txBody>
      </p:sp>
      <p:sp>
        <p:nvSpPr>
          <p:cNvPr id="4" name="Footer Placeholder 3"/>
          <p:cNvSpPr>
            <a:spLocks noGrp="1"/>
          </p:cNvSpPr>
          <p:nvPr>
            <p:ph type="ftr" sz="quarter" idx="3"/>
          </p:nvPr>
        </p:nvSpPr>
        <p:spPr>
          <a:xfrm>
            <a:off x="457200" y="6557946"/>
            <a:ext cx="3657600" cy="228600"/>
          </a:xfrm>
          <a:prstGeom prst="rect">
            <a:avLst/>
          </a:prstGeom>
        </p:spPr>
        <p:txBody>
          <a:bodyPr vert="horz" tIns="0" bIns="0" anchor="b"/>
          <a:lstStyle>
            <a:lvl1pPr algn="r" eaLnBrk="1" latinLnBrk="0" hangingPunct="1">
              <a:defRPr kumimoji="0" sz="1000">
                <a:solidFill>
                  <a:schemeClr val="tx2"/>
                </a:solidFill>
              </a:defRPr>
            </a:lvl1pPr>
            <a:extLst/>
          </a:lstStyle>
          <a:p>
            <a:endParaRPr lang="en-US"/>
          </a:p>
        </p:txBody>
      </p:sp>
      <p:sp>
        <p:nvSpPr>
          <p:cNvPr id="16" name="Slide Number Placeholder 15"/>
          <p:cNvSpPr>
            <a:spLocks noGrp="1"/>
          </p:cNvSpPr>
          <p:nvPr>
            <p:ph type="sldNum" sz="quarter" idx="4"/>
          </p:nvPr>
        </p:nvSpPr>
        <p:spPr>
          <a:xfrm>
            <a:off x="6251448" y="6556248"/>
            <a:ext cx="588336" cy="228600"/>
          </a:xfrm>
          <a:prstGeom prst="rect">
            <a:avLst/>
          </a:prstGeom>
        </p:spPr>
        <p:txBody>
          <a:bodyPr vert="horz" lIns="0" tIns="0" rIns="0" bIns="0" anchor="b"/>
          <a:lstStyle>
            <a:lvl1pPr algn="r" eaLnBrk="1" latinLnBrk="0" hangingPunct="1">
              <a:defRPr kumimoji="0" sz="1100">
                <a:solidFill>
                  <a:schemeClr val="tx2"/>
                </a:solidFill>
              </a:defRPr>
            </a:lvl1pPr>
            <a:extLst/>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3800" b="1" kern="1200" cap="all" baseline="0">
          <a:ln w="500">
            <a:solidFill>
              <a:schemeClr val="tx2">
                <a:shade val="20000"/>
                <a:satMod val="120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latin typeface="+mj-lt"/>
          <a:ea typeface="+mj-ea"/>
          <a:cs typeface="+mj-cs"/>
        </a:defRPr>
      </a:lvl1pPr>
      <a:extLst/>
    </p:titleStyle>
    <p:bodyStyle>
      <a:lvl1pPr marL="274320" indent="-274320" algn="l" rtl="0" eaLnBrk="1" latinLnBrk="0" hangingPunct="1">
        <a:spcBef>
          <a:spcPts val="600"/>
        </a:spcBef>
        <a:buClr>
          <a:schemeClr val="tx2"/>
        </a:buClr>
        <a:buSzPct val="73000"/>
        <a:buFont typeface="Wingdings 2"/>
        <a:buChar char=""/>
        <a:defRPr kumimoji="0" sz="2600" kern="1200" baseline="0">
          <a:solidFill>
            <a:schemeClr val="tx1"/>
          </a:solidFill>
          <a:latin typeface="+mn-lt"/>
          <a:ea typeface="+mn-ea"/>
          <a:cs typeface="+mn-cs"/>
        </a:defRPr>
      </a:lvl1pPr>
      <a:lvl2pPr marL="521208" indent="-228600" algn="l" rtl="0" eaLnBrk="1" latinLnBrk="0" hangingPunct="1">
        <a:spcBef>
          <a:spcPts val="500"/>
        </a:spcBef>
        <a:buClr>
          <a:schemeClr val="accent4"/>
        </a:buClr>
        <a:buSzPct val="80000"/>
        <a:buFont typeface="Wingdings 2"/>
        <a:buChar char=""/>
        <a:defRPr kumimoji="0" sz="2300" kern="1200">
          <a:solidFill>
            <a:schemeClr val="tx1">
              <a:tint val="85000"/>
            </a:schemeClr>
          </a:solidFill>
          <a:latin typeface="+mn-lt"/>
          <a:ea typeface="+mn-ea"/>
          <a:cs typeface="+mn-cs"/>
        </a:defRPr>
      </a:lvl2pPr>
      <a:lvl3pPr marL="758952" indent="-228600" algn="l" rtl="0" eaLnBrk="1" latinLnBrk="0" hangingPunct="1">
        <a:spcBef>
          <a:spcPts val="400"/>
        </a:spcBef>
        <a:buClr>
          <a:schemeClr val="accent4"/>
        </a:buClr>
        <a:buSzPct val="60000"/>
        <a:buFont typeface="Wingdings"/>
        <a:buChar char=""/>
        <a:defRPr kumimoji="0" sz="2000" kern="1200">
          <a:solidFill>
            <a:schemeClr val="tx1"/>
          </a:solidFill>
          <a:latin typeface="+mn-lt"/>
          <a:ea typeface="+mn-ea"/>
          <a:cs typeface="+mn-cs"/>
        </a:defRPr>
      </a:lvl3pPr>
      <a:lvl4pPr marL="1005840" indent="-228600" algn="l" rtl="0" eaLnBrk="1" latinLnBrk="0" hangingPunct="1">
        <a:spcBef>
          <a:spcPct val="20000"/>
        </a:spcBef>
        <a:buClr>
          <a:schemeClr val="accent4"/>
        </a:buClr>
        <a:buSzPct val="80000"/>
        <a:buFont typeface="Wingdings 2"/>
        <a:buChar char=""/>
        <a:defRPr kumimoji="0" sz="2000" kern="1200">
          <a:solidFill>
            <a:schemeClr val="tx1">
              <a:tint val="85000"/>
            </a:schemeClr>
          </a:solidFill>
          <a:latin typeface="+mn-lt"/>
          <a:ea typeface="+mn-ea"/>
          <a:cs typeface="+mn-cs"/>
        </a:defRPr>
      </a:lvl4pPr>
      <a:lvl5pPr marL="1280160" indent="-228600" algn="l" rtl="0" eaLnBrk="1" latinLnBrk="0" hangingPunct="1">
        <a:spcBef>
          <a:spcPts val="400"/>
        </a:spcBef>
        <a:buClr>
          <a:schemeClr val="accent4"/>
        </a:buClr>
        <a:buSzPct val="70000"/>
        <a:buFont typeface="Wingdings"/>
        <a:buChar char=""/>
        <a:defRPr kumimoji="0" sz="1800" kern="1200">
          <a:solidFill>
            <a:schemeClr val="tx1"/>
          </a:solidFill>
          <a:latin typeface="+mn-lt"/>
          <a:ea typeface="+mn-ea"/>
          <a:cs typeface="+mn-cs"/>
        </a:defRPr>
      </a:lvl5pPr>
      <a:lvl6pPr marL="1472184" indent="-182880" algn="l" rtl="0" eaLnBrk="1" latinLnBrk="0" hangingPunct="1">
        <a:spcBef>
          <a:spcPts val="400"/>
        </a:spcBef>
        <a:buClr>
          <a:schemeClr val="accent4"/>
        </a:buClr>
        <a:buSzPct val="80000"/>
        <a:buFont typeface="Wingdings 2"/>
        <a:buChar char=""/>
        <a:defRPr kumimoji="0" sz="1800" kern="1200">
          <a:solidFill>
            <a:schemeClr val="tx1">
              <a:tint val="85000"/>
            </a:schemeClr>
          </a:solidFill>
          <a:latin typeface="+mn-lt"/>
          <a:ea typeface="+mn-ea"/>
          <a:cs typeface="+mn-cs"/>
        </a:defRPr>
      </a:lvl6pPr>
      <a:lvl7pPr marL="1673352" indent="-182880" algn="l" rtl="0" eaLnBrk="1" latinLnBrk="0" hangingPunct="1">
        <a:spcBef>
          <a:spcPct val="20000"/>
        </a:spcBef>
        <a:buClr>
          <a:schemeClr val="accent4"/>
        </a:buClr>
        <a:buSzPct val="80000"/>
        <a:buFont typeface="Wingdings 2"/>
        <a:buChar char=""/>
        <a:defRPr kumimoji="0" sz="1600" kern="1200" baseline="0">
          <a:solidFill>
            <a:schemeClr val="tx1"/>
          </a:solidFill>
          <a:latin typeface="+mn-lt"/>
          <a:ea typeface="+mn-ea"/>
          <a:cs typeface="+mn-cs"/>
        </a:defRPr>
      </a:lvl7pPr>
      <a:lvl8pPr marL="1847088" indent="-182880" algn="l" rtl="0" eaLnBrk="1" latinLnBrk="0" hangingPunct="1">
        <a:spcBef>
          <a:spcPts val="300"/>
        </a:spcBef>
        <a:buClr>
          <a:schemeClr val="accent4"/>
        </a:buClr>
        <a:buSzPct val="100000"/>
        <a:buChar char="•"/>
        <a:defRPr kumimoji="0" sz="1600" kern="1200" baseline="0">
          <a:solidFill>
            <a:schemeClr val="tx1">
              <a:tint val="85000"/>
            </a:schemeClr>
          </a:solidFill>
          <a:latin typeface="+mn-lt"/>
          <a:ea typeface="+mn-ea"/>
          <a:cs typeface="+mn-cs"/>
        </a:defRPr>
      </a:lvl8pPr>
      <a:lvl9pPr marL="2057400" indent="-182880" algn="l" rtl="0" eaLnBrk="1" latinLnBrk="0" hangingPunct="1">
        <a:spcBef>
          <a:spcPct val="20000"/>
        </a:spcBef>
        <a:buClr>
          <a:schemeClr val="accent4"/>
        </a:buClr>
        <a:buSzPct val="100000"/>
        <a:buFont typeface="Wingdings"/>
        <a:buChar char="§"/>
        <a:defRPr kumimoji="0" sz="14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2" Type="http://schemas.openxmlformats.org/officeDocument/2006/relationships/hyperlink" Target="https://image1.slideserve.com/2820627/george-bernard-shaw-s-arms-and-the-man-n.jpg"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hyperlink" Target="https://image1.slideserve.com/2820627/george-bernard-shaw-1856-1950-a-brief-biography-n.jpg"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hyperlink" Target="https://image1.slideserve.com/2820627/his-works-n.jpg"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hyperlink" Target="https://image1.slideserve.com/2820627/slide7-n.jpg" TargetMode="Externa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pPr algn="ctr"/>
            <a:r>
              <a:rPr lang="en-US" sz="2800" dirty="0">
                <a:ln w="500">
                  <a:solidFill>
                    <a:srgbClr val="B13F9A">
                      <a:shade val="20000"/>
                      <a:satMod val="120000"/>
                    </a:srgbClr>
                  </a:solidFill>
                </a:ln>
                <a:gradFill>
                  <a:gsLst>
                    <a:gs pos="0">
                      <a:srgbClr val="F9B639">
                        <a:tint val="13000"/>
                      </a:srgbClr>
                    </a:gs>
                    <a:gs pos="10000">
                      <a:srgbClr val="F9B639">
                        <a:tint val="20000"/>
                      </a:srgbClr>
                    </a:gs>
                    <a:gs pos="49000">
                      <a:srgbClr val="F9B639">
                        <a:tint val="70000"/>
                      </a:srgbClr>
                    </a:gs>
                    <a:gs pos="50000">
                      <a:srgbClr val="F9B639">
                        <a:tint val="97000"/>
                      </a:srgbClr>
                    </a:gs>
                    <a:gs pos="100000">
                      <a:srgbClr val="F9B639">
                        <a:tint val="20000"/>
                      </a:srgbClr>
                    </a:gs>
                  </a:gsLst>
                  <a:lin ang="5400000" scaled="1"/>
                </a:gradFill>
                <a:hlinkClick r:id="rId2"/>
              </a:rPr>
              <a:t/>
            </a:r>
            <a:br>
              <a:rPr lang="en-US" sz="2800" dirty="0">
                <a:ln w="500">
                  <a:solidFill>
                    <a:srgbClr val="B13F9A">
                      <a:shade val="20000"/>
                      <a:satMod val="120000"/>
                    </a:srgbClr>
                  </a:solidFill>
                </a:ln>
                <a:gradFill>
                  <a:gsLst>
                    <a:gs pos="0">
                      <a:srgbClr val="F9B639">
                        <a:tint val="13000"/>
                      </a:srgbClr>
                    </a:gs>
                    <a:gs pos="10000">
                      <a:srgbClr val="F9B639">
                        <a:tint val="20000"/>
                      </a:srgbClr>
                    </a:gs>
                    <a:gs pos="49000">
                      <a:srgbClr val="F9B639">
                        <a:tint val="70000"/>
                      </a:srgbClr>
                    </a:gs>
                    <a:gs pos="50000">
                      <a:srgbClr val="F9B639">
                        <a:tint val="97000"/>
                      </a:srgbClr>
                    </a:gs>
                    <a:gs pos="100000">
                      <a:srgbClr val="F9B639">
                        <a:tint val="20000"/>
                      </a:srgbClr>
                    </a:gs>
                  </a:gsLst>
                  <a:lin ang="5400000" scaled="1"/>
                </a:gradFill>
                <a:hlinkClick r:id="rId2"/>
              </a:rPr>
            </a:br>
            <a:r>
              <a:rPr lang="en-US" sz="2800" dirty="0">
                <a:ln w="500">
                  <a:solidFill>
                    <a:srgbClr val="B13F9A">
                      <a:shade val="20000"/>
                      <a:satMod val="120000"/>
                    </a:srgbClr>
                  </a:solidFill>
                </a:ln>
                <a:gradFill>
                  <a:gsLst>
                    <a:gs pos="0">
                      <a:srgbClr val="F9B639">
                        <a:tint val="13000"/>
                      </a:srgbClr>
                    </a:gs>
                    <a:gs pos="10000">
                      <a:srgbClr val="F9B639">
                        <a:tint val="20000"/>
                      </a:srgbClr>
                    </a:gs>
                    <a:gs pos="49000">
                      <a:srgbClr val="F9B639">
                        <a:tint val="70000"/>
                      </a:srgbClr>
                    </a:gs>
                    <a:gs pos="50000">
                      <a:srgbClr val="F9B639">
                        <a:tint val="97000"/>
                      </a:srgbClr>
                    </a:gs>
                    <a:gs pos="100000">
                      <a:srgbClr val="F9B639">
                        <a:tint val="20000"/>
                      </a:srgbClr>
                    </a:gs>
                  </a:gsLst>
                  <a:lin ang="5400000" scaled="1"/>
                </a:gradFill>
                <a:hlinkClick r:id="rId2"/>
              </a:rPr>
              <a:t/>
            </a:r>
            <a:br>
              <a:rPr lang="en-US" sz="2800" dirty="0">
                <a:ln w="500">
                  <a:solidFill>
                    <a:srgbClr val="B13F9A">
                      <a:shade val="20000"/>
                      <a:satMod val="120000"/>
                    </a:srgbClr>
                  </a:solidFill>
                </a:ln>
                <a:gradFill>
                  <a:gsLst>
                    <a:gs pos="0">
                      <a:srgbClr val="F9B639">
                        <a:tint val="13000"/>
                      </a:srgbClr>
                    </a:gs>
                    <a:gs pos="10000">
                      <a:srgbClr val="F9B639">
                        <a:tint val="20000"/>
                      </a:srgbClr>
                    </a:gs>
                    <a:gs pos="49000">
                      <a:srgbClr val="F9B639">
                        <a:tint val="70000"/>
                      </a:srgbClr>
                    </a:gs>
                    <a:gs pos="50000">
                      <a:srgbClr val="F9B639">
                        <a:tint val="97000"/>
                      </a:srgbClr>
                    </a:gs>
                    <a:gs pos="100000">
                      <a:srgbClr val="F9B639">
                        <a:tint val="20000"/>
                      </a:srgbClr>
                    </a:gs>
                  </a:gsLst>
                  <a:lin ang="5400000" scaled="1"/>
                </a:gradFill>
                <a:hlinkClick r:id="rId2"/>
              </a:rPr>
            </a:br>
            <a:r>
              <a:rPr lang="en-US" sz="2800" dirty="0">
                <a:ln w="500">
                  <a:solidFill>
                    <a:srgbClr val="B13F9A">
                      <a:shade val="20000"/>
                      <a:satMod val="120000"/>
                    </a:srgbClr>
                  </a:solidFill>
                </a:ln>
                <a:gradFill>
                  <a:gsLst>
                    <a:gs pos="0">
                      <a:srgbClr val="F9B639">
                        <a:tint val="13000"/>
                      </a:srgbClr>
                    </a:gs>
                    <a:gs pos="10000">
                      <a:srgbClr val="F9B639">
                        <a:tint val="20000"/>
                      </a:srgbClr>
                    </a:gs>
                    <a:gs pos="49000">
                      <a:srgbClr val="F9B639">
                        <a:tint val="70000"/>
                      </a:srgbClr>
                    </a:gs>
                    <a:gs pos="50000">
                      <a:srgbClr val="F9B639">
                        <a:tint val="97000"/>
                      </a:srgbClr>
                    </a:gs>
                    <a:gs pos="100000">
                      <a:srgbClr val="F9B639">
                        <a:tint val="20000"/>
                      </a:srgbClr>
                    </a:gs>
                  </a:gsLst>
                  <a:lin ang="5400000" scaled="1"/>
                </a:gradFill>
                <a:hlinkClick r:id="rId2"/>
              </a:rPr>
              <a:t/>
            </a:r>
            <a:br>
              <a:rPr lang="en-US" sz="2800" dirty="0">
                <a:ln w="500">
                  <a:solidFill>
                    <a:srgbClr val="B13F9A">
                      <a:shade val="20000"/>
                      <a:satMod val="120000"/>
                    </a:srgbClr>
                  </a:solidFill>
                </a:ln>
                <a:gradFill>
                  <a:gsLst>
                    <a:gs pos="0">
                      <a:srgbClr val="F9B639">
                        <a:tint val="13000"/>
                      </a:srgbClr>
                    </a:gs>
                    <a:gs pos="10000">
                      <a:srgbClr val="F9B639">
                        <a:tint val="20000"/>
                      </a:srgbClr>
                    </a:gs>
                    <a:gs pos="49000">
                      <a:srgbClr val="F9B639">
                        <a:tint val="70000"/>
                      </a:srgbClr>
                    </a:gs>
                    <a:gs pos="50000">
                      <a:srgbClr val="F9B639">
                        <a:tint val="97000"/>
                      </a:srgbClr>
                    </a:gs>
                    <a:gs pos="100000">
                      <a:srgbClr val="F9B639">
                        <a:tint val="20000"/>
                      </a:srgbClr>
                    </a:gs>
                  </a:gsLst>
                  <a:lin ang="5400000" scaled="1"/>
                </a:gradFill>
                <a:hlinkClick r:id="rId2"/>
              </a:rPr>
            </a:br>
            <a:r>
              <a:rPr lang="ar-SA" sz="2800" dirty="0">
                <a:ln w="500">
                  <a:solidFill>
                    <a:srgbClr val="B13F9A">
                      <a:shade val="20000"/>
                      <a:satMod val="120000"/>
                    </a:srgbClr>
                  </a:solidFill>
                </a:ln>
                <a:gradFill>
                  <a:gsLst>
                    <a:gs pos="0">
                      <a:srgbClr val="F9B639">
                        <a:tint val="13000"/>
                      </a:srgbClr>
                    </a:gs>
                    <a:gs pos="10000">
                      <a:srgbClr val="F9B639">
                        <a:tint val="20000"/>
                      </a:srgbClr>
                    </a:gs>
                    <a:gs pos="49000">
                      <a:srgbClr val="F9B639">
                        <a:tint val="70000"/>
                      </a:srgbClr>
                    </a:gs>
                    <a:gs pos="50000">
                      <a:srgbClr val="F9B639">
                        <a:tint val="97000"/>
                      </a:srgbClr>
                    </a:gs>
                    <a:gs pos="100000">
                      <a:srgbClr val="F9B639">
                        <a:tint val="20000"/>
                      </a:srgbClr>
                    </a:gs>
                  </a:gsLst>
                  <a:lin ang="5400000" scaled="1"/>
                </a:gradFill>
                <a:hlinkClick r:id="rId2"/>
              </a:rPr>
              <a:t>جامعةديالى  كلية التربية للعلوم الانسانية قسم اللغة الانكليزية</a:t>
            </a:r>
            <a:r>
              <a:rPr lang="en-US" sz="2800">
                <a:ln w="500">
                  <a:solidFill>
                    <a:srgbClr val="B13F9A">
                      <a:shade val="20000"/>
                      <a:satMod val="120000"/>
                    </a:srgbClr>
                  </a:solidFill>
                </a:ln>
                <a:gradFill>
                  <a:gsLst>
                    <a:gs pos="0">
                      <a:srgbClr val="F9B639">
                        <a:tint val="13000"/>
                      </a:srgbClr>
                    </a:gs>
                    <a:gs pos="10000">
                      <a:srgbClr val="F9B639">
                        <a:tint val="20000"/>
                      </a:srgbClr>
                    </a:gs>
                    <a:gs pos="49000">
                      <a:srgbClr val="F9B639">
                        <a:tint val="70000"/>
                      </a:srgbClr>
                    </a:gs>
                    <a:gs pos="50000">
                      <a:srgbClr val="F9B639">
                        <a:tint val="97000"/>
                      </a:srgbClr>
                    </a:gs>
                    <a:gs pos="100000">
                      <a:srgbClr val="F9B639">
                        <a:tint val="20000"/>
                      </a:srgbClr>
                    </a:gs>
                  </a:gsLst>
                  <a:lin ang="5400000" scaled="1"/>
                </a:gradFill>
                <a:hlinkClick r:id="rId2"/>
              </a:rPr>
              <a:t/>
            </a:r>
            <a:br>
              <a:rPr lang="en-US" sz="2800">
                <a:ln w="500">
                  <a:solidFill>
                    <a:srgbClr val="B13F9A">
                      <a:shade val="20000"/>
                      <a:satMod val="120000"/>
                    </a:srgbClr>
                  </a:solidFill>
                </a:ln>
                <a:gradFill>
                  <a:gsLst>
                    <a:gs pos="0">
                      <a:srgbClr val="F9B639">
                        <a:tint val="13000"/>
                      </a:srgbClr>
                    </a:gs>
                    <a:gs pos="10000">
                      <a:srgbClr val="F9B639">
                        <a:tint val="20000"/>
                      </a:srgbClr>
                    </a:gs>
                    <a:gs pos="49000">
                      <a:srgbClr val="F9B639">
                        <a:tint val="70000"/>
                      </a:srgbClr>
                    </a:gs>
                    <a:gs pos="50000">
                      <a:srgbClr val="F9B639">
                        <a:tint val="97000"/>
                      </a:srgbClr>
                    </a:gs>
                    <a:gs pos="100000">
                      <a:srgbClr val="F9B639">
                        <a:tint val="20000"/>
                      </a:srgbClr>
                    </a:gs>
                  </a:gsLst>
                  <a:lin ang="5400000" scaled="1"/>
                </a:gradFill>
                <a:hlinkClick r:id="rId2"/>
              </a:rPr>
            </a:br>
            <a:r>
              <a:rPr lang="en-US" sz="2800">
                <a:ln w="500">
                  <a:solidFill>
                    <a:srgbClr val="B13F9A">
                      <a:shade val="20000"/>
                      <a:satMod val="120000"/>
                    </a:srgbClr>
                  </a:solidFill>
                </a:ln>
                <a:gradFill>
                  <a:gsLst>
                    <a:gs pos="0">
                      <a:srgbClr val="F9B639">
                        <a:tint val="13000"/>
                      </a:srgbClr>
                    </a:gs>
                    <a:gs pos="10000">
                      <a:srgbClr val="F9B639">
                        <a:tint val="20000"/>
                      </a:srgbClr>
                    </a:gs>
                    <a:gs pos="49000">
                      <a:srgbClr val="F9B639">
                        <a:tint val="70000"/>
                      </a:srgbClr>
                    </a:gs>
                    <a:gs pos="50000">
                      <a:srgbClr val="F9B639">
                        <a:tint val="97000"/>
                      </a:srgbClr>
                    </a:gs>
                    <a:gs pos="100000">
                      <a:srgbClr val="F9B639">
                        <a:tint val="20000"/>
                      </a:srgbClr>
                    </a:gs>
                  </a:gsLst>
                  <a:lin ang="5400000" scaled="1"/>
                </a:gradFill>
                <a:hlinkClick r:id="rId2"/>
              </a:rPr>
              <a:t>George Bernard Shaw’s </a:t>
            </a:r>
            <a:br>
              <a:rPr lang="en-US" sz="2800">
                <a:ln w="500">
                  <a:solidFill>
                    <a:srgbClr val="B13F9A">
                      <a:shade val="20000"/>
                      <a:satMod val="120000"/>
                    </a:srgbClr>
                  </a:solidFill>
                </a:ln>
                <a:gradFill>
                  <a:gsLst>
                    <a:gs pos="0">
                      <a:srgbClr val="F9B639">
                        <a:tint val="13000"/>
                      </a:srgbClr>
                    </a:gs>
                    <a:gs pos="10000">
                      <a:srgbClr val="F9B639">
                        <a:tint val="20000"/>
                      </a:srgbClr>
                    </a:gs>
                    <a:gs pos="49000">
                      <a:srgbClr val="F9B639">
                        <a:tint val="70000"/>
                      </a:srgbClr>
                    </a:gs>
                    <a:gs pos="50000">
                      <a:srgbClr val="F9B639">
                        <a:tint val="97000"/>
                      </a:srgbClr>
                    </a:gs>
                    <a:gs pos="100000">
                      <a:srgbClr val="F9B639">
                        <a:tint val="20000"/>
                      </a:srgbClr>
                    </a:gs>
                  </a:gsLst>
                  <a:lin ang="5400000" scaled="1"/>
                </a:gradFill>
                <a:hlinkClick r:id="rId2"/>
              </a:rPr>
            </a:br>
            <a:r>
              <a:rPr lang="en-US" sz="2800" i="1">
                <a:ln w="500">
                  <a:solidFill>
                    <a:srgbClr val="B13F9A">
                      <a:shade val="20000"/>
                      <a:satMod val="120000"/>
                    </a:srgbClr>
                  </a:solidFill>
                </a:ln>
                <a:gradFill>
                  <a:gsLst>
                    <a:gs pos="0">
                      <a:srgbClr val="F9B639">
                        <a:tint val="13000"/>
                      </a:srgbClr>
                    </a:gs>
                    <a:gs pos="10000">
                      <a:srgbClr val="F9B639">
                        <a:tint val="20000"/>
                      </a:srgbClr>
                    </a:gs>
                    <a:gs pos="49000">
                      <a:srgbClr val="F9B639">
                        <a:tint val="70000"/>
                      </a:srgbClr>
                    </a:gs>
                    <a:gs pos="50000">
                      <a:srgbClr val="F9B639">
                        <a:tint val="97000"/>
                      </a:srgbClr>
                    </a:gs>
                    <a:gs pos="100000">
                      <a:srgbClr val="F9B639">
                        <a:tint val="20000"/>
                      </a:srgbClr>
                    </a:gs>
                  </a:gsLst>
                  <a:lin ang="5400000" scaled="1"/>
                </a:gradFill>
                <a:hlinkClick r:id="rId2"/>
              </a:rPr>
              <a:t>Arms and the Man</a:t>
            </a:r>
            <a:r>
              <a:rPr lang="en-US" sz="2800">
                <a:ln w="500">
                  <a:solidFill>
                    <a:srgbClr val="B13F9A">
                      <a:shade val="20000"/>
                      <a:satMod val="120000"/>
                    </a:srgbClr>
                  </a:solidFill>
                </a:ln>
                <a:gradFill>
                  <a:gsLst>
                    <a:gs pos="0">
                      <a:srgbClr val="F9B639">
                        <a:tint val="13000"/>
                      </a:srgbClr>
                    </a:gs>
                    <a:gs pos="10000">
                      <a:srgbClr val="F9B639">
                        <a:tint val="20000"/>
                      </a:srgbClr>
                    </a:gs>
                    <a:gs pos="49000">
                      <a:srgbClr val="F9B639">
                        <a:tint val="70000"/>
                      </a:srgbClr>
                    </a:gs>
                    <a:gs pos="50000">
                      <a:srgbClr val="F9B639">
                        <a:tint val="97000"/>
                      </a:srgbClr>
                    </a:gs>
                    <a:gs pos="100000">
                      <a:srgbClr val="F9B639">
                        <a:tint val="20000"/>
                      </a:srgbClr>
                    </a:gs>
                  </a:gsLst>
                  <a:lin ang="5400000" scaled="1"/>
                </a:gradFill>
              </a:rPr>
              <a:t/>
            </a:r>
            <a:br>
              <a:rPr lang="en-US" sz="2800">
                <a:ln w="500">
                  <a:solidFill>
                    <a:srgbClr val="B13F9A">
                      <a:shade val="20000"/>
                      <a:satMod val="120000"/>
                    </a:srgbClr>
                  </a:solidFill>
                </a:ln>
                <a:gradFill>
                  <a:gsLst>
                    <a:gs pos="0">
                      <a:srgbClr val="F9B639">
                        <a:tint val="13000"/>
                      </a:srgbClr>
                    </a:gs>
                    <a:gs pos="10000">
                      <a:srgbClr val="F9B639">
                        <a:tint val="20000"/>
                      </a:srgbClr>
                    </a:gs>
                    <a:gs pos="49000">
                      <a:srgbClr val="F9B639">
                        <a:tint val="70000"/>
                      </a:srgbClr>
                    </a:gs>
                    <a:gs pos="50000">
                      <a:srgbClr val="F9B639">
                        <a:tint val="97000"/>
                      </a:srgbClr>
                    </a:gs>
                    <a:gs pos="100000">
                      <a:srgbClr val="F9B639">
                        <a:tint val="20000"/>
                      </a:srgbClr>
                    </a:gs>
                  </a:gsLst>
                  <a:lin ang="5400000" scaled="1"/>
                </a:gradFill>
              </a:rPr>
            </a:br>
            <a:endParaRPr lang="en-US" dirty="0"/>
          </a:p>
        </p:txBody>
      </p:sp>
      <p:sp>
        <p:nvSpPr>
          <p:cNvPr id="3" name="Subtitle 2"/>
          <p:cNvSpPr>
            <a:spLocks noGrp="1"/>
          </p:cNvSpPr>
          <p:nvPr>
            <p:ph type="subTitle" idx="1"/>
          </p:nvPr>
        </p:nvSpPr>
        <p:spPr/>
        <p:txBody>
          <a:bodyPr>
            <a:normAutofit/>
          </a:bodyPr>
          <a:lstStyle/>
          <a:p>
            <a:pPr algn="ctr"/>
            <a:r>
              <a:rPr lang="en-US" sz="2800" dirty="0" smtClean="0">
                <a:solidFill>
                  <a:schemeClr val="bg1"/>
                </a:solidFill>
              </a:rPr>
              <a:t>Drama for 4</a:t>
            </a:r>
            <a:r>
              <a:rPr lang="en-US" sz="2800" baseline="30000" dirty="0" smtClean="0">
                <a:solidFill>
                  <a:schemeClr val="bg1"/>
                </a:solidFill>
              </a:rPr>
              <a:t>th</a:t>
            </a:r>
            <a:r>
              <a:rPr lang="en-US" sz="2800" dirty="0" smtClean="0">
                <a:solidFill>
                  <a:schemeClr val="bg1"/>
                </a:solidFill>
              </a:rPr>
              <a:t> year</a:t>
            </a:r>
          </a:p>
          <a:p>
            <a:pPr algn="ctr"/>
            <a:r>
              <a:rPr lang="en-US" sz="1600" dirty="0">
                <a:solidFill>
                  <a:schemeClr val="bg1"/>
                </a:solidFill>
              </a:rPr>
              <a:t>2025-2026</a:t>
            </a:r>
          </a:p>
          <a:p>
            <a:pPr lvl="0" algn="ctr">
              <a:buClr>
                <a:srgbClr val="B13F9A"/>
              </a:buClr>
            </a:pPr>
            <a:r>
              <a:rPr lang="en-US" sz="1500" dirty="0" smtClean="0">
                <a:solidFill>
                  <a:prstClr val="white"/>
                </a:solidFill>
              </a:rPr>
              <a:t>Prof</a:t>
            </a:r>
            <a:r>
              <a:rPr lang="en-US" sz="1500" dirty="0">
                <a:solidFill>
                  <a:prstClr val="white"/>
                </a:solidFill>
              </a:rPr>
              <a:t>. Dr. </a:t>
            </a:r>
            <a:r>
              <a:rPr lang="en-US" sz="1500" dirty="0" err="1">
                <a:solidFill>
                  <a:prstClr val="white"/>
                </a:solidFill>
              </a:rPr>
              <a:t>Nahidh</a:t>
            </a:r>
            <a:r>
              <a:rPr lang="en-US" sz="1500" dirty="0">
                <a:solidFill>
                  <a:prstClr val="white"/>
                </a:solidFill>
              </a:rPr>
              <a:t> </a:t>
            </a:r>
            <a:r>
              <a:rPr lang="en-US" sz="1500" dirty="0" err="1">
                <a:solidFill>
                  <a:prstClr val="white"/>
                </a:solidFill>
              </a:rPr>
              <a:t>Falih</a:t>
            </a:r>
            <a:r>
              <a:rPr lang="en-US" sz="1500" dirty="0">
                <a:solidFill>
                  <a:prstClr val="white"/>
                </a:solidFill>
              </a:rPr>
              <a:t> </a:t>
            </a:r>
            <a:r>
              <a:rPr lang="en-US" sz="1500" dirty="0" err="1">
                <a:solidFill>
                  <a:prstClr val="white"/>
                </a:solidFill>
              </a:rPr>
              <a:t>Sulaiman</a:t>
            </a:r>
            <a:endParaRPr lang="en-US" sz="1500" dirty="0">
              <a:solidFill>
                <a:prstClr val="white"/>
              </a:solidFill>
            </a:endParaRPr>
          </a:p>
          <a:p>
            <a:pPr algn="ctr"/>
            <a:endParaRPr lang="en-US" sz="2800" dirty="0">
              <a:solidFill>
                <a:schemeClr val="bg1"/>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400" dirty="0" smtClean="0">
                <a:solidFill>
                  <a:srgbClr val="FF0000"/>
                </a:solidFill>
                <a:latin typeface="Times New Roman" pitchFamily="18" charset="0"/>
                <a:cs typeface="Times New Roman" pitchFamily="18" charset="0"/>
                <a:hlinkClick r:id="rId2" tooltip="2.george bernard shaw 1856 1950 a brief biography"/>
              </a:rPr>
              <a:t>(George) Bernard Shaw (1856 –1950) – A Brief Biography</a:t>
            </a:r>
            <a:endParaRPr lang="en-US" sz="2400" dirty="0">
              <a:solidFill>
                <a:srgbClr val="FF0000"/>
              </a:solidFill>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r>
              <a:rPr lang="en-US" dirty="0" smtClean="0">
                <a:latin typeface="Times New Roman" pitchFamily="18" charset="0"/>
                <a:cs typeface="Times New Roman" pitchFamily="18" charset="0"/>
              </a:rPr>
              <a:t>Bernard Shaw wrote more plays than Shakespeare.</a:t>
            </a:r>
          </a:p>
          <a:p>
            <a:r>
              <a:rPr lang="en-US" dirty="0" smtClean="0">
                <a:latin typeface="Times New Roman" pitchFamily="18" charset="0"/>
                <a:cs typeface="Times New Roman" pitchFamily="18" charset="0"/>
              </a:rPr>
              <a:t> He was also a strong supporter of women’s rights, a teetotaler, a vegetarian, a music critic.</a:t>
            </a:r>
          </a:p>
          <a:p>
            <a:r>
              <a:rPr lang="en-US" dirty="0">
                <a:latin typeface="Times New Roman" pitchFamily="18" charset="0"/>
                <a:cs typeface="Times New Roman" pitchFamily="18" charset="0"/>
              </a:rPr>
              <a:t>O</a:t>
            </a:r>
            <a:r>
              <a:rPr lang="en-US" dirty="0" smtClean="0">
                <a:latin typeface="Times New Roman" pitchFamily="18" charset="0"/>
                <a:cs typeface="Times New Roman" pitchFamily="18" charset="0"/>
              </a:rPr>
              <a:t>ne of the most popular speakers of his time, a great wit, a critic of Shakespeare’s writing, an advocate of simplifying the alphabet and spelling of English.</a:t>
            </a:r>
          </a:p>
          <a:p>
            <a:r>
              <a:rPr lang="en-US" dirty="0" smtClean="0">
                <a:latin typeface="Times New Roman" pitchFamily="18" charset="0"/>
                <a:cs typeface="Times New Roman" pitchFamily="18" charset="0"/>
              </a:rPr>
              <a:t>an Oscar winner, a Nobel winner, an avid socialist, and one of the most performed playwrights in the English language.</a:t>
            </a:r>
          </a:p>
          <a:p>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Bernard Shaw </a:t>
            </a:r>
          </a:p>
        </p:txBody>
      </p:sp>
      <p:sp>
        <p:nvSpPr>
          <p:cNvPr id="3" name="Content Placeholder 2"/>
          <p:cNvSpPr>
            <a:spLocks noGrp="1"/>
          </p:cNvSpPr>
          <p:nvPr>
            <p:ph idx="1"/>
          </p:nvPr>
        </p:nvSpPr>
        <p:spPr/>
        <p:txBody>
          <a:bodyPr/>
          <a:lstStyle/>
          <a:p>
            <a:r>
              <a:rPr lang="en-US" dirty="0" smtClean="0">
                <a:latin typeface="Times New Roman" pitchFamily="18" charset="0"/>
                <a:cs typeface="Times New Roman" pitchFamily="18" charset="0"/>
              </a:rPr>
              <a:t>He had opinions on almost any topic and gave them quite freely.</a:t>
            </a:r>
          </a:p>
          <a:p>
            <a:r>
              <a:rPr lang="en-US" dirty="0" smtClean="0">
                <a:latin typeface="Times New Roman" pitchFamily="18" charset="0"/>
                <a:cs typeface="Times New Roman" pitchFamily="18" charset="0"/>
              </a:rPr>
              <a:t>To expose the problems of society he did not present a hero versus a villain representing good against evil, but he instead tried to create life-like people who are a mixture of good and evil.</a:t>
            </a:r>
          </a:p>
          <a:p>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u="sng" dirty="0">
                <a:hlinkClick r:id="rId2" tooltip="4.his works"/>
              </a:rPr>
              <a:t>Shaw's </a:t>
            </a:r>
            <a:r>
              <a:rPr lang="en-US" u="sng" dirty="0" smtClean="0">
                <a:hlinkClick r:id="rId2" tooltip="4.his works"/>
              </a:rPr>
              <a:t>works:</a:t>
            </a:r>
            <a:endParaRPr lang="en-US" dirty="0"/>
          </a:p>
        </p:txBody>
      </p:sp>
      <p:sp>
        <p:nvSpPr>
          <p:cNvPr id="3" name="Content Placeholder 2"/>
          <p:cNvSpPr>
            <a:spLocks noGrp="1"/>
          </p:cNvSpPr>
          <p:nvPr>
            <p:ph idx="1"/>
          </p:nvPr>
        </p:nvSpPr>
        <p:spPr/>
        <p:txBody>
          <a:bodyPr/>
          <a:lstStyle/>
          <a:p>
            <a:r>
              <a:rPr lang="en-US" dirty="0" smtClean="0">
                <a:latin typeface="Times New Roman" pitchFamily="18" charset="0"/>
                <a:cs typeface="Times New Roman" pitchFamily="18" charset="0"/>
              </a:rPr>
              <a:t>Shaw's career as a dramatist began slowly with his plays unappreciated or, as in the case of Mrs. Warren's Profession, banned.</a:t>
            </a:r>
          </a:p>
          <a:p>
            <a:endParaRPr lang="en-US" dirty="0" smtClean="0">
              <a:latin typeface="Times New Roman" pitchFamily="18" charset="0"/>
              <a:cs typeface="Times New Roman" pitchFamily="18" charset="0"/>
            </a:endParaRPr>
          </a:p>
          <a:p>
            <a:r>
              <a:rPr lang="en-US" dirty="0" smtClean="0">
                <a:latin typeface="Times New Roman" pitchFamily="18" charset="0"/>
                <a:cs typeface="Times New Roman" pitchFamily="18" charset="0"/>
              </a:rPr>
              <a:t> He was recognized as a great wit after his production of </a:t>
            </a:r>
            <a:r>
              <a:rPr lang="en-US" i="1" dirty="0" smtClean="0">
                <a:latin typeface="Times New Roman" pitchFamily="18" charset="0"/>
                <a:cs typeface="Times New Roman" pitchFamily="18" charset="0"/>
              </a:rPr>
              <a:t>Arms and the Man </a:t>
            </a:r>
            <a:r>
              <a:rPr lang="en-US" dirty="0" smtClean="0">
                <a:latin typeface="Times New Roman" pitchFamily="18" charset="0"/>
                <a:cs typeface="Times New Roman" pitchFamily="18" charset="0"/>
              </a:rPr>
              <a:t>in 1894, but with the production of Man and Superman in 1905 his fame as a serious playwright was established</a:t>
            </a:r>
            <a:r>
              <a:rPr lang="en-US" dirty="0">
                <a:latin typeface="Times New Roman" pitchFamily="18" charset="0"/>
                <a:cs typeface="Times New Roman" pitchFamily="18" charset="0"/>
              </a:rPr>
              <a:t>. </a:t>
            </a:r>
            <a:endParaRPr lang="en-US" dirty="0" smtClean="0">
              <a:latin typeface="Times New Roman" pitchFamily="18" charset="0"/>
              <a:cs typeface="Times New Roman" pitchFamily="18" charset="0"/>
            </a:endParaRPr>
          </a:p>
          <a:p>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latin typeface="Times New Roman" pitchFamily="18" charset="0"/>
                <a:cs typeface="Times New Roman" pitchFamily="18" charset="0"/>
              </a:rPr>
              <a:t>Other plays by Shaw include You Never Can Tell (1899), The Doctor's Dilemma (1906), Candida (1897), Misalliance (1910), Major Barbara (1905), Pygmalion (1913), Caesar and Cleopatra (1906), Overruled (1912), Saint Joan (1923), The Apple Cart (1929), </a:t>
            </a:r>
            <a:r>
              <a:rPr lang="en-US" dirty="0" err="1" smtClean="0">
                <a:latin typeface="Times New Roman" pitchFamily="18" charset="0"/>
                <a:cs typeface="Times New Roman" pitchFamily="18" charset="0"/>
              </a:rPr>
              <a:t>Androcles</a:t>
            </a:r>
            <a:r>
              <a:rPr lang="en-US" dirty="0" smtClean="0">
                <a:latin typeface="Times New Roman" pitchFamily="18" charset="0"/>
                <a:cs typeface="Times New Roman" pitchFamily="18" charset="0"/>
              </a:rPr>
              <a:t> and the Lion (1912), and Heartbreak House (1920).</a:t>
            </a:r>
          </a:p>
          <a:p>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hlinkClick r:id="rId2" tooltip="7.slide7"/>
              </a:rPr>
              <a:t>Arms and the Man</a:t>
            </a:r>
            <a:endParaRPr lang="en-US" dirty="0"/>
          </a:p>
        </p:txBody>
      </p:sp>
      <p:sp>
        <p:nvSpPr>
          <p:cNvPr id="3" name="Content Placeholder 2"/>
          <p:cNvSpPr>
            <a:spLocks noGrp="1"/>
          </p:cNvSpPr>
          <p:nvPr>
            <p:ph idx="1"/>
          </p:nvPr>
        </p:nvSpPr>
        <p:spPr/>
        <p:txBody>
          <a:bodyPr/>
          <a:lstStyle/>
          <a:p>
            <a:r>
              <a:rPr lang="en-US" dirty="0" smtClean="0"/>
              <a:t>Arms and the Man is set during the very brief Serb-Bulgarian war of November, 1885.</a:t>
            </a:r>
          </a:p>
          <a:p>
            <a:r>
              <a:rPr lang="en-US" dirty="0" smtClean="0"/>
              <a:t> In a dispute between the two neighboring Balkan countries, each of whom felt the other had expansionist designs, Serbia was being backed by the Austro-Hungarian Empire and Bulgaria was being backed by the Russian Empire.</a:t>
            </a:r>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Shaw chose what seemed like an insignificant little conflict between minor countries as the starting point for his anti-war play.</a:t>
            </a:r>
          </a:p>
          <a:p>
            <a:r>
              <a:rPr lang="en-US" dirty="0" smtClean="0"/>
              <a:t> His warnings were prophetic, however, since the conflicts in the Balkans during the late 19th century eventually led to the First World War of 1914-1918. </a:t>
            </a:r>
          </a:p>
          <a:p>
            <a:r>
              <a:rPr lang="en-US" dirty="0" smtClean="0"/>
              <a:t>It was only through the senseless horror of this conflict that the British people and the rest of the world came to realize the folly of their romantic vision of war.</a:t>
            </a:r>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cap="none" dirty="0">
                <a:ln w="18000">
                  <a:solidFill>
                    <a:schemeClr val="accent2">
                      <a:satMod val="140000"/>
                    </a:schemeClr>
                  </a:solidFill>
                  <a:prstDash val="solid"/>
                  <a:miter lim="800000"/>
                </a:ln>
                <a:solidFill>
                  <a:srgbClr val="FF0000"/>
                </a:solidFill>
              </a:rPr>
              <a:t>Characters of the </a:t>
            </a:r>
            <a:r>
              <a:rPr lang="en-US" cap="none" dirty="0" smtClean="0">
                <a:ln w="18000">
                  <a:solidFill>
                    <a:schemeClr val="accent2">
                      <a:satMod val="140000"/>
                    </a:schemeClr>
                  </a:solidFill>
                  <a:prstDash val="solid"/>
                  <a:miter lim="800000"/>
                </a:ln>
                <a:solidFill>
                  <a:srgbClr val="FF0000"/>
                </a:solidFill>
              </a:rPr>
              <a:t>Play</a:t>
            </a:r>
            <a:br>
              <a:rPr lang="en-US" cap="none" dirty="0" smtClean="0">
                <a:ln w="18000">
                  <a:solidFill>
                    <a:schemeClr val="accent2">
                      <a:satMod val="140000"/>
                    </a:schemeClr>
                  </a:solidFill>
                  <a:prstDash val="solid"/>
                  <a:miter lim="800000"/>
                </a:ln>
                <a:solidFill>
                  <a:srgbClr val="FF0000"/>
                </a:solidFill>
              </a:rPr>
            </a:br>
            <a:r>
              <a:rPr lang="en-US" cap="none" dirty="0" smtClean="0">
                <a:ln w="18000">
                  <a:solidFill>
                    <a:schemeClr val="accent2">
                      <a:satMod val="140000"/>
                    </a:schemeClr>
                  </a:solidFill>
                  <a:prstDash val="solid"/>
                  <a:miter lim="800000"/>
                </a:ln>
                <a:solidFill>
                  <a:srgbClr val="FF0000"/>
                </a:solidFill>
              </a:rPr>
              <a:t> </a:t>
            </a:r>
            <a:r>
              <a:rPr lang="en-US" cap="none" dirty="0">
                <a:ln w="18000">
                  <a:solidFill>
                    <a:schemeClr val="accent2">
                      <a:satMod val="140000"/>
                    </a:schemeClr>
                  </a:solidFill>
                  <a:prstDash val="solid"/>
                  <a:miter lim="800000"/>
                </a:ln>
                <a:solidFill>
                  <a:srgbClr val="FF0000"/>
                </a:solidFill>
              </a:rPr>
              <a:t>in brief</a:t>
            </a:r>
          </a:p>
        </p:txBody>
      </p:sp>
      <p:sp>
        <p:nvSpPr>
          <p:cNvPr id="3" name="Content Placeholder 2"/>
          <p:cNvSpPr>
            <a:spLocks noGrp="1"/>
          </p:cNvSpPr>
          <p:nvPr>
            <p:ph idx="1"/>
          </p:nvPr>
        </p:nvSpPr>
        <p:spPr/>
        <p:txBody>
          <a:bodyPr>
            <a:normAutofit lnSpcReduction="10000"/>
          </a:bodyPr>
          <a:lstStyle/>
          <a:p>
            <a:r>
              <a:rPr lang="en-US" dirty="0" err="1" smtClean="0"/>
              <a:t>RainaPetkoff</a:t>
            </a:r>
            <a:r>
              <a:rPr lang="en-US" dirty="0" smtClean="0"/>
              <a:t>– She is the young heroine of the play, the only child of Major </a:t>
            </a:r>
            <a:r>
              <a:rPr lang="en-US" dirty="0" err="1" smtClean="0"/>
              <a:t>Petkoff</a:t>
            </a:r>
            <a:r>
              <a:rPr lang="en-US" dirty="0" smtClean="0"/>
              <a:t> and Catherine </a:t>
            </a:r>
            <a:r>
              <a:rPr lang="en-US" dirty="0" err="1" smtClean="0"/>
              <a:t>Petkoff</a:t>
            </a:r>
            <a:r>
              <a:rPr lang="en-US" dirty="0" smtClean="0"/>
              <a:t>. She is a high-spirited idealistic girl who initially has romantic notions of love and war but changes her views as a result of events of the play……….</a:t>
            </a:r>
          </a:p>
          <a:p>
            <a:r>
              <a:rPr lang="en-US" dirty="0" smtClean="0"/>
              <a:t>Catherine </a:t>
            </a:r>
            <a:r>
              <a:rPr lang="en-US" dirty="0" err="1" smtClean="0"/>
              <a:t>Petkoff</a:t>
            </a:r>
            <a:r>
              <a:rPr lang="en-US" dirty="0" smtClean="0"/>
              <a:t>– She is a middle-aged affected woman who is </a:t>
            </a:r>
            <a:r>
              <a:rPr lang="en-US" dirty="0" err="1" smtClean="0"/>
              <a:t>Raina’s</a:t>
            </a:r>
            <a:r>
              <a:rPr lang="en-US" dirty="0" smtClean="0"/>
              <a:t> mother. She is “imperiously energetic”, good looking and wishes to impress everyone with her social standing. She tries to pass herself off as a Viennese lady…………..</a:t>
            </a:r>
          </a:p>
          <a:p>
            <a:endParaRPr 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dirty="0">
                <a:solidFill>
                  <a:srgbClr val="FF0000"/>
                </a:solidFill>
              </a:rPr>
              <a:t>Characters of the Play </a:t>
            </a:r>
            <a:r>
              <a:rPr lang="en-US" dirty="0" smtClean="0">
                <a:solidFill>
                  <a:srgbClr val="FF0000"/>
                </a:solidFill>
              </a:rPr>
              <a:t>          in </a:t>
            </a:r>
            <a:r>
              <a:rPr lang="en-US" dirty="0">
                <a:solidFill>
                  <a:srgbClr val="FF0000"/>
                </a:solidFill>
              </a:rPr>
              <a:t>brief</a:t>
            </a:r>
          </a:p>
        </p:txBody>
      </p:sp>
      <p:sp>
        <p:nvSpPr>
          <p:cNvPr id="3" name="Content Placeholder 2"/>
          <p:cNvSpPr>
            <a:spLocks noGrp="1"/>
          </p:cNvSpPr>
          <p:nvPr>
            <p:ph idx="1"/>
          </p:nvPr>
        </p:nvSpPr>
        <p:spPr/>
        <p:txBody>
          <a:bodyPr/>
          <a:lstStyle/>
          <a:p>
            <a:r>
              <a:rPr lang="en-US" dirty="0" err="1" smtClean="0"/>
              <a:t>Louka</a:t>
            </a:r>
            <a:r>
              <a:rPr lang="en-US" dirty="0" smtClean="0"/>
              <a:t>– She is a servant girl in the </a:t>
            </a:r>
            <a:r>
              <a:rPr lang="en-US" dirty="0" err="1" smtClean="0"/>
              <a:t>Petkoff</a:t>
            </a:r>
            <a:r>
              <a:rPr lang="en-US" dirty="0" smtClean="0"/>
              <a:t> household who is proud and looks down on servility. She is ambitious and wishes to rise in life. Nicola wishes to marry her, but she has other plans……………….</a:t>
            </a:r>
          </a:p>
          <a:p>
            <a:r>
              <a:rPr lang="en-US" dirty="0" smtClean="0"/>
              <a:t>Major </a:t>
            </a:r>
            <a:r>
              <a:rPr lang="en-US" dirty="0" err="1" smtClean="0"/>
              <a:t>Petkoff</a:t>
            </a:r>
            <a:r>
              <a:rPr lang="en-US" dirty="0" smtClean="0"/>
              <a:t>– Paul </a:t>
            </a:r>
            <a:r>
              <a:rPr lang="en-US" dirty="0" err="1" smtClean="0"/>
              <a:t>Petkoff</a:t>
            </a:r>
            <a:r>
              <a:rPr lang="en-US" dirty="0" smtClean="0"/>
              <a:t> has acquired his rank in the Bulgarian army more because of his family’s wealth than his ability as a military strategist or leader. He is good- natured, gullible and blustery…………………….</a:t>
            </a:r>
          </a:p>
          <a:p>
            <a:endParaRPr lang="en-U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dirty="0">
                <a:solidFill>
                  <a:srgbClr val="FF0000"/>
                </a:solidFill>
              </a:rPr>
              <a:t>Characters of the Play </a:t>
            </a:r>
            <a:r>
              <a:rPr lang="en-US" dirty="0" smtClean="0">
                <a:solidFill>
                  <a:srgbClr val="FF0000"/>
                </a:solidFill>
              </a:rPr>
              <a:t>          in </a:t>
            </a:r>
            <a:r>
              <a:rPr lang="en-US" dirty="0">
                <a:solidFill>
                  <a:srgbClr val="FF0000"/>
                </a:solidFill>
              </a:rPr>
              <a:t>brief</a:t>
            </a:r>
          </a:p>
        </p:txBody>
      </p:sp>
      <p:sp>
        <p:nvSpPr>
          <p:cNvPr id="3" name="Content Placeholder 2"/>
          <p:cNvSpPr>
            <a:spLocks noGrp="1"/>
          </p:cNvSpPr>
          <p:nvPr>
            <p:ph idx="1"/>
          </p:nvPr>
        </p:nvSpPr>
        <p:spPr/>
        <p:txBody>
          <a:bodyPr/>
          <a:lstStyle/>
          <a:p>
            <a:r>
              <a:rPr lang="en-US" dirty="0" err="1" smtClean="0"/>
              <a:t>Sergius</a:t>
            </a:r>
            <a:r>
              <a:rPr lang="en-US" dirty="0" smtClean="0"/>
              <a:t>– Major </a:t>
            </a:r>
            <a:r>
              <a:rPr lang="en-US" dirty="0" err="1" smtClean="0"/>
              <a:t>Saranoff</a:t>
            </a:r>
            <a:r>
              <a:rPr lang="en-US" dirty="0" smtClean="0"/>
              <a:t> is a dashingly handsome romantic hero filled with bravado and idealistic morals. He, too, has gained his high military rank in the Bulgarian army through charm and family position rather than through common sense or training. He is engaged to </a:t>
            </a:r>
            <a:r>
              <a:rPr lang="en-US" dirty="0" err="1" smtClean="0"/>
              <a:t>Raina</a:t>
            </a:r>
            <a:r>
              <a:rPr lang="en-US" dirty="0" smtClean="0"/>
              <a:t> but flirts with </a:t>
            </a:r>
            <a:r>
              <a:rPr lang="en-US" dirty="0" err="1" smtClean="0"/>
              <a:t>Louka</a:t>
            </a:r>
            <a:r>
              <a:rPr lang="en-US" dirty="0" smtClean="0"/>
              <a:t>………….</a:t>
            </a:r>
          </a:p>
          <a:p>
            <a:endParaRPr lang="en-US"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dirty="0">
                <a:solidFill>
                  <a:srgbClr val="FF0000"/>
                </a:solidFill>
              </a:rPr>
              <a:t>Characters of the </a:t>
            </a:r>
            <a:r>
              <a:rPr lang="en-US" dirty="0" smtClean="0">
                <a:solidFill>
                  <a:srgbClr val="FF0000"/>
                </a:solidFill>
              </a:rPr>
              <a:t>Play           </a:t>
            </a:r>
            <a:r>
              <a:rPr lang="en-US" dirty="0">
                <a:solidFill>
                  <a:srgbClr val="FF0000"/>
                </a:solidFill>
              </a:rPr>
              <a:t>in brief</a:t>
            </a:r>
          </a:p>
        </p:txBody>
      </p:sp>
      <p:sp>
        <p:nvSpPr>
          <p:cNvPr id="3" name="Content Placeholder 2"/>
          <p:cNvSpPr>
            <a:spLocks noGrp="1"/>
          </p:cNvSpPr>
          <p:nvPr>
            <p:ph idx="1"/>
          </p:nvPr>
        </p:nvSpPr>
        <p:spPr/>
        <p:txBody>
          <a:bodyPr/>
          <a:lstStyle/>
          <a:p>
            <a:r>
              <a:rPr lang="en-US" dirty="0" err="1" smtClean="0"/>
              <a:t>Bluntschli</a:t>
            </a:r>
            <a:r>
              <a:rPr lang="en-US" dirty="0" smtClean="0"/>
              <a:t>– He is a Swiss professional soldier who has been appointed Captain in the Serbian army. He is energetic, practical, well-trained and of “undistinguished appearance”. He feels that it is better to be armed with chocolates than with ammunition in the battlefield……………….</a:t>
            </a:r>
          </a:p>
          <a:p>
            <a:r>
              <a:rPr lang="en-US" dirty="0" smtClean="0"/>
              <a:t>Nicola – He is an old servant of the family who is discreet and servile. He is fond of </a:t>
            </a:r>
            <a:r>
              <a:rPr lang="en-US" dirty="0" err="1" smtClean="0"/>
              <a:t>Louka</a:t>
            </a:r>
            <a:r>
              <a:rPr lang="en-US" dirty="0" smtClean="0"/>
              <a:t>, but disapproves of her bold attitude…………...</a:t>
            </a:r>
          </a:p>
          <a:p>
            <a:endParaRPr lang="en-US"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39000" cy="822960"/>
          </a:xfrm>
        </p:spPr>
        <p:txBody>
          <a:bodyPr/>
          <a:lstStyle/>
          <a:p>
            <a:pPr algn="ctr"/>
            <a:r>
              <a:rPr lang="en-US" b="0" dirty="0">
                <a:solidFill>
                  <a:srgbClr val="FF0000"/>
                </a:solidFill>
              </a:rPr>
              <a:t>The Plot</a:t>
            </a:r>
            <a:endParaRPr lang="en-US" dirty="0">
              <a:solidFill>
                <a:srgbClr val="FF0000"/>
              </a:solidFill>
            </a:endParaRPr>
          </a:p>
        </p:txBody>
      </p:sp>
      <p:sp>
        <p:nvSpPr>
          <p:cNvPr id="3" name="Content Placeholder 2"/>
          <p:cNvSpPr>
            <a:spLocks noGrp="1"/>
          </p:cNvSpPr>
          <p:nvPr>
            <p:ph idx="1"/>
          </p:nvPr>
        </p:nvSpPr>
        <p:spPr/>
        <p:txBody>
          <a:bodyPr>
            <a:normAutofit/>
          </a:bodyPr>
          <a:lstStyle/>
          <a:p>
            <a:r>
              <a:rPr lang="en-US" dirty="0" smtClean="0">
                <a:latin typeface="Times New Roman" pitchFamily="18" charset="0"/>
                <a:cs typeface="Times New Roman" pitchFamily="18" charset="0"/>
              </a:rPr>
              <a:t>A fleeing member of the Serbian army desperately climbs through </a:t>
            </a:r>
            <a:r>
              <a:rPr lang="en-US" dirty="0" err="1" smtClean="0">
                <a:latin typeface="Times New Roman" pitchFamily="18" charset="0"/>
                <a:cs typeface="Times New Roman" pitchFamily="18" charset="0"/>
              </a:rPr>
              <a:t>RainaPetkoff’s</a:t>
            </a:r>
            <a:r>
              <a:rPr lang="en-US" dirty="0" smtClean="0">
                <a:latin typeface="Times New Roman" pitchFamily="18" charset="0"/>
                <a:cs typeface="Times New Roman" pitchFamily="18" charset="0"/>
              </a:rPr>
              <a:t> bedroom window to escape capture, but he turns out to be a Swiss mercenary officer by the name of Captain </a:t>
            </a:r>
            <a:r>
              <a:rPr lang="en-US" dirty="0" err="1" smtClean="0">
                <a:latin typeface="Times New Roman" pitchFamily="18" charset="0"/>
                <a:cs typeface="Times New Roman" pitchFamily="18" charset="0"/>
              </a:rPr>
              <a:t>Bluntschli</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Raina</a:t>
            </a:r>
            <a:r>
              <a:rPr lang="en-US" dirty="0" smtClean="0">
                <a:latin typeface="Times New Roman" pitchFamily="18" charset="0"/>
                <a:cs typeface="Times New Roman" pitchFamily="18" charset="0"/>
              </a:rPr>
              <a:t> scolds him for being cowardly and informs him of the bravery of her fiancé, </a:t>
            </a:r>
            <a:r>
              <a:rPr lang="en-US" dirty="0" err="1" smtClean="0">
                <a:latin typeface="Times New Roman" pitchFamily="18" charset="0"/>
                <a:cs typeface="Times New Roman" pitchFamily="18" charset="0"/>
              </a:rPr>
              <a:t>Sergius</a:t>
            </a:r>
            <a:r>
              <a:rPr lang="en-US" dirty="0" smtClean="0">
                <a:latin typeface="Times New Roman" pitchFamily="18" charset="0"/>
                <a:cs typeface="Times New Roman" pitchFamily="18" charset="0"/>
              </a:rPr>
              <a:t>, a cavalry officer who led the Bulgarian victory. </a:t>
            </a:r>
            <a:r>
              <a:rPr lang="en-US" dirty="0" err="1" smtClean="0">
                <a:latin typeface="Times New Roman" pitchFamily="18" charset="0"/>
                <a:cs typeface="Times New Roman" pitchFamily="18" charset="0"/>
              </a:rPr>
              <a:t>Bluntschli</a:t>
            </a:r>
            <a:r>
              <a:rPr lang="en-US" dirty="0" smtClean="0">
                <a:latin typeface="Times New Roman" pitchFamily="18" charset="0"/>
                <a:cs typeface="Times New Roman" pitchFamily="18" charset="0"/>
              </a:rPr>
              <a:t> informs her of the foolish nature of </a:t>
            </a:r>
            <a:r>
              <a:rPr lang="en-US" dirty="0" err="1" smtClean="0">
                <a:latin typeface="Times New Roman" pitchFamily="18" charset="0"/>
                <a:cs typeface="Times New Roman" pitchFamily="18" charset="0"/>
              </a:rPr>
              <a:t>Sergius</a:t>
            </a:r>
            <a:r>
              <a:rPr lang="en-US" dirty="0" smtClean="0">
                <a:latin typeface="Times New Roman" pitchFamily="18" charset="0"/>
                <a:cs typeface="Times New Roman" pitchFamily="18" charset="0"/>
              </a:rPr>
              <a:t>’ charge in the battle and then explains that chocolates are more valuable in a war than bullets, a statement that outrages </a:t>
            </a:r>
            <a:r>
              <a:rPr lang="en-US" dirty="0" err="1" smtClean="0">
                <a:latin typeface="Times New Roman" pitchFamily="18" charset="0"/>
                <a:cs typeface="Times New Roman" pitchFamily="18" charset="0"/>
              </a:rPr>
              <a:t>Raina</a:t>
            </a:r>
            <a:r>
              <a:rPr lang="en-US" dirty="0" smtClean="0">
                <a:latin typeface="Times New Roman" pitchFamily="18" charset="0"/>
                <a:cs typeface="Times New Roman" pitchFamily="18" charset="0"/>
              </a:rPr>
              <a:t>. </a:t>
            </a:r>
            <a:endParaRPr lang="en-US"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solidFill>
                  <a:srgbClr val="FF0000"/>
                </a:solidFill>
              </a:rPr>
              <a:t>The </a:t>
            </a:r>
            <a:r>
              <a:rPr lang="en-US" dirty="0" smtClean="0">
                <a:solidFill>
                  <a:srgbClr val="FF0000"/>
                </a:solidFill>
              </a:rPr>
              <a:t>Plot</a:t>
            </a:r>
            <a:endParaRPr lang="en-US" dirty="0">
              <a:solidFill>
                <a:srgbClr val="FF0000"/>
              </a:solidFill>
            </a:endParaRPr>
          </a:p>
        </p:txBody>
      </p:sp>
      <p:sp>
        <p:nvSpPr>
          <p:cNvPr id="3" name="Content Placeholder 2"/>
          <p:cNvSpPr>
            <a:spLocks noGrp="1"/>
          </p:cNvSpPr>
          <p:nvPr>
            <p:ph idx="1"/>
          </p:nvPr>
        </p:nvSpPr>
        <p:spPr/>
        <p:txBody>
          <a:bodyPr>
            <a:normAutofit/>
          </a:bodyPr>
          <a:lstStyle/>
          <a:p>
            <a:r>
              <a:rPr lang="en-US" sz="2000" dirty="0" smtClean="0">
                <a:latin typeface="Times New Roman" pitchFamily="18" charset="0"/>
                <a:cs typeface="Times New Roman" pitchFamily="18" charset="0"/>
              </a:rPr>
              <a:t>He shocks her even more when he reveals that he is afraid and unwilling to die. However, when soldiers come seeking out the run-away, </a:t>
            </a:r>
            <a:r>
              <a:rPr lang="en-US" sz="2000" dirty="0" err="1" smtClean="0">
                <a:latin typeface="Times New Roman" pitchFamily="18" charset="0"/>
                <a:cs typeface="Times New Roman" pitchFamily="18" charset="0"/>
              </a:rPr>
              <a:t>Raina</a:t>
            </a:r>
            <a:r>
              <a:rPr lang="en-US" sz="2000" dirty="0" smtClean="0">
                <a:latin typeface="Times New Roman" pitchFamily="18" charset="0"/>
                <a:cs typeface="Times New Roman" pitchFamily="18" charset="0"/>
              </a:rPr>
              <a:t> hides the fugitive, and only her maid, </a:t>
            </a:r>
            <a:r>
              <a:rPr lang="en-US" sz="2000" dirty="0" err="1" smtClean="0">
                <a:latin typeface="Times New Roman" pitchFamily="18" charset="0"/>
                <a:cs typeface="Times New Roman" pitchFamily="18" charset="0"/>
              </a:rPr>
              <a:t>Louka</a:t>
            </a:r>
            <a:r>
              <a:rPr lang="en-US" sz="2000" dirty="0" smtClean="0">
                <a:latin typeface="Times New Roman" pitchFamily="18" charset="0"/>
                <a:cs typeface="Times New Roman" pitchFamily="18" charset="0"/>
              </a:rPr>
              <a:t>, is aware of her actions. Act II takes place four months later, when </a:t>
            </a:r>
            <a:r>
              <a:rPr lang="en-US" sz="2000" dirty="0" err="1" smtClean="0">
                <a:latin typeface="Times New Roman" pitchFamily="18" charset="0"/>
                <a:cs typeface="Times New Roman" pitchFamily="18" charset="0"/>
              </a:rPr>
              <a:t>Raina’s</a:t>
            </a:r>
            <a:r>
              <a:rPr lang="en-US" sz="2000" dirty="0" smtClean="0">
                <a:latin typeface="Times New Roman" pitchFamily="18" charset="0"/>
                <a:cs typeface="Times New Roman" pitchFamily="18" charset="0"/>
              </a:rPr>
              <a:t> father and fiancé have returned after the war. The two men talk about a young Swiss officer who had impressed them with his practical approach to the exchange of soldiers. The men also laugh about the tale of the officer’s escape and how a young girl had given him shelter in her bedroom, little suspecting that it happened in Major </a:t>
            </a:r>
            <a:r>
              <a:rPr lang="en-US" sz="2000" dirty="0" err="1" smtClean="0">
                <a:latin typeface="Times New Roman" pitchFamily="18" charset="0"/>
                <a:cs typeface="Times New Roman" pitchFamily="18" charset="0"/>
              </a:rPr>
              <a:t>Petkoff’s</a:t>
            </a:r>
            <a:r>
              <a:rPr lang="en-US" sz="2000" dirty="0" smtClean="0">
                <a:latin typeface="Times New Roman" pitchFamily="18" charset="0"/>
                <a:cs typeface="Times New Roman" pitchFamily="18" charset="0"/>
              </a:rPr>
              <a:t> own house. Meanwhile in secret, </a:t>
            </a:r>
            <a:r>
              <a:rPr lang="en-US" sz="2000" dirty="0" err="1" smtClean="0">
                <a:latin typeface="Times New Roman" pitchFamily="18" charset="0"/>
                <a:cs typeface="Times New Roman" pitchFamily="18" charset="0"/>
              </a:rPr>
              <a:t>Sergius</a:t>
            </a:r>
            <a:r>
              <a:rPr lang="en-US" sz="2000" dirty="0" smtClean="0">
                <a:latin typeface="Times New Roman" pitchFamily="18" charset="0"/>
                <a:cs typeface="Times New Roman" pitchFamily="18" charset="0"/>
              </a:rPr>
              <a:t> has been cheating with </a:t>
            </a:r>
            <a:r>
              <a:rPr lang="en-US" sz="2000" dirty="0" err="1" smtClean="0">
                <a:latin typeface="Times New Roman" pitchFamily="18" charset="0"/>
                <a:cs typeface="Times New Roman" pitchFamily="18" charset="0"/>
              </a:rPr>
              <a:t>Louka</a:t>
            </a:r>
            <a:r>
              <a:rPr lang="en-US" sz="2000" dirty="0" smtClean="0">
                <a:latin typeface="Times New Roman" pitchFamily="18" charset="0"/>
                <a:cs typeface="Times New Roman" pitchFamily="18" charset="0"/>
              </a:rPr>
              <a:t>.</a:t>
            </a:r>
            <a:endParaRPr lang="en-US" sz="20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solidFill>
                  <a:srgbClr val="FF0000"/>
                </a:solidFill>
              </a:rPr>
              <a:t>The Plot</a:t>
            </a:r>
          </a:p>
        </p:txBody>
      </p:sp>
      <p:sp>
        <p:nvSpPr>
          <p:cNvPr id="3" name="Content Placeholder 2"/>
          <p:cNvSpPr>
            <a:spLocks noGrp="1"/>
          </p:cNvSpPr>
          <p:nvPr>
            <p:ph idx="1"/>
          </p:nvPr>
        </p:nvSpPr>
        <p:spPr/>
        <p:txBody>
          <a:bodyPr>
            <a:normAutofit fontScale="92500"/>
          </a:bodyPr>
          <a:lstStyle/>
          <a:p>
            <a:r>
              <a:rPr lang="en-US" dirty="0" smtClean="0">
                <a:latin typeface="Times New Roman" pitchFamily="18" charset="0"/>
                <a:cs typeface="Times New Roman" pitchFamily="18" charset="0"/>
              </a:rPr>
              <a:t>Unexpectedly, Captain </a:t>
            </a:r>
            <a:r>
              <a:rPr lang="en-US" dirty="0" err="1" smtClean="0">
                <a:latin typeface="Times New Roman" pitchFamily="18" charset="0"/>
                <a:cs typeface="Times New Roman" pitchFamily="18" charset="0"/>
              </a:rPr>
              <a:t>Bluntschli</a:t>
            </a:r>
            <a:r>
              <a:rPr lang="en-US" dirty="0" smtClean="0">
                <a:latin typeface="Times New Roman" pitchFamily="18" charset="0"/>
                <a:cs typeface="Times New Roman" pitchFamily="18" charset="0"/>
              </a:rPr>
              <a:t> shows up to return an overcoat that </a:t>
            </a:r>
            <a:r>
              <a:rPr lang="en-US" dirty="0" err="1" smtClean="0">
                <a:latin typeface="Times New Roman" pitchFamily="18" charset="0"/>
                <a:cs typeface="Times New Roman" pitchFamily="18" charset="0"/>
              </a:rPr>
              <a:t>Raina</a:t>
            </a:r>
            <a:r>
              <a:rPr lang="en-US" dirty="0" smtClean="0">
                <a:latin typeface="Times New Roman" pitchFamily="18" charset="0"/>
                <a:cs typeface="Times New Roman" pitchFamily="18" charset="0"/>
              </a:rPr>
              <a:t> had lent him for his escape, and she panics when her father invites him to stay for lunch. In Act III, while </a:t>
            </a:r>
            <a:r>
              <a:rPr lang="en-US" dirty="0" err="1" smtClean="0">
                <a:latin typeface="Times New Roman" pitchFamily="18" charset="0"/>
                <a:cs typeface="Times New Roman" pitchFamily="18" charset="0"/>
              </a:rPr>
              <a:t>Bluntschli</a:t>
            </a:r>
            <a:r>
              <a:rPr lang="en-US" dirty="0" smtClean="0">
                <a:latin typeface="Times New Roman" pitchFamily="18" charset="0"/>
                <a:cs typeface="Times New Roman" pitchFamily="18" charset="0"/>
              </a:rPr>
              <a:t> is helping the men plan for the transport of troops, </a:t>
            </a:r>
            <a:r>
              <a:rPr lang="en-US" dirty="0" err="1" smtClean="0">
                <a:latin typeface="Times New Roman" pitchFamily="18" charset="0"/>
                <a:cs typeface="Times New Roman" pitchFamily="18" charset="0"/>
              </a:rPr>
              <a:t>Raina</a:t>
            </a:r>
            <a:r>
              <a:rPr lang="en-US" dirty="0" smtClean="0">
                <a:latin typeface="Times New Roman" pitchFamily="18" charset="0"/>
                <a:cs typeface="Times New Roman" pitchFamily="18" charset="0"/>
              </a:rPr>
              <a:t> is worried that her father will find the photo she had secretly left in the coat pocket for her “Chocolate Cream Soldier”. When </a:t>
            </a:r>
            <a:r>
              <a:rPr lang="en-US" dirty="0" err="1" smtClean="0">
                <a:latin typeface="Times New Roman" pitchFamily="18" charset="0"/>
                <a:cs typeface="Times New Roman" pitchFamily="18" charset="0"/>
              </a:rPr>
              <a:t>Sergius</a:t>
            </a:r>
            <a:r>
              <a:rPr lang="en-US" dirty="0" smtClean="0">
                <a:latin typeface="Times New Roman" pitchFamily="18" charset="0"/>
                <a:cs typeface="Times New Roman" pitchFamily="18" charset="0"/>
              </a:rPr>
              <a:t> discovers the bond between </a:t>
            </a:r>
            <a:r>
              <a:rPr lang="en-US" dirty="0" err="1" smtClean="0">
                <a:latin typeface="Times New Roman" pitchFamily="18" charset="0"/>
                <a:cs typeface="Times New Roman" pitchFamily="18" charset="0"/>
              </a:rPr>
              <a:t>Raina</a:t>
            </a:r>
            <a:r>
              <a:rPr lang="en-US" dirty="0" smtClean="0">
                <a:latin typeface="Times New Roman" pitchFamily="18" charset="0"/>
                <a:cs typeface="Times New Roman" pitchFamily="18" charset="0"/>
              </a:rPr>
              <a:t> and </a:t>
            </a:r>
            <a:r>
              <a:rPr lang="en-US" dirty="0" err="1" smtClean="0">
                <a:latin typeface="Times New Roman" pitchFamily="18" charset="0"/>
                <a:cs typeface="Times New Roman" pitchFamily="18" charset="0"/>
              </a:rPr>
              <a:t>Bluntschli</a:t>
            </a:r>
            <a:r>
              <a:rPr lang="en-US" dirty="0" smtClean="0">
                <a:latin typeface="Times New Roman" pitchFamily="18" charset="0"/>
                <a:cs typeface="Times New Roman" pitchFamily="18" charset="0"/>
              </a:rPr>
              <a:t> he challenges him to a duel, but </a:t>
            </a:r>
            <a:r>
              <a:rPr lang="en-US" dirty="0" err="1" smtClean="0">
                <a:latin typeface="Times New Roman" pitchFamily="18" charset="0"/>
                <a:cs typeface="Times New Roman" pitchFamily="18" charset="0"/>
              </a:rPr>
              <a:t>Raina</a:t>
            </a:r>
            <a:r>
              <a:rPr lang="en-US" dirty="0" smtClean="0">
                <a:latin typeface="Times New Roman" pitchFamily="18" charset="0"/>
                <a:cs typeface="Times New Roman" pitchFamily="18" charset="0"/>
              </a:rPr>
              <a:t> interrupts and expresses her real feelings for </a:t>
            </a:r>
            <a:r>
              <a:rPr lang="en-US" dirty="0" err="1" smtClean="0">
                <a:latin typeface="Times New Roman" pitchFamily="18" charset="0"/>
                <a:cs typeface="Times New Roman" pitchFamily="18" charset="0"/>
              </a:rPr>
              <a:t>Bluntschli</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Louka</a:t>
            </a:r>
            <a:r>
              <a:rPr lang="en-US" dirty="0" smtClean="0">
                <a:latin typeface="Times New Roman" pitchFamily="18" charset="0"/>
                <a:cs typeface="Times New Roman" pitchFamily="18" charset="0"/>
              </a:rPr>
              <a:t> succeeds in securing </a:t>
            </a:r>
            <a:r>
              <a:rPr lang="en-US" dirty="0" err="1" smtClean="0">
                <a:latin typeface="Times New Roman" pitchFamily="18" charset="0"/>
                <a:cs typeface="Times New Roman" pitchFamily="18" charset="0"/>
              </a:rPr>
              <a:t>Sergius</a:t>
            </a:r>
            <a:r>
              <a:rPr lang="en-US" dirty="0" smtClean="0">
                <a:latin typeface="Times New Roman" pitchFamily="18" charset="0"/>
                <a:cs typeface="Times New Roman" pitchFamily="18" charset="0"/>
              </a:rPr>
              <a:t> for herself and Major </a:t>
            </a:r>
            <a:r>
              <a:rPr lang="en-US" dirty="0" err="1" smtClean="0">
                <a:latin typeface="Times New Roman" pitchFamily="18" charset="0"/>
                <a:cs typeface="Times New Roman" pitchFamily="18" charset="0"/>
              </a:rPr>
              <a:t>Petkoff</a:t>
            </a:r>
            <a:r>
              <a:rPr lang="en-US" dirty="0" smtClean="0">
                <a:latin typeface="Times New Roman" pitchFamily="18" charset="0"/>
                <a:cs typeface="Times New Roman" pitchFamily="18" charset="0"/>
              </a:rPr>
              <a:t> and his wife give consent to </a:t>
            </a:r>
            <a:r>
              <a:rPr lang="en-US" dirty="0" err="1" smtClean="0">
                <a:latin typeface="Times New Roman" pitchFamily="18" charset="0"/>
                <a:cs typeface="Times New Roman" pitchFamily="18" charset="0"/>
              </a:rPr>
              <a:t>Bluntschli</a:t>
            </a:r>
            <a:r>
              <a:rPr lang="en-US" dirty="0" smtClean="0">
                <a:latin typeface="Times New Roman" pitchFamily="18" charset="0"/>
                <a:cs typeface="Times New Roman" pitchFamily="18" charset="0"/>
              </a:rPr>
              <a:t> to marry </a:t>
            </a:r>
            <a:r>
              <a:rPr lang="en-US" dirty="0" err="1" smtClean="0">
                <a:latin typeface="Times New Roman" pitchFamily="18" charset="0"/>
                <a:cs typeface="Times New Roman" pitchFamily="18" charset="0"/>
              </a:rPr>
              <a:t>Raina</a:t>
            </a:r>
            <a:r>
              <a:rPr lang="en-US" dirty="0" smtClean="0">
                <a:latin typeface="Times New Roman" pitchFamily="18" charset="0"/>
                <a:cs typeface="Times New Roman" pitchFamily="18" charset="0"/>
              </a:rPr>
              <a:t>.</a:t>
            </a:r>
          </a:p>
          <a:p>
            <a:endParaRPr lang="en-US"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solidFill>
                  <a:srgbClr val="FF0000"/>
                </a:solidFill>
              </a:rPr>
              <a:t>The Plot</a:t>
            </a:r>
          </a:p>
        </p:txBody>
      </p:sp>
      <p:sp>
        <p:nvSpPr>
          <p:cNvPr id="3" name="Content Placeholder 2"/>
          <p:cNvSpPr>
            <a:spLocks noGrp="1"/>
          </p:cNvSpPr>
          <p:nvPr>
            <p:ph idx="1"/>
          </p:nvPr>
        </p:nvSpPr>
        <p:spPr/>
        <p:txBody>
          <a:bodyPr>
            <a:normAutofit/>
          </a:bodyPr>
          <a:lstStyle/>
          <a:p>
            <a:r>
              <a:rPr lang="en-US" sz="2000" dirty="0" smtClean="0">
                <a:latin typeface="Times New Roman" pitchFamily="18" charset="0"/>
                <a:cs typeface="Times New Roman" pitchFamily="18" charset="0"/>
              </a:rPr>
              <a:t/>
            </a:r>
            <a:br>
              <a:rPr lang="en-US" sz="2000" dirty="0" smtClean="0">
                <a:latin typeface="Times New Roman" pitchFamily="18" charset="0"/>
                <a:cs typeface="Times New Roman" pitchFamily="18" charset="0"/>
              </a:rPr>
            </a:br>
            <a:r>
              <a:rPr lang="en-US" sz="2000" dirty="0" smtClean="0">
                <a:latin typeface="Times New Roman" pitchFamily="18" charset="0"/>
                <a:cs typeface="Times New Roman" pitchFamily="18" charset="0"/>
              </a:rPr>
              <a:t>There’s a sharp contrast between the Greek dramatic treatment of themes and that of the 19th C. Compare Virgil’s “</a:t>
            </a:r>
            <a:r>
              <a:rPr lang="en-US" sz="2000" dirty="0" err="1" smtClean="0">
                <a:latin typeface="Times New Roman" pitchFamily="18" charset="0"/>
                <a:cs typeface="Times New Roman" pitchFamily="18" charset="0"/>
              </a:rPr>
              <a:t>Aeneid</a:t>
            </a:r>
            <a:r>
              <a:rPr lang="en-US" sz="2000" dirty="0" smtClean="0">
                <a:latin typeface="Times New Roman" pitchFamily="18" charset="0"/>
                <a:cs typeface="Times New Roman" pitchFamily="18" charset="0"/>
              </a:rPr>
              <a:t>” to Bernard Shaw’s Arms and the Man regarding the theme of war.</a:t>
            </a:r>
          </a:p>
          <a:p>
            <a:r>
              <a:rPr lang="en-US" sz="2000" dirty="0" smtClean="0">
                <a:latin typeface="Times New Roman" pitchFamily="18" charset="0"/>
                <a:cs typeface="Times New Roman" pitchFamily="18" charset="0"/>
              </a:rPr>
              <a:t>George Bernard Shaw takes the title for this play from the opening line of Virgil's epic poem the "</a:t>
            </a:r>
            <a:r>
              <a:rPr lang="en-US" sz="2000" dirty="0" err="1" smtClean="0">
                <a:latin typeface="Times New Roman" pitchFamily="18" charset="0"/>
                <a:cs typeface="Times New Roman" pitchFamily="18" charset="0"/>
              </a:rPr>
              <a:t>Aeneid</a:t>
            </a:r>
            <a:r>
              <a:rPr lang="en-US" sz="2000" dirty="0" smtClean="0">
                <a:latin typeface="Times New Roman" pitchFamily="18" charset="0"/>
                <a:cs typeface="Times New Roman" pitchFamily="18" charset="0"/>
              </a:rPr>
              <a:t>," which begins "Of arms and the man I sing." Virgil glorified war and the heroic feats of Aeneas on the battlefield. However, Shaw's purpose in this play is to attack the romantic notion of war by presenting a more realistic depiction of war, devoid of the idea that such death and destruction speaks to nobility. Still, Arms and the Man is not an anti-war drama, but rather a satirical assault on those who would glorify the horrors of war.</a:t>
            </a:r>
          </a:p>
          <a:p>
            <a:endParaRPr lang="en-US" sz="2000"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solidFill>
                  <a:srgbClr val="FF0000"/>
                </a:solidFill>
              </a:rPr>
              <a:t>The Plot</a:t>
            </a:r>
          </a:p>
        </p:txBody>
      </p:sp>
      <p:sp>
        <p:nvSpPr>
          <p:cNvPr id="3" name="Content Placeholder 2"/>
          <p:cNvSpPr>
            <a:spLocks noGrp="1"/>
          </p:cNvSpPr>
          <p:nvPr>
            <p:ph idx="1"/>
          </p:nvPr>
        </p:nvSpPr>
        <p:spPr/>
        <p:txBody>
          <a:bodyPr>
            <a:normAutofit/>
          </a:bodyPr>
          <a:lstStyle/>
          <a:p>
            <a:r>
              <a:rPr lang="en-US" dirty="0" smtClean="0">
                <a:latin typeface="Times New Roman" pitchFamily="18" charset="0"/>
                <a:cs typeface="Times New Roman" pitchFamily="18" charset="0"/>
              </a:rPr>
              <a:t>Throughout the play, Shaw arranged his material so as to satirize the glories associated with war and to ultimately suggest that aristocratic pretensions have no place in today's wars. Elaborate.</a:t>
            </a:r>
          </a:p>
          <a:p>
            <a:r>
              <a:rPr lang="en-US" dirty="0" smtClean="0">
                <a:latin typeface="Times New Roman" pitchFamily="18" charset="0"/>
                <a:cs typeface="Times New Roman" pitchFamily="18" charset="0"/>
              </a:rPr>
              <a:t>This early play by Shaw, therefore, cuts through the noble ideals of war and the "higher love" that </a:t>
            </a:r>
            <a:r>
              <a:rPr lang="en-US" dirty="0" err="1" smtClean="0">
                <a:latin typeface="Times New Roman" pitchFamily="18" charset="0"/>
                <a:cs typeface="Times New Roman" pitchFamily="18" charset="0"/>
              </a:rPr>
              <a:t>Raina</a:t>
            </a:r>
            <a:r>
              <a:rPr lang="en-US" dirty="0" smtClean="0">
                <a:latin typeface="Times New Roman" pitchFamily="18" charset="0"/>
                <a:cs typeface="Times New Roman" pitchFamily="18" charset="0"/>
              </a:rPr>
              <a:t> and </a:t>
            </a:r>
            <a:r>
              <a:rPr lang="en-US" dirty="0" err="1" smtClean="0">
                <a:latin typeface="Times New Roman" pitchFamily="18" charset="0"/>
                <a:cs typeface="Times New Roman" pitchFamily="18" charset="0"/>
              </a:rPr>
              <a:t>Sergius</a:t>
            </a:r>
            <a:r>
              <a:rPr lang="en-US" dirty="0" smtClean="0">
                <a:latin typeface="Times New Roman" pitchFamily="18" charset="0"/>
                <a:cs typeface="Times New Roman" pitchFamily="18" charset="0"/>
              </a:rPr>
              <a:t> claim to share; Arms and the Man presents a world where the practical man who lives with no illusions and no poetic views about either love or war is shown to be the superior creature.</a:t>
            </a:r>
          </a:p>
          <a:p>
            <a:endParaRPr lang="en-US"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tHEMES</a:t>
            </a:r>
            <a:r>
              <a:rPr lang="en-US" dirty="0" smtClean="0"/>
              <a:t>:</a:t>
            </a:r>
            <a:endParaRPr lang="en-US" dirty="0"/>
          </a:p>
        </p:txBody>
      </p:sp>
      <p:sp>
        <p:nvSpPr>
          <p:cNvPr id="3" name="Content Placeholder 2"/>
          <p:cNvSpPr>
            <a:spLocks noGrp="1"/>
          </p:cNvSpPr>
          <p:nvPr>
            <p:ph idx="1"/>
          </p:nvPr>
        </p:nvSpPr>
        <p:spPr/>
        <p:txBody>
          <a:bodyPr/>
          <a:lstStyle/>
          <a:p>
            <a:pPr fontAlgn="base"/>
            <a:r>
              <a:rPr lang="en-US" b="1" dirty="0" smtClean="0">
                <a:solidFill>
                  <a:srgbClr val="FF0000"/>
                </a:solidFill>
              </a:rPr>
              <a:t>Disillusionment with war</a:t>
            </a:r>
          </a:p>
          <a:p>
            <a:pPr fontAlgn="base"/>
            <a:r>
              <a:rPr lang="en-US" dirty="0" smtClean="0">
                <a:latin typeface="Times New Roman" pitchFamily="18" charset="0"/>
                <a:cs typeface="Times New Roman" pitchFamily="18" charset="0"/>
              </a:rPr>
              <a:t>The play discusses how war is made, how it is fought, and how parties sue for peace at the close of it. Indeed, the play’s title is a direct quote from Virgil’s </a:t>
            </a:r>
            <a:r>
              <a:rPr lang="en-US" i="1" dirty="0" err="1" smtClean="0">
                <a:latin typeface="Times New Roman" pitchFamily="18" charset="0"/>
                <a:cs typeface="Times New Roman" pitchFamily="18" charset="0"/>
              </a:rPr>
              <a:t>Aeneid</a:t>
            </a:r>
            <a:r>
              <a:rPr lang="en-US" dirty="0" smtClean="0">
                <a:latin typeface="Times New Roman" pitchFamily="18" charset="0"/>
                <a:cs typeface="Times New Roman" pitchFamily="18" charset="0"/>
              </a:rPr>
              <a:t>, the Roman epic that glorifies war. Shaw used this quote ironically, drawing attention to how war should not be seen as romantic.</a:t>
            </a:r>
          </a:p>
          <a:p>
            <a:endParaRPr lang="en-US"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85000" lnSpcReduction="20000"/>
          </a:bodyPr>
          <a:lstStyle/>
          <a:p>
            <a:r>
              <a:rPr lang="en-US" dirty="0" smtClean="0">
                <a:latin typeface="Times New Roman" pitchFamily="18" charset="0"/>
                <a:cs typeface="Times New Roman" pitchFamily="18" charset="0"/>
              </a:rPr>
              <a:t>The </a:t>
            </a:r>
            <a:r>
              <a:rPr lang="en-US" dirty="0" err="1" smtClean="0">
                <a:latin typeface="Times New Roman" pitchFamily="18" charset="0"/>
                <a:cs typeface="Times New Roman" pitchFamily="18" charset="0"/>
              </a:rPr>
              <a:t>Serbo</a:t>
            </a:r>
            <a:r>
              <a:rPr lang="en-US" dirty="0" smtClean="0">
                <a:latin typeface="Times New Roman" pitchFamily="18" charset="0"/>
                <a:cs typeface="Times New Roman" pitchFamily="18" charset="0"/>
              </a:rPr>
              <a:t>-Bulgarian War is not addressed directly in the text, although that is the historical template on which Shaw bases his production. </a:t>
            </a:r>
            <a:r>
              <a:rPr lang="en-US" dirty="0" err="1" smtClean="0">
                <a:latin typeface="Times New Roman" pitchFamily="18" charset="0"/>
                <a:cs typeface="Times New Roman" pitchFamily="18" charset="0"/>
              </a:rPr>
              <a:t>Bluntschli</a:t>
            </a:r>
            <a:r>
              <a:rPr lang="en-US" dirty="0" smtClean="0">
                <a:latin typeface="Times New Roman" pitchFamily="18" charset="0"/>
                <a:cs typeface="Times New Roman" pitchFamily="18" charset="0"/>
              </a:rPr>
              <a:t> is a Swiss mercenary who has hired himself to the Serb cause, along with soldiers from other nations. </a:t>
            </a:r>
            <a:r>
              <a:rPr lang="en-US" dirty="0" err="1" smtClean="0">
                <a:latin typeface="Times New Roman" pitchFamily="18" charset="0"/>
                <a:cs typeface="Times New Roman" pitchFamily="18" charset="0"/>
              </a:rPr>
              <a:t>Sergius</a:t>
            </a:r>
            <a:r>
              <a:rPr lang="en-US" dirty="0" smtClean="0">
                <a:latin typeface="Times New Roman" pitchFamily="18" charset="0"/>
                <a:cs typeface="Times New Roman" pitchFamily="18" charset="0"/>
              </a:rPr>
              <a:t> is supposed to representing the “heart” of the Bulgarian enterprise, with his gutsy charge at the start of the work demonstrating just how powerfully he wishes to defend his nation’s honor. What becomes clear as the play progresses, however, is that war is simply a job for soldiers, and nothing more. </a:t>
            </a:r>
            <a:r>
              <a:rPr lang="en-US" dirty="0" err="1" smtClean="0">
                <a:latin typeface="Times New Roman" pitchFamily="18" charset="0"/>
                <a:cs typeface="Times New Roman" pitchFamily="18" charset="0"/>
              </a:rPr>
              <a:t>Sergius</a:t>
            </a:r>
            <a:r>
              <a:rPr lang="en-US" dirty="0" smtClean="0">
                <a:latin typeface="Times New Roman" pitchFamily="18" charset="0"/>
                <a:cs typeface="Times New Roman" pitchFamily="18" charset="0"/>
              </a:rPr>
              <a:t> is not the hero he is initially thought to be. He romanticizes war to such an extent that he leads a foolish charge against the enemy, and only does so in order to climb the ranks for recognition. </a:t>
            </a:r>
            <a:r>
              <a:rPr lang="en-US" dirty="0" err="1" smtClean="0">
                <a:latin typeface="Times New Roman" pitchFamily="18" charset="0"/>
                <a:cs typeface="Times New Roman" pitchFamily="18" charset="0"/>
              </a:rPr>
              <a:t>Bluntschli</a:t>
            </a:r>
            <a:r>
              <a:rPr lang="en-US" dirty="0" smtClean="0">
                <a:latin typeface="Times New Roman" pitchFamily="18" charset="0"/>
                <a:cs typeface="Times New Roman" pitchFamily="18" charset="0"/>
              </a:rPr>
              <a:t> also destroys </a:t>
            </a:r>
            <a:r>
              <a:rPr lang="en-US" dirty="0" err="1" smtClean="0">
                <a:latin typeface="Times New Roman" pitchFamily="18" charset="0"/>
                <a:cs typeface="Times New Roman" pitchFamily="18" charset="0"/>
              </a:rPr>
              <a:t>Raina’s</a:t>
            </a:r>
            <a:r>
              <a:rPr lang="en-US" dirty="0" smtClean="0">
                <a:latin typeface="Times New Roman" pitchFamily="18" charset="0"/>
                <a:cs typeface="Times New Roman" pitchFamily="18" charset="0"/>
              </a:rPr>
              <a:t> romantic idea of war and heroism when he proves that the best soldiers are often not identified as such on the outside.</a:t>
            </a:r>
            <a:endParaRPr lang="en-US" dirty="0">
              <a:latin typeface="Times New Roman" pitchFamily="18" charset="0"/>
              <a:cs typeface="Times New Roman" pitchFamily="18" charset="0"/>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r>
              <a:rPr lang="en-US" dirty="0" smtClean="0">
                <a:latin typeface="Times New Roman" pitchFamily="18" charset="0"/>
                <a:cs typeface="Times New Roman" pitchFamily="18" charset="0"/>
              </a:rPr>
              <a:t>For Shaw, war is simply a way for men to occupy themselves, perhaps in redrawing small parts of the national borders, while others on the domestic front, who are predominantly women, shape many more aspects of life. Though Catherine and </a:t>
            </a:r>
            <a:r>
              <a:rPr lang="en-US" dirty="0" err="1" smtClean="0">
                <a:latin typeface="Times New Roman" pitchFamily="18" charset="0"/>
                <a:cs typeface="Times New Roman" pitchFamily="18" charset="0"/>
              </a:rPr>
              <a:t>Raina</a:t>
            </a:r>
            <a:r>
              <a:rPr lang="en-US" dirty="0" smtClean="0">
                <a:latin typeface="Times New Roman" pitchFamily="18" charset="0"/>
                <a:cs typeface="Times New Roman" pitchFamily="18" charset="0"/>
              </a:rPr>
              <a:t> are ostensibly dependent upon the outcome of the war, in dealing with </a:t>
            </a:r>
            <a:r>
              <a:rPr lang="en-US" dirty="0" err="1" smtClean="0">
                <a:latin typeface="Times New Roman" pitchFamily="18" charset="0"/>
                <a:cs typeface="Times New Roman" pitchFamily="18" charset="0"/>
              </a:rPr>
              <a:t>Bluntshli</a:t>
            </a:r>
            <a:r>
              <a:rPr lang="en-US" dirty="0" smtClean="0">
                <a:latin typeface="Times New Roman" pitchFamily="18" charset="0"/>
                <a:cs typeface="Times New Roman" pitchFamily="18" charset="0"/>
              </a:rPr>
              <a:t> they are also active participants in some of its intrigues. In harboring an enemy and ultimately marrying him, they add to the argument that war and its divisiveness can be meaningless.</a:t>
            </a:r>
            <a:endParaRPr lang="en-US" dirty="0">
              <a:latin typeface="Times New Roman" pitchFamily="18" charset="0"/>
              <a:cs typeface="Times New Roman" pitchFamily="18" charset="0"/>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7239000" cy="1463040"/>
          </a:xfrm>
        </p:spPr>
        <p:txBody>
          <a:bodyPr>
            <a:normAutofit fontScale="90000"/>
          </a:bodyPr>
          <a:lstStyle/>
          <a:p>
            <a:r>
              <a:rPr lang="en-US" dirty="0" smtClean="0"/>
              <a:t/>
            </a:r>
            <a:br>
              <a:rPr lang="en-US" dirty="0" smtClean="0"/>
            </a:br>
            <a:r>
              <a:rPr lang="en-US" dirty="0" smtClean="0"/>
              <a:t>The complexity of romantic love</a:t>
            </a:r>
            <a:br>
              <a:rPr lang="en-US" dirty="0" smtClean="0"/>
            </a:br>
            <a:endParaRPr lang="en-US" dirty="0"/>
          </a:p>
        </p:txBody>
      </p:sp>
      <p:sp>
        <p:nvSpPr>
          <p:cNvPr id="3" name="Content Placeholder 2"/>
          <p:cNvSpPr>
            <a:spLocks noGrp="1"/>
          </p:cNvSpPr>
          <p:nvPr>
            <p:ph idx="1"/>
          </p:nvPr>
        </p:nvSpPr>
        <p:spPr>
          <a:xfrm>
            <a:off x="381000" y="1219200"/>
            <a:ext cx="7239000" cy="4846320"/>
          </a:xfrm>
        </p:spPr>
        <p:txBody>
          <a:bodyPr/>
          <a:lstStyle/>
          <a:p>
            <a:r>
              <a:rPr lang="en-US" dirty="0" smtClean="0">
                <a:latin typeface="Times New Roman" pitchFamily="18" charset="0"/>
                <a:cs typeface="Times New Roman" pitchFamily="18" charset="0"/>
              </a:rPr>
              <a:t>The interactions of characters are primarily driven by romantic love, or lack of it. Social conventions of love during Shaw’s time period included public and formal courting, parental approval, and consideration of social status and wealth of each partner. However, the characters in this play defy the norms and each end up with a person that is best suited to them.</a:t>
            </a:r>
            <a:br>
              <a:rPr lang="en-US" dirty="0" smtClean="0">
                <a:latin typeface="Times New Roman" pitchFamily="18" charset="0"/>
                <a:cs typeface="Times New Roman" pitchFamily="18" charset="0"/>
              </a:rPr>
            </a:br>
            <a:endParaRPr lang="en-US" dirty="0">
              <a:latin typeface="Times New Roman" pitchFamily="18" charset="0"/>
              <a:cs typeface="Times New Roman" pitchFamily="18" charset="0"/>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latin typeface="Times New Roman" pitchFamily="18" charset="0"/>
                <a:cs typeface="Times New Roman" pitchFamily="18" charset="0"/>
              </a:rPr>
              <a:t>Characters slowly disabuse themselves of the features of romantic love they have most cherished all their lives, and realize that it is far more complex. For example, </a:t>
            </a:r>
            <a:r>
              <a:rPr lang="en-US" dirty="0" err="1" smtClean="0">
                <a:latin typeface="Times New Roman" pitchFamily="18" charset="0"/>
                <a:cs typeface="Times New Roman" pitchFamily="18" charset="0"/>
              </a:rPr>
              <a:t>Raina</a:t>
            </a:r>
            <a:r>
              <a:rPr lang="en-US" dirty="0" smtClean="0">
                <a:latin typeface="Times New Roman" pitchFamily="18" charset="0"/>
                <a:cs typeface="Times New Roman" pitchFamily="18" charset="0"/>
              </a:rPr>
              <a:t> does appear to love </a:t>
            </a:r>
            <a:r>
              <a:rPr lang="en-US" dirty="0" err="1" smtClean="0">
                <a:latin typeface="Times New Roman" pitchFamily="18" charset="0"/>
                <a:cs typeface="Times New Roman" pitchFamily="18" charset="0"/>
              </a:rPr>
              <a:t>Sergius</a:t>
            </a:r>
            <a:r>
              <a:rPr lang="en-US" dirty="0" smtClean="0">
                <a:latin typeface="Times New Roman" pitchFamily="18" charset="0"/>
                <a:cs typeface="Times New Roman" pitchFamily="18" charset="0"/>
              </a:rPr>
              <a:t> in the beginning of the play, but when she falls in love with </a:t>
            </a:r>
            <a:r>
              <a:rPr lang="en-US" dirty="0" err="1" smtClean="0">
                <a:latin typeface="Times New Roman" pitchFamily="18" charset="0"/>
                <a:cs typeface="Times New Roman" pitchFamily="18" charset="0"/>
              </a:rPr>
              <a:t>Blunstshcli</a:t>
            </a:r>
            <a:r>
              <a:rPr lang="en-US" dirty="0" smtClean="0">
                <a:latin typeface="Times New Roman" pitchFamily="18" charset="0"/>
                <a:cs typeface="Times New Roman" pitchFamily="18" charset="0"/>
              </a:rPr>
              <a:t>, she realizes her love for </a:t>
            </a:r>
            <a:r>
              <a:rPr lang="en-US" dirty="0" err="1" smtClean="0">
                <a:latin typeface="Times New Roman" pitchFamily="18" charset="0"/>
                <a:cs typeface="Times New Roman" pitchFamily="18" charset="0"/>
              </a:rPr>
              <a:t>Sergius</a:t>
            </a:r>
            <a:r>
              <a:rPr lang="en-US" dirty="0" smtClean="0">
                <a:latin typeface="Times New Roman" pitchFamily="18" charset="0"/>
                <a:cs typeface="Times New Roman" pitchFamily="18" charset="0"/>
              </a:rPr>
              <a:t> was superficial. Perhaps </a:t>
            </a:r>
            <a:r>
              <a:rPr lang="en-US" dirty="0" err="1" smtClean="0">
                <a:latin typeface="Times New Roman" pitchFamily="18" charset="0"/>
                <a:cs typeface="Times New Roman" pitchFamily="18" charset="0"/>
              </a:rPr>
              <a:t>Raina</a:t>
            </a:r>
            <a:r>
              <a:rPr lang="en-US" dirty="0" smtClean="0">
                <a:latin typeface="Times New Roman" pitchFamily="18" charset="0"/>
                <a:cs typeface="Times New Roman" pitchFamily="18" charset="0"/>
              </a:rPr>
              <a:t> only felt this way because </a:t>
            </a:r>
            <a:r>
              <a:rPr lang="en-US" dirty="0" err="1" smtClean="0">
                <a:latin typeface="Times New Roman" pitchFamily="18" charset="0"/>
                <a:cs typeface="Times New Roman" pitchFamily="18" charset="0"/>
              </a:rPr>
              <a:t>Sergius</a:t>
            </a:r>
            <a:r>
              <a:rPr lang="en-US" dirty="0" smtClean="0">
                <a:latin typeface="Times New Roman" pitchFamily="18" charset="0"/>
                <a:cs typeface="Times New Roman" pitchFamily="18" charset="0"/>
              </a:rPr>
              <a:t> was lauded as a hero and because Catherine and </a:t>
            </a:r>
            <a:r>
              <a:rPr lang="en-US" dirty="0" err="1" smtClean="0">
                <a:latin typeface="Times New Roman" pitchFamily="18" charset="0"/>
                <a:cs typeface="Times New Roman" pitchFamily="18" charset="0"/>
              </a:rPr>
              <a:t>Petkoff</a:t>
            </a:r>
            <a:r>
              <a:rPr lang="en-US" dirty="0" smtClean="0">
                <a:latin typeface="Times New Roman" pitchFamily="18" charset="0"/>
                <a:cs typeface="Times New Roman" pitchFamily="18" charset="0"/>
              </a:rPr>
              <a:t> supported the union to maintain the family’s social status.</a:t>
            </a:r>
            <a:endParaRPr lang="en-US" dirty="0">
              <a:latin typeface="Times New Roman" pitchFamily="18" charset="0"/>
              <a:cs typeface="Times New Roman" pitchFamily="18" charset="0"/>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lnSpcReduction="10000"/>
          </a:bodyPr>
          <a:lstStyle/>
          <a:p>
            <a:r>
              <a:rPr lang="en-US" dirty="0" smtClean="0">
                <a:latin typeface="Times New Roman" pitchFamily="18" charset="0"/>
                <a:cs typeface="Times New Roman" pitchFamily="18" charset="0"/>
              </a:rPr>
              <a:t>By contrast, </a:t>
            </a:r>
            <a:r>
              <a:rPr lang="en-US" dirty="0" err="1" smtClean="0">
                <a:latin typeface="Times New Roman" pitchFamily="18" charset="0"/>
                <a:cs typeface="Times New Roman" pitchFamily="18" charset="0"/>
              </a:rPr>
              <a:t>Louka</a:t>
            </a:r>
            <a:r>
              <a:rPr lang="en-US" dirty="0" smtClean="0">
                <a:latin typeface="Times New Roman" pitchFamily="18" charset="0"/>
                <a:cs typeface="Times New Roman" pitchFamily="18" charset="0"/>
              </a:rPr>
              <a:t>, though engaged to her fellow servant Nicola, does not appear to have ever been in love with him, and demonstrates that she is willing to work hard to marry into a higher rank. Romantic love does not seem to be a factor in her decisions. The beginnings of </a:t>
            </a:r>
            <a:r>
              <a:rPr lang="en-US" dirty="0" err="1" smtClean="0">
                <a:latin typeface="Times New Roman" pitchFamily="18" charset="0"/>
                <a:cs typeface="Times New Roman" pitchFamily="18" charset="0"/>
              </a:rPr>
              <a:t>Louka’s</a:t>
            </a:r>
            <a:r>
              <a:rPr lang="en-US" dirty="0" smtClean="0">
                <a:latin typeface="Times New Roman" pitchFamily="18" charset="0"/>
                <a:cs typeface="Times New Roman" pitchFamily="18" charset="0"/>
              </a:rPr>
              <a:t> relationship with </a:t>
            </a:r>
            <a:r>
              <a:rPr lang="en-US" dirty="0" err="1" smtClean="0">
                <a:latin typeface="Times New Roman" pitchFamily="18" charset="0"/>
                <a:cs typeface="Times New Roman" pitchFamily="18" charset="0"/>
              </a:rPr>
              <a:t>Sergius</a:t>
            </a:r>
            <a:r>
              <a:rPr lang="en-US" dirty="0" smtClean="0">
                <a:latin typeface="Times New Roman" pitchFamily="18" charset="0"/>
                <a:cs typeface="Times New Roman" pitchFamily="18" charset="0"/>
              </a:rPr>
              <a:t> are illicit, and defy social norms of courtship. </a:t>
            </a:r>
            <a:r>
              <a:rPr lang="en-US" dirty="0" err="1" smtClean="0">
                <a:latin typeface="Times New Roman" pitchFamily="18" charset="0"/>
                <a:cs typeface="Times New Roman" pitchFamily="18" charset="0"/>
              </a:rPr>
              <a:t>Bluntschli’s</a:t>
            </a:r>
            <a:r>
              <a:rPr lang="en-US" dirty="0" smtClean="0">
                <a:latin typeface="Times New Roman" pitchFamily="18" charset="0"/>
                <a:cs typeface="Times New Roman" pitchFamily="18" charset="0"/>
              </a:rPr>
              <a:t> introduction to </a:t>
            </a:r>
            <a:r>
              <a:rPr lang="en-US" dirty="0" err="1" smtClean="0">
                <a:latin typeface="Times New Roman" pitchFamily="18" charset="0"/>
                <a:cs typeface="Times New Roman" pitchFamily="18" charset="0"/>
              </a:rPr>
              <a:t>Raina</a:t>
            </a:r>
            <a:r>
              <a:rPr lang="en-US" dirty="0" smtClean="0">
                <a:latin typeface="Times New Roman" pitchFamily="18" charset="0"/>
                <a:cs typeface="Times New Roman" pitchFamily="18" charset="0"/>
              </a:rPr>
              <a:t> is also unconventional, as they meet secretly in her bedroom. And when they finally become engaged, </a:t>
            </a:r>
            <a:r>
              <a:rPr lang="en-US" dirty="0" err="1" smtClean="0">
                <a:latin typeface="Times New Roman" pitchFamily="18" charset="0"/>
                <a:cs typeface="Times New Roman" pitchFamily="18" charset="0"/>
              </a:rPr>
              <a:t>Bluntschli</a:t>
            </a:r>
            <a:r>
              <a:rPr lang="en-US" dirty="0" smtClean="0">
                <a:latin typeface="Times New Roman" pitchFamily="18" charset="0"/>
                <a:cs typeface="Times New Roman" pitchFamily="18" charset="0"/>
              </a:rPr>
              <a:t>, the pragmatic and calculating soldier, surprises everyone by revealing himself to be a lifelong romantic.</a:t>
            </a:r>
            <a:endParaRPr lang="en-US" dirty="0">
              <a:latin typeface="Times New Roman" pitchFamily="18" charset="0"/>
              <a:cs typeface="Times New Roman" pitchFamily="18" charset="0"/>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77500" lnSpcReduction="20000"/>
          </a:bodyPr>
          <a:lstStyle/>
          <a:p>
            <a:r>
              <a:rPr lang="en-US" dirty="0"/>
              <a:t>This section of the play introduces the servants’ intrigue, and important feature of nineteenth- and twentieth-century drama and fiction. The actions of servants usually serve to reflect the actions of the main characters, their employers. Often in these narratives, the servants’ actions disrupt and interfere with the plot. Here, Nicola indicates that </a:t>
            </a:r>
            <a:r>
              <a:rPr lang="en-US" dirty="0" err="1"/>
              <a:t>Louka</a:t>
            </a:r>
            <a:r>
              <a:rPr lang="en-US" dirty="0"/>
              <a:t> has aspirations “above her station,” that she does not always want to be a servant. He does not argue when </a:t>
            </a:r>
            <a:r>
              <a:rPr lang="en-US" dirty="0" err="1"/>
              <a:t>Louka</a:t>
            </a:r>
            <a:r>
              <a:rPr lang="en-US" dirty="0"/>
              <a:t> tells him that he, on the other hand, will be a servant forever, that he will always do exactly what the master and mistress want at all times. The inclusion of </a:t>
            </a:r>
            <a:r>
              <a:rPr lang="en-US" dirty="0" err="1"/>
              <a:t>Louka</a:t>
            </a:r>
            <a:r>
              <a:rPr lang="en-US" dirty="0"/>
              <a:t> and Nicola’s contrasting aspirations in this dialogue foreshadows events to come. </a:t>
            </a:r>
            <a:r>
              <a:rPr lang="en-US" dirty="0" err="1"/>
              <a:t>Louka</a:t>
            </a:r>
            <a:r>
              <a:rPr lang="en-US" dirty="0"/>
              <a:t> has no qualms about using information she gleans about each family member to her advantage. This is evident early on when </a:t>
            </a:r>
            <a:r>
              <a:rPr lang="en-US" dirty="0" err="1"/>
              <a:t>Raina</a:t>
            </a:r>
            <a:r>
              <a:rPr lang="en-US" dirty="0"/>
              <a:t> is hiding the soldier in her room and </a:t>
            </a:r>
            <a:r>
              <a:rPr lang="en-US" dirty="0" err="1"/>
              <a:t>Louka</a:t>
            </a:r>
            <a:r>
              <a:rPr lang="en-US" dirty="0"/>
              <a:t> senses that </a:t>
            </a:r>
            <a:r>
              <a:rPr lang="en-US" dirty="0" err="1"/>
              <a:t>Raina</a:t>
            </a:r>
            <a:r>
              <a:rPr lang="en-US" dirty="0"/>
              <a:t> is not being absolutely truthful. </a:t>
            </a:r>
            <a:r>
              <a:rPr lang="en-US" dirty="0" err="1"/>
              <a:t>Louka</a:t>
            </a:r>
            <a:r>
              <a:rPr lang="en-US"/>
              <a:t> has proven to be likely untrustworthy, but also cunning.</a:t>
            </a:r>
          </a:p>
        </p:txBody>
      </p:sp>
    </p:spTree>
    <p:extLst>
      <p:ext uri="{BB962C8B-B14F-4D97-AF65-F5344CB8AC3E}">
        <p14:creationId xmlns:p14="http://schemas.microsoft.com/office/powerpoint/2010/main" val="162479375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40000" lnSpcReduction="20000"/>
          </a:bodyPr>
          <a:lstStyle/>
          <a:p>
            <a:r>
              <a:rPr lang="en-US" dirty="0" err="1"/>
              <a:t>Sergius’s</a:t>
            </a:r>
            <a:r>
              <a:rPr lang="en-US" dirty="0"/>
              <a:t> behavior in this section swiftly changes direction. Not only does he flirt with </a:t>
            </a:r>
            <a:r>
              <a:rPr lang="en-US" dirty="0" err="1"/>
              <a:t>Louka</a:t>
            </a:r>
            <a:r>
              <a:rPr lang="en-US" dirty="0"/>
              <a:t>, he throws caution to the wind and does it with his fiancé in the next room. Although </a:t>
            </a:r>
            <a:r>
              <a:rPr lang="en-US" dirty="0" err="1"/>
              <a:t>Louka</a:t>
            </a:r>
            <a:r>
              <a:rPr lang="en-US" dirty="0"/>
              <a:t> entertains </a:t>
            </a:r>
            <a:r>
              <a:rPr lang="en-US" dirty="0" err="1"/>
              <a:t>Sergius’s</a:t>
            </a:r>
            <a:r>
              <a:rPr lang="en-US" dirty="0"/>
              <a:t> affections, she is shocked at his boldness. She is not entirely satisfied with the explanation that </a:t>
            </a:r>
            <a:r>
              <a:rPr lang="en-US" dirty="0" err="1"/>
              <a:t>Sergius</a:t>
            </a:r>
            <a:r>
              <a:rPr lang="en-US" dirty="0"/>
              <a:t> has many kinds of personalities in him that allow him to behave according to the circumstances. </a:t>
            </a:r>
            <a:r>
              <a:rPr lang="en-US" dirty="0" err="1"/>
              <a:t>Sergius’s</a:t>
            </a:r>
            <a:r>
              <a:rPr lang="en-US" dirty="0"/>
              <a:t> behavior here sheds more light on his performance during the </a:t>
            </a:r>
            <a:r>
              <a:rPr lang="en-US" dirty="0" err="1"/>
              <a:t>calvary</a:t>
            </a:r>
            <a:r>
              <a:rPr lang="en-US" dirty="0"/>
              <a:t> charge, as, in that instance, his only hope was to make it seem that he was brave. It also sheds light on his performance of an apology to </a:t>
            </a:r>
            <a:r>
              <a:rPr lang="en-US" dirty="0" err="1"/>
              <a:t>Raina</a:t>
            </a:r>
            <a:r>
              <a:rPr lang="en-US" dirty="0"/>
              <a:t> in just before she exits the room.</a:t>
            </a:r>
          </a:p>
          <a:p>
            <a:r>
              <a:rPr lang="en-US" dirty="0"/>
              <a:t>Of note are the instances in which male characters exert themselves over female characters. </a:t>
            </a:r>
            <a:r>
              <a:rPr lang="en-US" dirty="0" err="1"/>
              <a:t>Sergius</a:t>
            </a:r>
            <a:r>
              <a:rPr lang="en-US" dirty="0"/>
              <a:t> hurting </a:t>
            </a:r>
            <a:r>
              <a:rPr lang="en-US" dirty="0" err="1"/>
              <a:t>Louka’s</a:t>
            </a:r>
            <a:r>
              <a:rPr lang="en-US" dirty="0"/>
              <a:t> arm might raise an eyebrow among readers and audience members. So too would </a:t>
            </a:r>
            <a:r>
              <a:rPr lang="en-US" dirty="0" err="1"/>
              <a:t>Bluntschli’s</a:t>
            </a:r>
            <a:r>
              <a:rPr lang="en-US" dirty="0"/>
              <a:t> threat of physical harm to </a:t>
            </a:r>
            <a:r>
              <a:rPr lang="en-US" dirty="0" err="1"/>
              <a:t>Raina</a:t>
            </a:r>
            <a:r>
              <a:rPr lang="en-US" dirty="0"/>
              <a:t> in the first act. The master of the house, </a:t>
            </a:r>
            <a:r>
              <a:rPr lang="en-US" dirty="0" err="1"/>
              <a:t>Petkoff</a:t>
            </a:r>
            <a:r>
              <a:rPr lang="en-US" dirty="0"/>
              <a:t>, and their servant, Nicola, both chide their female counterparts: </a:t>
            </a:r>
            <a:r>
              <a:rPr lang="en-US" dirty="0" err="1"/>
              <a:t>Petkoff</a:t>
            </a:r>
            <a:r>
              <a:rPr lang="en-US" dirty="0"/>
              <a:t> dismisses Catherine’s improvements to the home while he was away, and Nicola puts down </a:t>
            </a:r>
            <a:r>
              <a:rPr lang="en-US" dirty="0" err="1"/>
              <a:t>Louka</a:t>
            </a:r>
            <a:r>
              <a:rPr lang="en-US" dirty="0"/>
              <a:t> by telling her she does not have the soul of a servant. The persistence of male threats and criticisms to female characters is striking to readers now, and would have been striking at the time of the play’s first performance. It brings attention to how interactions between men and women were the same no matter their social standing.</a:t>
            </a:r>
          </a:p>
          <a:p>
            <a:r>
              <a:rPr lang="en-US" dirty="0"/>
              <a:t>The timing of </a:t>
            </a:r>
            <a:r>
              <a:rPr lang="en-US" dirty="0" err="1"/>
              <a:t>Bluntschli’s</a:t>
            </a:r>
            <a:r>
              <a:rPr lang="en-US" dirty="0"/>
              <a:t> arrival is the single greatest coincidence of the play. But it also sets up the drama that will eventually spill over in the final act. </a:t>
            </a:r>
            <a:r>
              <a:rPr lang="en-US" dirty="0" err="1"/>
              <a:t>Bluntschli</a:t>
            </a:r>
            <a:r>
              <a:rPr lang="en-US" dirty="0"/>
              <a:t> is largely unperturbed by what Catherine and </a:t>
            </a:r>
            <a:r>
              <a:rPr lang="en-US" dirty="0" err="1"/>
              <a:t>Raina</a:t>
            </a:r>
            <a:r>
              <a:rPr lang="en-US" dirty="0"/>
              <a:t> see as a fiasco. He is not an excitable character, although he does alternate between moments of fear, self-pity, and calm during his initial interaction with </a:t>
            </a:r>
            <a:r>
              <a:rPr lang="en-US" dirty="0" err="1"/>
              <a:t>Raina</a:t>
            </a:r>
            <a:r>
              <a:rPr lang="en-US" dirty="0"/>
              <a:t> in her bedroom. But, largely, </a:t>
            </a:r>
            <a:r>
              <a:rPr lang="en-US" dirty="0" err="1"/>
              <a:t>Bluntschli’s</a:t>
            </a:r>
            <a:r>
              <a:rPr lang="en-US" dirty="0"/>
              <a:t> feelings are muted compared to the feelings of those around him, and he tends to excite emotions in others without necessarily experiencing them himself. The contrast between </a:t>
            </a:r>
            <a:r>
              <a:rPr lang="en-US" dirty="0" err="1"/>
              <a:t>Bluntschli’s</a:t>
            </a:r>
            <a:r>
              <a:rPr lang="en-US" dirty="0"/>
              <a:t> calm demeanor and the frenzy of the other characters becomes starker as the play progresses. He may not be the classic idea of noble and heroic, but </a:t>
            </a:r>
            <a:r>
              <a:rPr lang="en-US" dirty="0" err="1"/>
              <a:t>Bluntschli’s</a:t>
            </a:r>
            <a:r>
              <a:rPr lang="en-US" dirty="0"/>
              <a:t> ability to smoothly navigate through difficult situations and keep his wits about him make both </a:t>
            </a:r>
            <a:r>
              <a:rPr lang="en-US" dirty="0" err="1"/>
              <a:t>Raina</a:t>
            </a:r>
            <a:r>
              <a:rPr lang="en-US" dirty="0"/>
              <a:t> and the audience begin to fall for him.</a:t>
            </a:r>
          </a:p>
          <a:p>
            <a:r>
              <a:rPr lang="en-US" dirty="0" err="1"/>
              <a:t>Raina’s</a:t>
            </a:r>
            <a:r>
              <a:rPr lang="en-US" dirty="0"/>
              <a:t> behavior on seeing </a:t>
            </a:r>
            <a:r>
              <a:rPr lang="en-US" dirty="0" err="1"/>
              <a:t>Bluntschli</a:t>
            </a:r>
            <a:r>
              <a:rPr lang="en-US" dirty="0"/>
              <a:t> in her house again is especially striking. She cannot keep herself from remarking that he is “the chocolate cream soldier.” She does this because she is so surprised to see him again, but she is clearly flustered, which signals that she could be falling for him. For </a:t>
            </a:r>
            <a:r>
              <a:rPr lang="en-US" dirty="0" err="1"/>
              <a:t>Raina</a:t>
            </a:r>
            <a:r>
              <a:rPr lang="en-US" dirty="0"/>
              <a:t>, </a:t>
            </a:r>
            <a:r>
              <a:rPr lang="en-US" dirty="0" err="1"/>
              <a:t>Sergius</a:t>
            </a:r>
            <a:r>
              <a:rPr lang="en-US" dirty="0"/>
              <a:t>, and </a:t>
            </a:r>
            <a:r>
              <a:rPr lang="en-US" dirty="0" err="1"/>
              <a:t>Petkoff</a:t>
            </a:r>
            <a:r>
              <a:rPr lang="en-US" dirty="0"/>
              <a:t>, the mess of war disrupted their normal life. Battles occur outside the house. </a:t>
            </a:r>
            <a:r>
              <a:rPr lang="en-US" dirty="0" err="1"/>
              <a:t>Bluntschli’s</a:t>
            </a:r>
            <a:r>
              <a:rPr lang="en-US" dirty="0"/>
              <a:t> initial intrusion into the bedroom, as a solider on the lam, quite literally brought war into the home. </a:t>
            </a:r>
            <a:r>
              <a:rPr lang="en-US" dirty="0" err="1"/>
              <a:t>Raina</a:t>
            </a:r>
            <a:r>
              <a:rPr lang="en-US" dirty="0"/>
              <a:t> has to face the unromantic facts of war delivered by </a:t>
            </a:r>
            <a:r>
              <a:rPr lang="en-US" dirty="0" err="1"/>
              <a:t>Bluntschli</a:t>
            </a:r>
            <a:r>
              <a:rPr lang="en-US" dirty="0"/>
              <a:t>, but his presence also introduces the prospect of another romantic interest into </a:t>
            </a:r>
            <a:r>
              <a:rPr lang="en-US" dirty="0" err="1"/>
              <a:t>Raina’s</a:t>
            </a:r>
            <a:r>
              <a:rPr lang="en-US" dirty="0"/>
              <a:t> life. Seeing </a:t>
            </a:r>
            <a:r>
              <a:rPr lang="en-US" dirty="0" err="1"/>
              <a:t>Bluntschli</a:t>
            </a:r>
            <a:r>
              <a:rPr lang="en-US" dirty="0"/>
              <a:t> again brings back that initial shock, and makes plain that, although the war is finished in the fields, the romantic complexities hinged on that war are not yet over.</a:t>
            </a:r>
          </a:p>
          <a:p>
            <a:endParaRPr lang="en-US" dirty="0"/>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pulent">
  <a:themeElements>
    <a:clrScheme name="Opulent">
      <a:dk1>
        <a:sysClr val="windowText" lastClr="000000"/>
      </a:dk1>
      <a:lt1>
        <a:sysClr val="window" lastClr="FFFFFF"/>
      </a:lt1>
      <a:dk2>
        <a:srgbClr val="B13F9A"/>
      </a:dk2>
      <a:lt2>
        <a:srgbClr val="F4E7ED"/>
      </a:lt2>
      <a:accent1>
        <a:srgbClr val="B83D68"/>
      </a:accent1>
      <a:accent2>
        <a:srgbClr val="AC66BB"/>
      </a:accent2>
      <a:accent3>
        <a:srgbClr val="DE6C36"/>
      </a:accent3>
      <a:accent4>
        <a:srgbClr val="F9B639"/>
      </a:accent4>
      <a:accent5>
        <a:srgbClr val="CF6DA4"/>
      </a:accent5>
      <a:accent6>
        <a:srgbClr val="FA8D3D"/>
      </a:accent6>
      <a:hlink>
        <a:srgbClr val="FFDE66"/>
      </a:hlink>
      <a:folHlink>
        <a:srgbClr val="D490C5"/>
      </a:folHlink>
    </a:clrScheme>
    <a:fontScheme name="Opulent">
      <a:majorFont>
        <a:latin typeface="Trebuchet MS"/>
        <a:ea typeface=""/>
        <a:cs typeface=""/>
        <a:font script="Jpan" typeface="HG丸ｺﾞｼｯｸM-PRO"/>
        <a:font script="Hang" typeface="HY그래픽M"/>
        <a:font script="Hans" typeface="黑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Trebuchet MS"/>
        <a:ea typeface=""/>
        <a:cs typeface=""/>
        <a:font script="Jpan" typeface="HG丸ｺﾞｼｯｸM-PRO"/>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pulent">
      <a:fillStyleLst>
        <a:solidFill>
          <a:schemeClr val="phClr"/>
        </a:solidFill>
        <a:gradFill rotWithShape="1">
          <a:gsLst>
            <a:gs pos="0">
              <a:schemeClr val="phClr">
                <a:tint val="15000"/>
                <a:satMod val="250000"/>
              </a:schemeClr>
            </a:gs>
            <a:gs pos="49000">
              <a:schemeClr val="phClr">
                <a:tint val="50000"/>
                <a:satMod val="200000"/>
              </a:schemeClr>
            </a:gs>
            <a:gs pos="49100">
              <a:schemeClr val="phClr">
                <a:tint val="64000"/>
                <a:satMod val="160000"/>
              </a:schemeClr>
            </a:gs>
            <a:gs pos="92000">
              <a:schemeClr val="phClr">
                <a:tint val="50000"/>
                <a:satMod val="200000"/>
              </a:schemeClr>
            </a:gs>
            <a:gs pos="100000">
              <a:schemeClr val="phClr">
                <a:tint val="43000"/>
                <a:satMod val="190000"/>
              </a:schemeClr>
            </a:gs>
          </a:gsLst>
          <a:lin ang="5400000" scaled="1"/>
        </a:gradFill>
        <a:gradFill rotWithShape="1">
          <a:gsLst>
            <a:gs pos="0">
              <a:schemeClr val="phClr">
                <a:tint val="74000"/>
              </a:schemeClr>
            </a:gs>
            <a:gs pos="49000">
              <a:schemeClr val="phClr">
                <a:tint val="96000"/>
                <a:shade val="84000"/>
                <a:satMod val="110000"/>
              </a:schemeClr>
            </a:gs>
            <a:gs pos="49100">
              <a:schemeClr val="phClr">
                <a:shade val="55000"/>
                <a:satMod val="150000"/>
              </a:schemeClr>
            </a:gs>
            <a:gs pos="92000">
              <a:schemeClr val="phClr">
                <a:tint val="98000"/>
                <a:shade val="90000"/>
                <a:satMod val="128000"/>
              </a:schemeClr>
            </a:gs>
            <a:gs pos="100000">
              <a:schemeClr val="phClr">
                <a:tint val="90000"/>
                <a:shade val="97000"/>
                <a:satMod val="128000"/>
              </a:schemeClr>
            </a:gs>
          </a:gsLst>
          <a:lin ang="5400000" scaled="1"/>
        </a:gradFill>
      </a:fillStyleLst>
      <a:lnStyleLst>
        <a:ln w="11430" cap="flat" cmpd="sng" algn="ctr">
          <a:solidFill>
            <a:schemeClr val="phClr"/>
          </a:solidFill>
          <a:prstDash val="solid"/>
        </a:ln>
        <a:ln w="40000" cap="flat" cmpd="sng" algn="ctr">
          <a:solidFill>
            <a:schemeClr val="phClr"/>
          </a:solidFill>
          <a:prstDash val="solid"/>
        </a:ln>
        <a:ln w="31800" cap="flat" cmpd="sng" algn="ctr">
          <a:solidFill>
            <a:schemeClr val="phClr"/>
          </a:solidFill>
          <a:prstDash val="solid"/>
        </a:ln>
      </a:lnStyleLst>
      <a:effectStyleLst>
        <a:effectStyle>
          <a:effectLst>
            <a:outerShdw blurRad="50800" dist="25000" dir="5400000" rotWithShape="0">
              <a:schemeClr val="phClr">
                <a:shade val="30000"/>
                <a:satMod val="150000"/>
                <a:alpha val="38000"/>
              </a:schemeClr>
            </a:outerShdw>
          </a:effectLst>
        </a:effectStyle>
        <a:effectStyle>
          <a:effectLst>
            <a:outerShdw blurRad="39000" dist="25400" dir="5400000" rotWithShape="0">
              <a:schemeClr val="phClr">
                <a:shade val="33000"/>
                <a:alpha val="83000"/>
              </a:schemeClr>
            </a:outerShdw>
          </a:effectLst>
        </a:effectStyle>
        <a:effectStyle>
          <a:effectLst>
            <a:outerShdw blurRad="39000" dist="25400" dir="5400000" rotWithShape="0">
              <a:schemeClr val="phClr">
                <a:shade val="33000"/>
                <a:alpha val="83000"/>
              </a:schemeClr>
            </a:outerShdw>
          </a:effectLst>
          <a:scene3d>
            <a:camera prst="orthographicFront" fov="0">
              <a:rot lat="0" lon="0" rev="0"/>
            </a:camera>
            <a:lightRig rig="contrasting" dir="t">
              <a:rot lat="0" lon="0" rev="1500000"/>
            </a:lightRig>
          </a:scene3d>
          <a:sp3d extrusionH="127000" prstMaterial="powder">
            <a:bevelT w="50800" h="63500"/>
          </a:sp3d>
        </a:effectStyle>
      </a:effectStyleLst>
      <a:bgFillStyleLst>
        <a:solidFill>
          <a:schemeClr val="phClr"/>
        </a:solidFill>
        <a:gradFill rotWithShape="1">
          <a:gsLst>
            <a:gs pos="0">
              <a:schemeClr val="phClr">
                <a:tint val="78000"/>
                <a:satMod val="220000"/>
              </a:schemeClr>
            </a:gs>
            <a:gs pos="100000">
              <a:schemeClr val="phClr">
                <a:shade val="35000"/>
                <a:satMod val="155000"/>
              </a:schemeClr>
            </a:gs>
          </a:gsLst>
          <a:path path="circle">
            <a:fillToRect l="50000" t="50000" r="50000" b="50000"/>
          </a:path>
        </a:gradFill>
        <a:blipFill>
          <a:blip xmlns:r="http://schemas.openxmlformats.org/officeDocument/2006/relationships" r:embed="rId1">
            <a:duotone>
              <a:schemeClr val="phClr">
                <a:shade val="60000"/>
                <a:satMod val="180000"/>
              </a:schemeClr>
              <a:schemeClr val="phClr">
                <a:tint val="500"/>
                <a:satMod val="150000"/>
              </a:schemeClr>
            </a:duotone>
          </a:blip>
          <a:tile tx="0" ty="0" sx="50000" sy="5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Opulent</Template>
  <TotalTime>33</TotalTime>
  <Words>2542</Words>
  <Application>Microsoft Office PowerPoint</Application>
  <PresentationFormat>On-screen Show (4:3)</PresentationFormat>
  <Paragraphs>60</Paragraphs>
  <Slides>24</Slides>
  <Notes>0</Notes>
  <HiddenSlides>0</HiddenSlides>
  <MMClips>0</MMClips>
  <ScaleCrop>false</ScaleCrop>
  <HeadingPairs>
    <vt:vector size="4" baseType="variant">
      <vt:variant>
        <vt:lpstr>Theme</vt:lpstr>
      </vt:variant>
      <vt:variant>
        <vt:i4>1</vt:i4>
      </vt:variant>
      <vt:variant>
        <vt:lpstr>Slide Titles</vt:lpstr>
      </vt:variant>
      <vt:variant>
        <vt:i4>24</vt:i4>
      </vt:variant>
    </vt:vector>
  </HeadingPairs>
  <TitlesOfParts>
    <vt:vector size="25" baseType="lpstr">
      <vt:lpstr>Opulent</vt:lpstr>
      <vt:lpstr>   جامعةديالى  كلية التربية للعلوم الانسانية قسم اللغة الانكليزية George Bernard Shaw’s  Arms and the Man </vt:lpstr>
      <vt:lpstr>(George) Bernard Shaw (1856 –1950) – A Brief Biography</vt:lpstr>
      <vt:lpstr>Bernard Shaw </vt:lpstr>
      <vt:lpstr>Shaw's works:</vt:lpstr>
      <vt:lpstr>PowerPoint Presentation</vt:lpstr>
      <vt:lpstr>Arms and the Man</vt:lpstr>
      <vt:lpstr>PowerPoint Presentation</vt:lpstr>
      <vt:lpstr>Characters of the Play  in brief</vt:lpstr>
      <vt:lpstr>Characters of the Play           in brief</vt:lpstr>
      <vt:lpstr>Characters of the Play           in brief</vt:lpstr>
      <vt:lpstr>Characters of the Play           in brief</vt:lpstr>
      <vt:lpstr>The Plot</vt:lpstr>
      <vt:lpstr>The Plot</vt:lpstr>
      <vt:lpstr>The Plot</vt:lpstr>
      <vt:lpstr>The Plot</vt:lpstr>
      <vt:lpstr>The Plot</vt:lpstr>
      <vt:lpstr>tHEMES:</vt:lpstr>
      <vt:lpstr>PowerPoint Presentation</vt:lpstr>
      <vt:lpstr>PowerPoint Presentation</vt:lpstr>
      <vt:lpstr> The complexity of romantic love </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George Bernard Shaw’s  Arms and the Man </dc:title>
  <dc:creator>User</dc:creator>
  <cp:lastModifiedBy>User</cp:lastModifiedBy>
  <cp:revision>10</cp:revision>
  <dcterms:created xsi:type="dcterms:W3CDTF">2006-08-16T00:00:00Z</dcterms:created>
  <dcterms:modified xsi:type="dcterms:W3CDTF">2025-10-11T19:02:29Z</dcterms:modified>
</cp:coreProperties>
</file>