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206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B72839-ED6E-4056-BADE-55D8B434236B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3F583-3EC0-4F2E-A7C8-777AB8642B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15073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B72839-ED6E-4056-BADE-55D8B434236B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3F583-3EC0-4F2E-A7C8-777AB8642B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05680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B72839-ED6E-4056-BADE-55D8B434236B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3F583-3EC0-4F2E-A7C8-777AB8642B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81471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B72839-ED6E-4056-BADE-55D8B434236B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3F583-3EC0-4F2E-A7C8-777AB8642B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26504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B72839-ED6E-4056-BADE-55D8B434236B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3F583-3EC0-4F2E-A7C8-777AB8642B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06818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B72839-ED6E-4056-BADE-55D8B434236B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3F583-3EC0-4F2E-A7C8-777AB8642B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43812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B72839-ED6E-4056-BADE-55D8B434236B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3F583-3EC0-4F2E-A7C8-777AB8642B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58288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B72839-ED6E-4056-BADE-55D8B434236B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3F583-3EC0-4F2E-A7C8-777AB8642B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12855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B72839-ED6E-4056-BADE-55D8B434236B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3F583-3EC0-4F2E-A7C8-777AB8642B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3920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B72839-ED6E-4056-BADE-55D8B434236B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3F583-3EC0-4F2E-A7C8-777AB8642B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36718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B72839-ED6E-4056-BADE-55D8B434236B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3F583-3EC0-4F2E-A7C8-777AB8642B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10016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B72839-ED6E-4056-BADE-55D8B434236B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3F583-3EC0-4F2E-A7C8-777AB8642B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56274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i="1" dirty="0" smtClean="0"/>
              <a:t>Loss of </a:t>
            </a:r>
            <a:r>
              <a:rPr lang="en-US" b="1" i="1" dirty="0" smtClean="0"/>
              <a:t>Innocence in Lord of the Flies</a:t>
            </a:r>
            <a:endParaRPr lang="en-US" b="1" i="1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Dr. </a:t>
            </a:r>
            <a:r>
              <a:rPr lang="en-US" dirty="0" err="1"/>
              <a:t>Hadeel</a:t>
            </a:r>
            <a:r>
              <a:rPr lang="en-US" dirty="0"/>
              <a:t> </a:t>
            </a:r>
            <a:r>
              <a:rPr lang="en-US" dirty="0" err="1"/>
              <a:t>Hatif</a:t>
            </a:r>
            <a:r>
              <a:rPr lang="en-US" dirty="0"/>
              <a:t> </a:t>
            </a:r>
            <a:r>
              <a:rPr lang="en-US" dirty="0" err="1"/>
              <a:t>Jassam</a:t>
            </a:r>
            <a:endParaRPr lang="en-US" dirty="0"/>
          </a:p>
          <a:p>
            <a:r>
              <a:rPr lang="en-US" dirty="0"/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90654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609600"/>
            <a:ext cx="8229600" cy="5516563"/>
          </a:xfrm>
        </p:spPr>
        <p:txBody>
          <a:bodyPr/>
          <a:lstStyle/>
          <a:p>
            <a:r>
              <a:rPr lang="en-US" dirty="0" smtClean="0"/>
              <a:t>The boys’ experience changes them</a:t>
            </a:r>
          </a:p>
          <a:p>
            <a:pPr marL="0" lvl="0" indent="0" defTabSz="457200">
              <a:spcBef>
                <a:spcPts val="0"/>
              </a:spcBef>
              <a:spcAft>
                <a:spcPts val="1200"/>
              </a:spcAft>
              <a:buNone/>
              <a:defRPr sz="1900">
                <a:solidFill>
                  <a:srgbClr val="232323"/>
                </a:solidFill>
                <a:latin typeface="Aptos"/>
              </a:defRPr>
            </a:pPr>
            <a:r>
              <a:rPr lang="en-US" sz="1900" b="1" dirty="0">
                <a:solidFill>
                  <a:srgbClr val="232323"/>
                </a:solidFill>
                <a:latin typeface="Aptos"/>
              </a:rPr>
              <a:t>Beginning: </a:t>
            </a:r>
            <a:r>
              <a:rPr lang="en-US" sz="1900" dirty="0">
                <a:solidFill>
                  <a:srgbClr val="232323"/>
                </a:solidFill>
                <a:latin typeface="Aptos"/>
              </a:rPr>
              <a:t> the boys initially treat the island as an exciting adventure.</a:t>
            </a:r>
          </a:p>
          <a:p>
            <a:pPr marL="0" lvl="0" indent="0" defTabSz="457200">
              <a:spcBef>
                <a:spcPts val="0"/>
              </a:spcBef>
              <a:spcAft>
                <a:spcPts val="1200"/>
              </a:spcAft>
              <a:buNone/>
              <a:defRPr sz="1900">
                <a:solidFill>
                  <a:srgbClr val="232323"/>
                </a:solidFill>
                <a:latin typeface="Aptos"/>
              </a:defRPr>
            </a:pPr>
            <a:r>
              <a:rPr lang="en-US" sz="1900" b="1" dirty="0">
                <a:solidFill>
                  <a:srgbClr val="232323"/>
                </a:solidFill>
                <a:latin typeface="Aptos"/>
              </a:rPr>
              <a:t>Reality: </a:t>
            </a:r>
            <a:r>
              <a:rPr lang="en-US" sz="1900" dirty="0">
                <a:solidFill>
                  <a:srgbClr val="232323"/>
                </a:solidFill>
                <a:latin typeface="Aptos"/>
              </a:rPr>
              <a:t> fear, conflict, hunting, and violence gradually replace the sense of play.</a:t>
            </a:r>
          </a:p>
          <a:p>
            <a:pPr marL="0" lvl="0" indent="0" defTabSz="457200">
              <a:spcBef>
                <a:spcPts val="0"/>
              </a:spcBef>
              <a:spcAft>
                <a:spcPts val="1200"/>
              </a:spcAft>
              <a:buNone/>
              <a:defRPr sz="1900">
                <a:solidFill>
                  <a:srgbClr val="232323"/>
                </a:solidFill>
                <a:latin typeface="Aptos"/>
              </a:defRPr>
            </a:pPr>
            <a:r>
              <a:rPr lang="en-US" sz="1900" b="1" dirty="0">
                <a:solidFill>
                  <a:srgbClr val="232323"/>
                </a:solidFill>
                <a:latin typeface="Aptos"/>
              </a:rPr>
              <a:t>Ralph: </a:t>
            </a:r>
            <a:r>
              <a:rPr lang="en-US" sz="1900" dirty="0">
                <a:solidFill>
                  <a:srgbClr val="232323"/>
                </a:solidFill>
                <a:latin typeface="Aptos"/>
              </a:rPr>
              <a:t> becomes increasingly aware of the seriousness of their situation.</a:t>
            </a:r>
          </a:p>
          <a:p>
            <a:pPr marL="0" lvl="0" indent="0" defTabSz="457200">
              <a:spcBef>
                <a:spcPts val="0"/>
              </a:spcBef>
              <a:spcAft>
                <a:spcPts val="1200"/>
              </a:spcAft>
              <a:buNone/>
              <a:defRPr sz="1900">
                <a:solidFill>
                  <a:srgbClr val="232323"/>
                </a:solidFill>
                <a:latin typeface="Aptos"/>
              </a:defRPr>
            </a:pPr>
            <a:r>
              <a:rPr lang="en-US" sz="1900" b="1" dirty="0">
                <a:solidFill>
                  <a:srgbClr val="232323"/>
                </a:solidFill>
                <a:latin typeface="Aptos"/>
              </a:rPr>
              <a:t>The boys: </a:t>
            </a:r>
            <a:r>
              <a:rPr lang="en-US" sz="1900" dirty="0">
                <a:solidFill>
                  <a:srgbClr val="232323"/>
                </a:solidFill>
                <a:latin typeface="Aptos"/>
              </a:rPr>
              <a:t> lose their earlier sense of security and innocence.</a:t>
            </a:r>
          </a:p>
          <a:p>
            <a:pPr marL="0" lvl="0" indent="0" defTabSz="457200">
              <a:spcBef>
                <a:spcPts val="0"/>
              </a:spcBef>
              <a:spcAft>
                <a:spcPts val="1200"/>
              </a:spcAft>
              <a:buNone/>
              <a:defRPr sz="1900">
                <a:solidFill>
                  <a:srgbClr val="232323"/>
                </a:solidFill>
                <a:latin typeface="Aptos"/>
              </a:defRPr>
            </a:pPr>
            <a:r>
              <a:rPr lang="en-US" sz="1900" b="1" dirty="0">
                <a:solidFill>
                  <a:srgbClr val="232323"/>
                </a:solidFill>
                <a:latin typeface="Aptos"/>
              </a:rPr>
              <a:t>Main idea: </a:t>
            </a:r>
            <a:r>
              <a:rPr lang="en-US" sz="1900" dirty="0">
                <a:solidFill>
                  <a:srgbClr val="232323"/>
                </a:solidFill>
                <a:latin typeface="Aptos"/>
              </a:rPr>
              <a:t> the island experience forces the boys to confront difficult aspects of human behavior.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48561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33400" y="381000"/>
            <a:ext cx="8229600" cy="5638800"/>
          </a:xfrm>
        </p:spPr>
        <p:txBody>
          <a:bodyPr/>
          <a:lstStyle/>
          <a:p>
            <a:r>
              <a:rPr lang="en-US" dirty="0" smtClean="0"/>
              <a:t>Fear becomes a source of social power</a:t>
            </a:r>
          </a:p>
          <a:p>
            <a:pPr marL="0" lvl="0" indent="0" defTabSz="457200">
              <a:spcBef>
                <a:spcPts val="0"/>
              </a:spcBef>
              <a:spcAft>
                <a:spcPts val="1200"/>
              </a:spcAft>
              <a:buNone/>
              <a:defRPr sz="1900">
                <a:solidFill>
                  <a:srgbClr val="232323"/>
                </a:solidFill>
                <a:latin typeface="Aptos"/>
              </a:defRPr>
            </a:pPr>
            <a:r>
              <a:rPr lang="en-US" sz="1900" b="1" dirty="0">
                <a:solidFill>
                  <a:srgbClr val="232323"/>
                </a:solidFill>
                <a:latin typeface="Aptos"/>
              </a:rPr>
              <a:t>The beast: </a:t>
            </a:r>
            <a:r>
              <a:rPr lang="en-US" sz="1900" dirty="0">
                <a:solidFill>
                  <a:srgbClr val="232323"/>
                </a:solidFill>
                <a:latin typeface="Aptos"/>
              </a:rPr>
              <a:t> provides a shared object of fear.</a:t>
            </a:r>
          </a:p>
          <a:p>
            <a:pPr marL="0" lvl="0" indent="0" defTabSz="457200">
              <a:spcBef>
                <a:spcPts val="0"/>
              </a:spcBef>
              <a:spcAft>
                <a:spcPts val="1200"/>
              </a:spcAft>
              <a:buNone/>
              <a:defRPr sz="1900">
                <a:solidFill>
                  <a:srgbClr val="232323"/>
                </a:solidFill>
                <a:latin typeface="Aptos"/>
              </a:defRPr>
            </a:pPr>
            <a:r>
              <a:rPr lang="en-US" sz="1900" b="1" dirty="0">
                <a:solidFill>
                  <a:srgbClr val="232323"/>
                </a:solidFill>
                <a:latin typeface="Aptos"/>
              </a:rPr>
              <a:t>Jack: </a:t>
            </a:r>
            <a:r>
              <a:rPr lang="en-US" sz="1900" dirty="0">
                <a:solidFill>
                  <a:srgbClr val="232323"/>
                </a:solidFill>
                <a:latin typeface="Aptos"/>
              </a:rPr>
              <a:t> presents himself as someone who can protect the boys from danger.</a:t>
            </a:r>
          </a:p>
          <a:p>
            <a:pPr marL="0" lvl="0" indent="0" defTabSz="457200">
              <a:spcBef>
                <a:spcPts val="0"/>
              </a:spcBef>
              <a:spcAft>
                <a:spcPts val="1200"/>
              </a:spcAft>
              <a:buNone/>
              <a:defRPr sz="1900">
                <a:solidFill>
                  <a:srgbClr val="232323"/>
                </a:solidFill>
                <a:latin typeface="Aptos"/>
              </a:defRPr>
            </a:pPr>
            <a:r>
              <a:rPr lang="en-US" sz="1900" b="1" dirty="0">
                <a:solidFill>
                  <a:srgbClr val="232323"/>
                </a:solidFill>
                <a:latin typeface="Aptos"/>
              </a:rPr>
              <a:t>The tribe: </a:t>
            </a:r>
            <a:r>
              <a:rPr lang="en-US" sz="1900" dirty="0">
                <a:solidFill>
                  <a:srgbClr val="232323"/>
                </a:solidFill>
                <a:latin typeface="Aptos"/>
              </a:rPr>
              <a:t> increasingly follows Jack as fear and uncertainty grow.</a:t>
            </a:r>
          </a:p>
          <a:p>
            <a:pPr marL="0" lvl="0" indent="0" defTabSz="457200">
              <a:spcBef>
                <a:spcPts val="0"/>
              </a:spcBef>
              <a:spcAft>
                <a:spcPts val="1200"/>
              </a:spcAft>
              <a:buNone/>
              <a:defRPr sz="1900">
                <a:solidFill>
                  <a:srgbClr val="232323"/>
                </a:solidFill>
                <a:latin typeface="Aptos"/>
              </a:defRPr>
            </a:pPr>
            <a:r>
              <a:rPr lang="en-US" sz="1900" b="1" dirty="0">
                <a:solidFill>
                  <a:srgbClr val="232323"/>
                </a:solidFill>
                <a:latin typeface="Aptos"/>
              </a:rPr>
              <a:t>Contrast: </a:t>
            </a:r>
            <a:r>
              <a:rPr lang="en-US" sz="1900" dirty="0">
                <a:solidFill>
                  <a:srgbClr val="232323"/>
                </a:solidFill>
                <a:latin typeface="Aptos"/>
              </a:rPr>
              <a:t> Ralph emphasizes rescue and order, while Jack emphasizes immediate protection and hunting.</a:t>
            </a:r>
          </a:p>
          <a:p>
            <a:pPr marL="0" lvl="0" indent="0" defTabSz="457200">
              <a:spcBef>
                <a:spcPts val="0"/>
              </a:spcBef>
              <a:spcAft>
                <a:spcPts val="1200"/>
              </a:spcAft>
              <a:buNone/>
              <a:defRPr sz="1900">
                <a:solidFill>
                  <a:srgbClr val="232323"/>
                </a:solidFill>
                <a:latin typeface="Aptos"/>
              </a:defRPr>
            </a:pPr>
            <a:r>
              <a:rPr lang="en-US" sz="1900" b="1" dirty="0">
                <a:solidFill>
                  <a:srgbClr val="232323"/>
                </a:solidFill>
                <a:latin typeface="Aptos"/>
              </a:rPr>
              <a:t>Main idea: </a:t>
            </a:r>
            <a:r>
              <a:rPr lang="en-US" sz="1900" dirty="0">
                <a:solidFill>
                  <a:srgbClr val="232323"/>
                </a:solidFill>
                <a:latin typeface="Aptos"/>
              </a:rPr>
              <a:t> Golding shows how fear can affect group loyalty and political authority.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80669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592763"/>
          </a:xfrm>
        </p:spPr>
        <p:txBody>
          <a:bodyPr/>
          <a:lstStyle/>
          <a:p>
            <a:r>
              <a:rPr lang="en-US" dirty="0" smtClean="0"/>
              <a:t>The struggle to maintain social rules</a:t>
            </a:r>
          </a:p>
          <a:p>
            <a:pPr marL="0" lvl="0" indent="0" defTabSz="457200">
              <a:spcBef>
                <a:spcPts val="0"/>
              </a:spcBef>
              <a:spcAft>
                <a:spcPts val="1200"/>
              </a:spcAft>
              <a:buNone/>
              <a:defRPr sz="1900">
                <a:solidFill>
                  <a:srgbClr val="232323"/>
                </a:solidFill>
                <a:latin typeface="Aptos"/>
              </a:defRPr>
            </a:pPr>
            <a:r>
              <a:rPr lang="en-US" sz="1900" b="1" dirty="0">
                <a:solidFill>
                  <a:srgbClr val="232323"/>
                </a:solidFill>
                <a:latin typeface="Aptos"/>
              </a:rPr>
              <a:t>Rules: </a:t>
            </a:r>
            <a:r>
              <a:rPr lang="en-US" sz="1900" dirty="0">
                <a:solidFill>
                  <a:srgbClr val="232323"/>
                </a:solidFill>
                <a:latin typeface="Aptos"/>
              </a:rPr>
              <a:t> meetings and agreed rules initially create structure.</a:t>
            </a:r>
          </a:p>
          <a:p>
            <a:pPr marL="0" lvl="0" indent="0" defTabSz="457200">
              <a:spcBef>
                <a:spcPts val="0"/>
              </a:spcBef>
              <a:spcAft>
                <a:spcPts val="1200"/>
              </a:spcAft>
              <a:buNone/>
              <a:defRPr sz="1900">
                <a:solidFill>
                  <a:srgbClr val="232323"/>
                </a:solidFill>
                <a:latin typeface="Aptos"/>
              </a:defRPr>
            </a:pPr>
            <a:r>
              <a:rPr lang="en-US" sz="1900" b="1" dirty="0">
                <a:solidFill>
                  <a:srgbClr val="232323"/>
                </a:solidFill>
                <a:latin typeface="Aptos"/>
              </a:rPr>
              <a:t>Conch: </a:t>
            </a:r>
            <a:r>
              <a:rPr lang="en-US" sz="1900" dirty="0">
                <a:solidFill>
                  <a:srgbClr val="232323"/>
                </a:solidFill>
                <a:latin typeface="Aptos"/>
              </a:rPr>
              <a:t> establishes who may speak and symbolizes organized society.</a:t>
            </a:r>
          </a:p>
          <a:p>
            <a:pPr marL="0" lvl="0" indent="0" defTabSz="457200">
              <a:spcBef>
                <a:spcPts val="0"/>
              </a:spcBef>
              <a:spcAft>
                <a:spcPts val="1200"/>
              </a:spcAft>
              <a:buNone/>
              <a:defRPr sz="1900">
                <a:solidFill>
                  <a:srgbClr val="232323"/>
                </a:solidFill>
                <a:latin typeface="Aptos"/>
              </a:defRPr>
            </a:pPr>
            <a:r>
              <a:rPr lang="en-US" sz="1900" b="1" dirty="0">
                <a:solidFill>
                  <a:srgbClr val="232323"/>
                </a:solidFill>
                <a:latin typeface="Aptos"/>
              </a:rPr>
              <a:t>Signal fire: </a:t>
            </a:r>
            <a:r>
              <a:rPr lang="en-US" sz="1900" dirty="0">
                <a:solidFill>
                  <a:srgbClr val="232323"/>
                </a:solidFill>
                <a:latin typeface="Aptos"/>
              </a:rPr>
              <a:t> represents the boys’ continuing connection to civilization and rescue.</a:t>
            </a:r>
          </a:p>
          <a:p>
            <a:pPr marL="0" lvl="0" indent="0" defTabSz="457200">
              <a:spcBef>
                <a:spcPts val="0"/>
              </a:spcBef>
              <a:spcAft>
                <a:spcPts val="1200"/>
              </a:spcAft>
              <a:buNone/>
              <a:defRPr sz="1900">
                <a:solidFill>
                  <a:srgbClr val="232323"/>
                </a:solidFill>
                <a:latin typeface="Aptos"/>
              </a:defRPr>
            </a:pPr>
            <a:r>
              <a:rPr lang="en-US" sz="1900" b="1" dirty="0">
                <a:solidFill>
                  <a:srgbClr val="232323"/>
                </a:solidFill>
                <a:latin typeface="Aptos"/>
              </a:rPr>
              <a:t>Breakdown: </a:t>
            </a:r>
            <a:r>
              <a:rPr lang="en-US" sz="1900" dirty="0">
                <a:solidFill>
                  <a:srgbClr val="232323"/>
                </a:solidFill>
                <a:latin typeface="Aptos"/>
              </a:rPr>
              <a:t> when rules lose authority, conflict becomes harder to control.</a:t>
            </a:r>
          </a:p>
          <a:p>
            <a:pPr marL="0" lvl="0" indent="0" defTabSz="457200">
              <a:spcBef>
                <a:spcPts val="0"/>
              </a:spcBef>
              <a:spcAft>
                <a:spcPts val="1200"/>
              </a:spcAft>
              <a:buNone/>
              <a:defRPr sz="1900">
                <a:solidFill>
                  <a:srgbClr val="232323"/>
                </a:solidFill>
                <a:latin typeface="Aptos"/>
              </a:defRPr>
            </a:pPr>
            <a:r>
              <a:rPr lang="en-US" sz="1900" b="1" dirty="0">
                <a:solidFill>
                  <a:srgbClr val="232323"/>
                </a:solidFill>
                <a:latin typeface="Aptos"/>
              </a:rPr>
              <a:t>Main idea: </a:t>
            </a:r>
            <a:r>
              <a:rPr lang="en-US" sz="1900" dirty="0">
                <a:solidFill>
                  <a:srgbClr val="232323"/>
                </a:solidFill>
                <a:latin typeface="Aptos"/>
              </a:rPr>
              <a:t> social order depends not only on rules but also on people’s willingness to respect them.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81304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592763"/>
          </a:xfrm>
        </p:spPr>
        <p:txBody>
          <a:bodyPr/>
          <a:lstStyle/>
          <a:p>
            <a:r>
              <a:rPr lang="en-US" dirty="0" smtClean="0"/>
              <a:t>How group pressure affects personal choices</a:t>
            </a:r>
          </a:p>
          <a:p>
            <a:pPr marL="0" lvl="0" indent="0" defTabSz="457200">
              <a:spcBef>
                <a:spcPts val="0"/>
              </a:spcBef>
              <a:spcAft>
                <a:spcPts val="1200"/>
              </a:spcAft>
              <a:buNone/>
              <a:defRPr sz="1900">
                <a:solidFill>
                  <a:srgbClr val="232323"/>
                </a:solidFill>
                <a:latin typeface="Aptos"/>
              </a:defRPr>
            </a:pPr>
            <a:r>
              <a:rPr lang="en-US" sz="1900" b="1" dirty="0">
                <a:solidFill>
                  <a:srgbClr val="232323"/>
                </a:solidFill>
                <a:latin typeface="Aptos"/>
              </a:rPr>
              <a:t>Ralph: </a:t>
            </a:r>
            <a:r>
              <a:rPr lang="en-US" sz="1900" dirty="0">
                <a:solidFill>
                  <a:srgbClr val="232323"/>
                </a:solidFill>
                <a:latin typeface="Aptos"/>
              </a:rPr>
              <a:t> tries to preserve individual responsibility and rational discussion.</a:t>
            </a:r>
          </a:p>
          <a:p>
            <a:pPr marL="0" lvl="0" indent="0" defTabSz="457200">
              <a:spcBef>
                <a:spcPts val="0"/>
              </a:spcBef>
              <a:spcAft>
                <a:spcPts val="1200"/>
              </a:spcAft>
              <a:buNone/>
              <a:defRPr sz="1900">
                <a:solidFill>
                  <a:srgbClr val="232323"/>
                </a:solidFill>
                <a:latin typeface="Aptos"/>
              </a:defRPr>
            </a:pPr>
            <a:r>
              <a:rPr lang="en-US" sz="1900" b="1" dirty="0">
                <a:solidFill>
                  <a:srgbClr val="232323"/>
                </a:solidFill>
                <a:latin typeface="Aptos"/>
              </a:rPr>
              <a:t>Jack’s group: </a:t>
            </a:r>
            <a:r>
              <a:rPr lang="en-US" sz="1900" dirty="0">
                <a:solidFill>
                  <a:srgbClr val="232323"/>
                </a:solidFill>
                <a:latin typeface="Aptos"/>
              </a:rPr>
              <a:t> creates a strong collective identity through hunting and ritual.</a:t>
            </a:r>
          </a:p>
          <a:p>
            <a:pPr marL="0" lvl="0" indent="0" defTabSz="457200">
              <a:spcBef>
                <a:spcPts val="0"/>
              </a:spcBef>
              <a:spcAft>
                <a:spcPts val="1200"/>
              </a:spcAft>
              <a:buNone/>
              <a:defRPr sz="1900">
                <a:solidFill>
                  <a:srgbClr val="232323"/>
                </a:solidFill>
                <a:latin typeface="Aptos"/>
              </a:defRPr>
            </a:pPr>
            <a:r>
              <a:rPr lang="en-US" sz="1900" b="1" dirty="0">
                <a:solidFill>
                  <a:srgbClr val="232323"/>
                </a:solidFill>
                <a:latin typeface="Aptos"/>
              </a:rPr>
              <a:t>Sam and Eric: </a:t>
            </a:r>
            <a:r>
              <a:rPr lang="en-US" sz="1900" dirty="0">
                <a:solidFill>
                  <a:srgbClr val="232323"/>
                </a:solidFill>
                <a:latin typeface="Aptos"/>
              </a:rPr>
              <a:t> show how fear and pressure can influence individual decisions.</a:t>
            </a:r>
          </a:p>
          <a:p>
            <a:pPr marL="0" lvl="0" indent="0" defTabSz="457200">
              <a:spcBef>
                <a:spcPts val="0"/>
              </a:spcBef>
              <a:spcAft>
                <a:spcPts val="1200"/>
              </a:spcAft>
              <a:buNone/>
              <a:defRPr sz="1900">
                <a:solidFill>
                  <a:srgbClr val="232323"/>
                </a:solidFill>
                <a:latin typeface="Aptos"/>
              </a:defRPr>
            </a:pPr>
            <a:r>
              <a:rPr lang="en-US" sz="1900" b="1" dirty="0">
                <a:solidFill>
                  <a:srgbClr val="232323"/>
                </a:solidFill>
                <a:latin typeface="Aptos"/>
              </a:rPr>
              <a:t>Roger: </a:t>
            </a:r>
            <a:r>
              <a:rPr lang="en-US" sz="1900" dirty="0">
                <a:solidFill>
                  <a:srgbClr val="232323"/>
                </a:solidFill>
                <a:latin typeface="Aptos"/>
              </a:rPr>
              <a:t> becomes more openly violent as social restraints weaken.</a:t>
            </a:r>
          </a:p>
          <a:p>
            <a:pPr marL="0" lvl="0" indent="0" defTabSz="457200">
              <a:spcBef>
                <a:spcPts val="0"/>
              </a:spcBef>
              <a:spcAft>
                <a:spcPts val="1200"/>
              </a:spcAft>
              <a:buNone/>
              <a:defRPr sz="1900">
                <a:solidFill>
                  <a:srgbClr val="232323"/>
                </a:solidFill>
                <a:latin typeface="Aptos"/>
              </a:defRPr>
            </a:pPr>
            <a:r>
              <a:rPr lang="en-US" sz="1900" b="1">
                <a:solidFill>
                  <a:srgbClr val="232323"/>
                </a:solidFill>
                <a:latin typeface="Aptos"/>
              </a:rPr>
              <a:t>Main idea: </a:t>
            </a:r>
            <a:r>
              <a:rPr lang="en-US" sz="1900">
                <a:solidFill>
                  <a:srgbClr val="232323"/>
                </a:solidFill>
                <a:latin typeface="Aptos"/>
              </a:rPr>
              <a:t> Golding explores the tension between personal responsibility and conformity to a group.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7220332"/>
      </p:ext>
    </p:extLst>
  </p:cSld>
  <p:clrMapOvr>
    <a:masterClrMapping/>
  </p:clrMapOvr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309</Words>
  <Application>Microsoft Office PowerPoint</Application>
  <PresentationFormat>عرض على الشاشة (3:4)‏</PresentationFormat>
  <Paragraphs>27</Paragraphs>
  <Slides>5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5</vt:i4>
      </vt:variant>
    </vt:vector>
  </HeadingPairs>
  <TitlesOfParts>
    <vt:vector size="6" baseType="lpstr">
      <vt:lpstr>نسق Office</vt:lpstr>
      <vt:lpstr>Loss of Innocence in Lord of the Flies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Loss of Innocence</dc:title>
  <dc:creator>lenovo</dc:creator>
  <cp:lastModifiedBy>Maher</cp:lastModifiedBy>
  <cp:revision>5</cp:revision>
  <dcterms:created xsi:type="dcterms:W3CDTF">2026-09-28T16:05:45Z</dcterms:created>
  <dcterms:modified xsi:type="dcterms:W3CDTF">2026-09-28T19:02:15Z</dcterms:modified>
</cp:coreProperties>
</file>