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6" r:id="rId5"/>
    <p:sldId id="259" r:id="rId6"/>
    <p:sldId id="265" r:id="rId7"/>
    <p:sldId id="260" r:id="rId8"/>
    <p:sldId id="267" r:id="rId9"/>
    <p:sldId id="261" r:id="rId10"/>
    <p:sldId id="269" r:id="rId11"/>
    <p:sldId id="262" r:id="rId12"/>
    <p:sldId id="264" r:id="rId13"/>
    <p:sldId id="263" r:id="rId14"/>
    <p:sldId id="268"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18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01829DCD-A35A-4817-BE23-785BE6F13989}" type="datetimeFigureOut">
              <a:rPr lang="en-US" smtClean="0"/>
              <a:t>10/17/2026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E3FB44CB-EB51-4EEF-96B2-85125E6E2569}" type="slidenum">
              <a:rPr lang="en-US" smtClean="0"/>
              <a:t>‹#›</a:t>
            </a:fld>
            <a:endParaRPr lang="en-US"/>
          </a:p>
        </p:txBody>
      </p:sp>
    </p:spTree>
    <p:extLst>
      <p:ext uri="{BB962C8B-B14F-4D97-AF65-F5344CB8AC3E}">
        <p14:creationId xmlns:p14="http://schemas.microsoft.com/office/powerpoint/2010/main" val="3994662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01829DCD-A35A-4817-BE23-785BE6F13989}" type="datetimeFigureOut">
              <a:rPr lang="en-US" smtClean="0"/>
              <a:t>10/17/2026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E3FB44CB-EB51-4EEF-96B2-85125E6E2569}" type="slidenum">
              <a:rPr lang="en-US" smtClean="0"/>
              <a:t>‹#›</a:t>
            </a:fld>
            <a:endParaRPr lang="en-US"/>
          </a:p>
        </p:txBody>
      </p:sp>
    </p:spTree>
    <p:extLst>
      <p:ext uri="{BB962C8B-B14F-4D97-AF65-F5344CB8AC3E}">
        <p14:creationId xmlns:p14="http://schemas.microsoft.com/office/powerpoint/2010/main" val="3433153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l">
              <a:defRPr sz="4000" b="1" cap="all"/>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01829DCD-A35A-4817-BE23-785BE6F13989}" type="datetimeFigureOut">
              <a:rPr lang="en-US" smtClean="0"/>
              <a:t>10/17/2026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E3FB44CB-EB51-4EEF-96B2-85125E6E2569}" type="slidenum">
              <a:rPr lang="en-US" smtClean="0"/>
              <a:t>‹#›</a:t>
            </a:fld>
            <a:endParaRPr lang="en-US"/>
          </a:p>
        </p:txBody>
      </p:sp>
    </p:spTree>
    <p:extLst>
      <p:ext uri="{BB962C8B-B14F-4D97-AF65-F5344CB8AC3E}">
        <p14:creationId xmlns:p14="http://schemas.microsoft.com/office/powerpoint/2010/main" val="1591372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p>
            <a:fld id="{01829DCD-A35A-4817-BE23-785BE6F13989}" type="datetimeFigureOut">
              <a:rPr lang="en-US" smtClean="0"/>
              <a:t>10/17/2026</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E3FB44CB-EB51-4EEF-96B2-85125E6E2569}" type="slidenum">
              <a:rPr lang="en-US" smtClean="0"/>
              <a:t>‹#›</a:t>
            </a:fld>
            <a:endParaRPr lang="en-US"/>
          </a:p>
        </p:txBody>
      </p:sp>
    </p:spTree>
    <p:extLst>
      <p:ext uri="{BB962C8B-B14F-4D97-AF65-F5344CB8AC3E}">
        <p14:creationId xmlns:p14="http://schemas.microsoft.com/office/powerpoint/2010/main" val="3884022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p>
            <a:fld id="{01829DCD-A35A-4817-BE23-785BE6F13989}" type="datetimeFigureOut">
              <a:rPr lang="en-US" smtClean="0"/>
              <a:t>10/17/2026</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E3FB44CB-EB51-4EEF-96B2-85125E6E2569}" type="slidenum">
              <a:rPr lang="en-US" smtClean="0"/>
              <a:t>‹#›</a:t>
            </a:fld>
            <a:endParaRPr lang="en-US"/>
          </a:p>
        </p:txBody>
      </p:sp>
    </p:spTree>
    <p:extLst>
      <p:ext uri="{BB962C8B-B14F-4D97-AF65-F5344CB8AC3E}">
        <p14:creationId xmlns:p14="http://schemas.microsoft.com/office/powerpoint/2010/main" val="2422393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01829DCD-A35A-4817-BE23-785BE6F13989}" type="datetimeFigureOut">
              <a:rPr lang="en-US" smtClean="0"/>
              <a:t>10/17/2026</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E3FB44CB-EB51-4EEF-96B2-85125E6E2569}" type="slidenum">
              <a:rPr lang="en-US" smtClean="0"/>
              <a:t>‹#›</a:t>
            </a:fld>
            <a:endParaRPr lang="en-US"/>
          </a:p>
        </p:txBody>
      </p:sp>
    </p:spTree>
    <p:extLst>
      <p:ext uri="{BB962C8B-B14F-4D97-AF65-F5344CB8AC3E}">
        <p14:creationId xmlns:p14="http://schemas.microsoft.com/office/powerpoint/2010/main" val="953685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01829DCD-A35A-4817-BE23-785BE6F13989}" type="datetimeFigureOut">
              <a:rPr lang="en-US" smtClean="0"/>
              <a:t>10/17/2026</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E3FB44CB-EB51-4EEF-96B2-85125E6E2569}" type="slidenum">
              <a:rPr lang="en-US" smtClean="0"/>
              <a:t>‹#›</a:t>
            </a:fld>
            <a:endParaRPr lang="en-US"/>
          </a:p>
        </p:txBody>
      </p:sp>
    </p:spTree>
    <p:extLst>
      <p:ext uri="{BB962C8B-B14F-4D97-AF65-F5344CB8AC3E}">
        <p14:creationId xmlns:p14="http://schemas.microsoft.com/office/powerpoint/2010/main" val="1327526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1829DCD-A35A-4817-BE23-785BE6F13989}" type="datetimeFigureOut">
              <a:rPr lang="en-US" smtClean="0"/>
              <a:t>10/17/2026</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E3FB44CB-EB51-4EEF-96B2-85125E6E2569}" type="slidenum">
              <a:rPr lang="en-US" smtClean="0"/>
              <a:t>‹#›</a:t>
            </a:fld>
            <a:endParaRPr lang="en-US"/>
          </a:p>
        </p:txBody>
      </p:sp>
    </p:spTree>
    <p:extLst>
      <p:ext uri="{BB962C8B-B14F-4D97-AF65-F5344CB8AC3E}">
        <p14:creationId xmlns:p14="http://schemas.microsoft.com/office/powerpoint/2010/main" val="355507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l">
              <a:defRPr sz="2000" b="1"/>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01829DCD-A35A-4817-BE23-785BE6F13989}" type="datetimeFigureOut">
              <a:rPr lang="en-US" smtClean="0"/>
              <a:t>10/17/2026</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E3FB44CB-EB51-4EEF-96B2-85125E6E2569}" type="slidenum">
              <a:rPr lang="en-US" smtClean="0"/>
              <a:t>‹#›</a:t>
            </a:fld>
            <a:endParaRPr lang="en-US"/>
          </a:p>
        </p:txBody>
      </p:sp>
    </p:spTree>
    <p:extLst>
      <p:ext uri="{BB962C8B-B14F-4D97-AF65-F5344CB8AC3E}">
        <p14:creationId xmlns:p14="http://schemas.microsoft.com/office/powerpoint/2010/main" val="3849565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01829DCD-A35A-4817-BE23-785BE6F13989}" type="datetimeFigureOut">
              <a:rPr lang="en-US" smtClean="0"/>
              <a:t>10/17/2026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E3FB44CB-EB51-4EEF-96B2-85125E6E2569}" type="slidenum">
              <a:rPr lang="en-US" smtClean="0"/>
              <a:t>‹#›</a:t>
            </a:fld>
            <a:endParaRPr lang="en-US"/>
          </a:p>
        </p:txBody>
      </p:sp>
    </p:spTree>
    <p:extLst>
      <p:ext uri="{BB962C8B-B14F-4D97-AF65-F5344CB8AC3E}">
        <p14:creationId xmlns:p14="http://schemas.microsoft.com/office/powerpoint/2010/main" val="2728041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01829DCD-A35A-4817-BE23-785BE6F13989}" type="datetimeFigureOut">
              <a:rPr lang="en-US" smtClean="0"/>
              <a:t>10/17/2026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E3FB44CB-EB51-4EEF-96B2-85125E6E2569}" type="slidenum">
              <a:rPr lang="en-US" smtClean="0"/>
              <a:t>‹#›</a:t>
            </a:fld>
            <a:endParaRPr lang="en-US"/>
          </a:p>
        </p:txBody>
      </p:sp>
    </p:spTree>
    <p:extLst>
      <p:ext uri="{BB962C8B-B14F-4D97-AF65-F5344CB8AC3E}">
        <p14:creationId xmlns:p14="http://schemas.microsoft.com/office/powerpoint/2010/main" val="1683413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829DCD-A35A-4817-BE23-785BE6F13989}" type="datetimeFigureOut">
              <a:rPr lang="en-US" smtClean="0"/>
              <a:t>10/17/2026</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FB44CB-EB51-4EEF-96B2-85125E6E2569}" type="slidenum">
              <a:rPr lang="en-US" smtClean="0"/>
              <a:t>‹#›</a:t>
            </a:fld>
            <a:endParaRPr lang="en-US"/>
          </a:p>
        </p:txBody>
      </p:sp>
    </p:spTree>
    <p:extLst>
      <p:ext uri="{BB962C8B-B14F-4D97-AF65-F5344CB8AC3E}">
        <p14:creationId xmlns:p14="http://schemas.microsoft.com/office/powerpoint/2010/main" val="26351873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0" y="188640"/>
            <a:ext cx="9144000" cy="6669360"/>
          </a:xfrm>
        </p:spPr>
        <p:txBody>
          <a:bodyPr>
            <a:normAutofit fontScale="90000"/>
          </a:bodyPr>
          <a:lstStyle/>
          <a:p>
            <a:pPr algn="r" rtl="1"/>
            <a:r>
              <a:rPr lang="ar-IQ" u="sng" dirty="0" smtClean="0"/>
              <a:t/>
            </a:r>
            <a:br>
              <a:rPr lang="ar-IQ" u="sng" dirty="0" smtClean="0"/>
            </a:br>
            <a:r>
              <a:rPr lang="ar-IQ" u="sng" dirty="0"/>
              <a:t/>
            </a:r>
            <a:br>
              <a:rPr lang="ar-IQ" u="sng" dirty="0"/>
            </a:br>
            <a:r>
              <a:rPr lang="ar-IQ" u="sng" dirty="0" smtClean="0"/>
              <a:t/>
            </a:r>
            <a:br>
              <a:rPr lang="ar-IQ" u="sng" dirty="0" smtClean="0"/>
            </a:br>
            <a:r>
              <a:rPr lang="ar-IQ" u="sng"/>
              <a:t/>
            </a:r>
            <a:br>
              <a:rPr lang="ar-IQ" u="sng"/>
            </a:br>
            <a:r>
              <a:rPr lang="ar-IQ" u="sng" smtClean="0"/>
              <a:t>محاضرة</a:t>
            </a:r>
            <a:r>
              <a:rPr lang="ar-IQ" u="sng" smtClean="0"/>
              <a:t> </a:t>
            </a:r>
            <a:r>
              <a:rPr lang="ar-IQ" u="sng" dirty="0" smtClean="0"/>
              <a:t>بعنوان:</a:t>
            </a:r>
            <a:br>
              <a:rPr lang="ar-IQ" u="sng" dirty="0" smtClean="0"/>
            </a:br>
            <a:r>
              <a:rPr lang="ar-IQ" u="sng" dirty="0" smtClean="0"/>
              <a:t/>
            </a:r>
            <a:br>
              <a:rPr lang="ar-IQ" u="sng" dirty="0" smtClean="0"/>
            </a:br>
            <a:r>
              <a:rPr lang="ar-IQ" sz="4900" b="1" dirty="0" smtClean="0">
                <a:solidFill>
                  <a:srgbClr val="FF0000"/>
                </a:solidFill>
              </a:rPr>
              <a:t>أثر الاستكشافات الجغرافية في العالم الجديد بعد</a:t>
            </a:r>
            <a:br>
              <a:rPr lang="ar-IQ" sz="4900" b="1" dirty="0" smtClean="0">
                <a:solidFill>
                  <a:srgbClr val="FF0000"/>
                </a:solidFill>
              </a:rPr>
            </a:br>
            <a:r>
              <a:rPr lang="ar-IQ" sz="4900" b="1" dirty="0" smtClean="0">
                <a:solidFill>
                  <a:srgbClr val="FF0000"/>
                </a:solidFill>
              </a:rPr>
              <a:t>                       العام 1492</a:t>
            </a:r>
            <a:r>
              <a:rPr lang="ar-IQ" sz="4900" b="1" dirty="0" smtClean="0"/>
              <a:t/>
            </a:r>
            <a:br>
              <a:rPr lang="ar-IQ" sz="4900" b="1" dirty="0" smtClean="0"/>
            </a:br>
            <a:r>
              <a:rPr lang="ar-IQ" dirty="0" smtClean="0"/>
              <a:t>مقدمة من لدن: </a:t>
            </a:r>
            <a:br>
              <a:rPr lang="ar-IQ" dirty="0" smtClean="0"/>
            </a:br>
            <a:r>
              <a:rPr lang="ar-IQ" dirty="0" smtClean="0"/>
              <a:t>              </a:t>
            </a:r>
            <a:r>
              <a:rPr lang="ar-IQ" sz="4000" dirty="0" smtClean="0"/>
              <a:t>الأستاذ الدكتور</a:t>
            </a:r>
            <a:br>
              <a:rPr lang="ar-IQ" sz="4000" dirty="0" smtClean="0"/>
            </a:br>
            <a:r>
              <a:rPr lang="ar-IQ" sz="4000" dirty="0" smtClean="0"/>
              <a:t>      </a:t>
            </a:r>
            <a:r>
              <a:rPr lang="ar-IQ" sz="4000" b="1" dirty="0" smtClean="0"/>
              <a:t>ماهـر مبـدر عبد الكريــم العباسي </a:t>
            </a:r>
            <a:br>
              <a:rPr lang="ar-IQ" sz="4000" b="1" dirty="0" smtClean="0"/>
            </a:br>
            <a:r>
              <a:rPr lang="ar-IQ" sz="4000" dirty="0" smtClean="0"/>
              <a:t>تخصص/ تاريخ الولايات المتحدة الأميركية</a:t>
            </a:r>
            <a:br>
              <a:rPr lang="ar-IQ" sz="4000" dirty="0" smtClean="0"/>
            </a:br>
            <a:r>
              <a:rPr lang="ar-IQ" sz="4000" dirty="0" smtClean="0"/>
              <a:t>قسم التأريخ/ كلية التربية للعلوم الانسانية</a:t>
            </a:r>
            <a:br>
              <a:rPr lang="ar-IQ" sz="4000" dirty="0" smtClean="0"/>
            </a:br>
            <a:r>
              <a:rPr lang="ar-IQ" sz="4000" dirty="0" smtClean="0"/>
              <a:t>              جامعة ديالــــى</a:t>
            </a:r>
            <a:r>
              <a:rPr lang="ar-IQ" b="1" dirty="0" smtClean="0"/>
              <a:t/>
            </a:r>
            <a:br>
              <a:rPr lang="ar-IQ" b="1" dirty="0" smtClean="0"/>
            </a:br>
            <a:r>
              <a:rPr lang="ar-IQ" dirty="0" smtClean="0"/>
              <a:t/>
            </a:r>
            <a:br>
              <a:rPr lang="ar-IQ" dirty="0" smtClean="0"/>
            </a:br>
            <a:r>
              <a:rPr lang="ar-IQ" dirty="0" smtClean="0"/>
              <a:t/>
            </a:r>
            <a:br>
              <a:rPr lang="ar-IQ" dirty="0" smtClean="0"/>
            </a:br>
            <a:r>
              <a:rPr lang="ar-IQ" dirty="0" smtClean="0"/>
              <a:t/>
            </a:r>
            <a:br>
              <a:rPr lang="ar-IQ" dirty="0" smtClean="0"/>
            </a:br>
            <a:r>
              <a:rPr lang="ar-IQ" dirty="0" smtClean="0"/>
              <a:t/>
            </a:r>
            <a:br>
              <a:rPr lang="ar-IQ" dirty="0" smtClean="0"/>
            </a:br>
            <a:r>
              <a:rPr lang="ar-IQ" sz="4900" b="1" dirty="0" smtClean="0"/>
              <a:t/>
            </a:r>
            <a:br>
              <a:rPr lang="ar-IQ" sz="4900" b="1" dirty="0" smtClean="0"/>
            </a:br>
            <a:endParaRPr lang="en-US" sz="4900"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1" y="3068960"/>
            <a:ext cx="2736305" cy="3627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22443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59632" y="3429794"/>
            <a:ext cx="6552728" cy="3273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260648"/>
            <a:ext cx="6552728" cy="314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عنوان 3"/>
          <p:cNvSpPr>
            <a:spLocks noGrp="1"/>
          </p:cNvSpPr>
          <p:nvPr>
            <p:ph type="title"/>
          </p:nvPr>
        </p:nvSpPr>
        <p:spPr>
          <a:xfrm>
            <a:off x="457200" y="0"/>
            <a:ext cx="8579296" cy="980728"/>
          </a:xfrm>
        </p:spPr>
        <p:txBody>
          <a:bodyPr/>
          <a:lstStyle/>
          <a:p>
            <a:r>
              <a:rPr lang="ar-IQ" dirty="0" smtClean="0">
                <a:solidFill>
                  <a:srgbClr val="FFFF00"/>
                </a:solidFill>
              </a:rPr>
              <a:t>الوصول الى العالم الجديد</a:t>
            </a:r>
            <a:endParaRPr lang="en-US" dirty="0">
              <a:solidFill>
                <a:srgbClr val="FFFF00"/>
              </a:solidFill>
            </a:endParaRPr>
          </a:p>
        </p:txBody>
      </p:sp>
    </p:spTree>
    <p:extLst>
      <p:ext uri="{BB962C8B-B14F-4D97-AF65-F5344CB8AC3E}">
        <p14:creationId xmlns:p14="http://schemas.microsoft.com/office/powerpoint/2010/main" val="5262838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IQ" dirty="0" smtClean="0"/>
              <a:t>الأثر الذي تركته الاستكشافات الجغرافية في العالم الجديد</a:t>
            </a:r>
            <a:endParaRPr lang="en-US" dirty="0"/>
          </a:p>
        </p:txBody>
      </p:sp>
      <p:sp>
        <p:nvSpPr>
          <p:cNvPr id="3" name="عنصر نائب للمحتوى 2"/>
          <p:cNvSpPr>
            <a:spLocks noGrp="1"/>
          </p:cNvSpPr>
          <p:nvPr>
            <p:ph idx="1"/>
          </p:nvPr>
        </p:nvSpPr>
        <p:spPr>
          <a:xfrm>
            <a:off x="0" y="1600200"/>
            <a:ext cx="8686800" cy="4525963"/>
          </a:xfrm>
        </p:spPr>
        <p:txBody>
          <a:bodyPr>
            <a:normAutofit lnSpcReduction="10000"/>
          </a:bodyPr>
          <a:lstStyle/>
          <a:p>
            <a:pPr algn="r" rtl="1">
              <a:lnSpc>
                <a:spcPct val="150000"/>
              </a:lnSpc>
            </a:pPr>
            <a:r>
              <a:rPr lang="ar-IQ" sz="3600" b="1" dirty="0" smtClean="0"/>
              <a:t>نشر الديانة النصرانية</a:t>
            </a:r>
          </a:p>
          <a:p>
            <a:pPr algn="r" rtl="1">
              <a:lnSpc>
                <a:spcPct val="150000"/>
              </a:lnSpc>
            </a:pPr>
            <a:r>
              <a:rPr lang="ar-IQ" dirty="0" smtClean="0"/>
              <a:t>عمل الإسبان والبرتغاليون على نشر الديانة النصرانية والمذهب الكاثوليكي، بين أهالي المكسيك وأمريكا الجنوبية، إذ وجدوا في ذلك اكبر تعويض للكنيسة الكاثوليكية عن نفوذها الذي ضاع في كثير من جهات أوروبا على اثر انتشار البروتستانتية في كثير من جهاتها بعد ظهور حركة الإصلاح الديني.</a:t>
            </a:r>
            <a:endParaRPr lang="en-US" dirty="0"/>
          </a:p>
        </p:txBody>
      </p:sp>
    </p:spTree>
    <p:extLst>
      <p:ext uri="{BB962C8B-B14F-4D97-AF65-F5344CB8AC3E}">
        <p14:creationId xmlns:p14="http://schemas.microsoft.com/office/powerpoint/2010/main" val="2943546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1124744"/>
            <a:ext cx="7992888" cy="4896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1267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036496" cy="6858000"/>
          </a:xfrm>
        </p:spPr>
        <p:txBody>
          <a:bodyPr>
            <a:normAutofit/>
          </a:bodyPr>
          <a:lstStyle/>
          <a:p>
            <a:pPr algn="r" rtl="1"/>
            <a:r>
              <a:rPr lang="ar-IQ" sz="3600" b="1" dirty="0" smtClean="0"/>
              <a:t>انتقال الزعامة البحرية من البحر المتوسط الى المحيط الاطلسي ..</a:t>
            </a:r>
          </a:p>
          <a:p>
            <a:pPr algn="r" rtl="1"/>
            <a:r>
              <a:rPr lang="ar-IQ" sz="3600" dirty="0" smtClean="0"/>
              <a:t>كان البحر المتوسط طريق التجارة في العصور الوسطى، ومركز النشاط السياسي وبعد تلك الاستكشافات انتقل ذلك المركز إلى المحيط الأطلسي، الذي أصبح طريق التجارة العالمية في العصر الحديث، وانتقل مستقبل أوروبا التجاري من مدن البحر المتوسط كالبندقية </a:t>
            </a:r>
            <a:r>
              <a:rPr lang="ar-IQ" sz="3600" dirty="0" err="1" smtClean="0"/>
              <a:t>وجنوة</a:t>
            </a:r>
            <a:r>
              <a:rPr lang="ar-IQ" sz="3600" dirty="0" smtClean="0"/>
              <a:t> إلى مدن الغرب والشمال إلى البرتغال واسبانيا ثم إلى هولندا وانكلترا التي كانت تقع على الطرف الغربي للعالم القديم ، وأصبحت في قلب الدنيا بعد الاستكشافات الجديدة ، وعرفت تلك الحركة الاقتصادية في التاريخ الاقتصادي باسم (الثورة التجارية).</a:t>
            </a:r>
            <a:endParaRPr lang="en-US" sz="3600" dirty="0"/>
          </a:p>
        </p:txBody>
      </p:sp>
    </p:spTree>
    <p:extLst>
      <p:ext uri="{BB962C8B-B14F-4D97-AF65-F5344CB8AC3E}">
        <p14:creationId xmlns:p14="http://schemas.microsoft.com/office/powerpoint/2010/main" val="16606617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1268760"/>
            <a:ext cx="7272808"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06212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88640"/>
            <a:ext cx="8229600" cy="1008112"/>
          </a:xfrm>
        </p:spPr>
        <p:txBody>
          <a:bodyPr/>
          <a:lstStyle/>
          <a:p>
            <a:r>
              <a:rPr lang="ar-IQ" b="1" dirty="0" smtClean="0"/>
              <a:t>صراع حول المستعمرات</a:t>
            </a:r>
            <a:endParaRPr lang="en-US" b="1" dirty="0"/>
          </a:p>
        </p:txBody>
      </p:sp>
      <p:sp>
        <p:nvSpPr>
          <p:cNvPr id="3" name="عنصر نائب للمحتوى 2"/>
          <p:cNvSpPr>
            <a:spLocks noGrp="1"/>
          </p:cNvSpPr>
          <p:nvPr>
            <p:ph idx="1"/>
          </p:nvPr>
        </p:nvSpPr>
        <p:spPr>
          <a:xfrm>
            <a:off x="0" y="1124744"/>
            <a:ext cx="9324528" cy="5733256"/>
          </a:xfrm>
        </p:spPr>
        <p:txBody>
          <a:bodyPr>
            <a:normAutofit/>
          </a:bodyPr>
          <a:lstStyle/>
          <a:p>
            <a:pPr algn="r" rtl="1"/>
            <a:r>
              <a:rPr lang="ar-IQ" dirty="0" smtClean="0"/>
              <a:t>تكونت </a:t>
            </a:r>
            <a:r>
              <a:rPr lang="ar-IQ" sz="3600" dirty="0" smtClean="0"/>
              <a:t>إمبراطورية اسبانية، وأخرى برتغالية ، وفتح باب الاستعمار أمام الدول الأخرى مثل انكلترا، التي لم تلبث ان دخلت الميدان، لتأخذ بنصيب من الممالك الجديدة، ودعا هذا إلى التنافس والتطاحن في البحار حتى أصبحت الأساطيل البحرية من أهم عوامل التغلب والانتصار، كذلك سادت بين الدول نظرية استغلال المستعمرات لصالح الدولة المستعمرة، مما أدى إلى تذمر السكان وثورتهم في النهاية ، طلبا لدفع نير الاستعمار الذي كان فاتحه لسبل من الهجرة من أوروبا إلى تلك الأصقاع.</a:t>
            </a:r>
          </a:p>
        </p:txBody>
      </p:sp>
    </p:spTree>
    <p:extLst>
      <p:ext uri="{BB962C8B-B14F-4D97-AF65-F5344CB8AC3E}">
        <p14:creationId xmlns:p14="http://schemas.microsoft.com/office/powerpoint/2010/main" val="5556193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836712"/>
            <a:ext cx="7560839" cy="5544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6384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b="1" dirty="0" smtClean="0"/>
              <a:t>ظهور الطبقة الرأسمالية</a:t>
            </a:r>
            <a:endParaRPr lang="en-US" b="1" dirty="0"/>
          </a:p>
        </p:txBody>
      </p:sp>
      <p:sp>
        <p:nvSpPr>
          <p:cNvPr id="3" name="عنصر نائب للمحتوى 2"/>
          <p:cNvSpPr>
            <a:spLocks noGrp="1"/>
          </p:cNvSpPr>
          <p:nvPr>
            <p:ph idx="1"/>
          </p:nvPr>
        </p:nvSpPr>
        <p:spPr>
          <a:xfrm>
            <a:off x="0" y="1600200"/>
            <a:ext cx="9144000" cy="4997152"/>
          </a:xfrm>
        </p:spPr>
        <p:txBody>
          <a:bodyPr>
            <a:normAutofit/>
          </a:bodyPr>
          <a:lstStyle/>
          <a:p>
            <a:pPr algn="r" rtl="1"/>
            <a:r>
              <a:rPr lang="ar-IQ" sz="4000" dirty="0" smtClean="0"/>
              <a:t>أخذت المحاصيل الجديدة ترد إلى أوروبا كالذرة والبطاطس والكاكاو والكينا والتبغ، وأصبحت عاملا مهماً يؤدي دوره في الحياة الاقتصادية كما أصبحت من الضروريات بعد ان كانت من الكماليات وأدت إلى رخاء اقتصادي، وساعدت على ازدياد نفوذ طبقة الرأسمالية الأوروبية، ومهدت للقضاء على بقايا النظام الإقطاعي.</a:t>
            </a:r>
            <a:endParaRPr lang="en-US" sz="4000" dirty="0"/>
          </a:p>
        </p:txBody>
      </p:sp>
    </p:spTree>
    <p:extLst>
      <p:ext uri="{BB962C8B-B14F-4D97-AF65-F5344CB8AC3E}">
        <p14:creationId xmlns:p14="http://schemas.microsoft.com/office/powerpoint/2010/main" val="19062227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1340768"/>
            <a:ext cx="8136904"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0150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ar-IQ" sz="4800" b="1" dirty="0" smtClean="0"/>
              <a:t>حرية الافكار</a:t>
            </a:r>
            <a:endParaRPr lang="en-US" sz="4800" b="1" dirty="0"/>
          </a:p>
        </p:txBody>
      </p:sp>
      <p:sp>
        <p:nvSpPr>
          <p:cNvPr id="3" name="عنصر نائب للمحتوى 2"/>
          <p:cNvSpPr>
            <a:spLocks noGrp="1"/>
          </p:cNvSpPr>
          <p:nvPr>
            <p:ph idx="1"/>
          </p:nvPr>
        </p:nvSpPr>
        <p:spPr>
          <a:xfrm>
            <a:off x="107504" y="1124744"/>
            <a:ext cx="8928992" cy="5733256"/>
          </a:xfrm>
        </p:spPr>
        <p:txBody>
          <a:bodyPr>
            <a:normAutofit/>
          </a:bodyPr>
          <a:lstStyle/>
          <a:p>
            <a:pPr algn="r" rtl="1"/>
            <a:r>
              <a:rPr lang="ar-IQ" dirty="0" smtClean="0"/>
              <a:t>زادت أهمية </a:t>
            </a:r>
            <a:r>
              <a:rPr lang="ar-IQ" sz="3600" dirty="0" smtClean="0"/>
              <a:t>علم الجغرافية واتسع ميدان البحوث الجغرافية وتغيرت أفكار أهالي أوروبا تغييراً عظيماً عن الأرض وحجمها وشكلها ومن فيها وما فيها وظهرت لعلماء الفلك مجموعات من النجوم التي  لا يمكن رؤيتها الا من نصف الكرة الجنوبي، ولفتت تلك الاستكشافات الأنظار إلى ضرورة تحسين بناء السفن ووسائل إرشاد الملاحين، حتى يقبلوا على الأسفار والتجوال في البحار، وهكذا اقبل الناس على البحث العلمي والتفكير الحر، دون اعتماد على الآراء التي كانت سائدة، أو التقيد بالأفكار التي كانت سائدة في العصور </a:t>
            </a:r>
            <a:r>
              <a:rPr lang="ar-IQ" dirty="0" smtClean="0"/>
              <a:t>الوسطى</a:t>
            </a:r>
            <a:endParaRPr lang="en-US" dirty="0"/>
          </a:p>
        </p:txBody>
      </p:sp>
    </p:spTree>
    <p:extLst>
      <p:ext uri="{BB962C8B-B14F-4D97-AF65-F5344CB8AC3E}">
        <p14:creationId xmlns:p14="http://schemas.microsoft.com/office/powerpoint/2010/main" val="18328084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1412776"/>
            <a:ext cx="6912768"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11209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06090"/>
          </a:xfrm>
        </p:spPr>
        <p:txBody>
          <a:bodyPr>
            <a:normAutofit fontScale="90000"/>
          </a:bodyPr>
          <a:lstStyle/>
          <a:p>
            <a:r>
              <a:rPr lang="ar-IQ" dirty="0" smtClean="0"/>
              <a:t>معاناة السكان الاصليين</a:t>
            </a:r>
            <a:endParaRPr lang="en-US" dirty="0"/>
          </a:p>
        </p:txBody>
      </p:sp>
      <p:sp>
        <p:nvSpPr>
          <p:cNvPr id="3" name="عنصر نائب للمحتوى 2"/>
          <p:cNvSpPr>
            <a:spLocks noGrp="1"/>
          </p:cNvSpPr>
          <p:nvPr>
            <p:ph idx="1"/>
          </p:nvPr>
        </p:nvSpPr>
        <p:spPr>
          <a:xfrm>
            <a:off x="179512" y="980728"/>
            <a:ext cx="8964488" cy="5877272"/>
          </a:xfrm>
        </p:spPr>
        <p:txBody>
          <a:bodyPr>
            <a:noAutofit/>
          </a:bodyPr>
          <a:lstStyle/>
          <a:p>
            <a:pPr algn="r" rtl="1"/>
            <a:r>
              <a:rPr lang="ar-IQ" dirty="0" smtClean="0"/>
              <a:t>قاسى سكان البلاد الأصليين كثيراً من المستعمرين فكان هذا الاتصال كارثة عظمى عليهم ولا سيما في أمريكا الشمالية، حيث كان يعيش الهنود الحمر، اذ قضت على العديد منهم الحروب، والامراض والأوبئة ، ومن بقى منهم عاش في معزل عن</a:t>
            </a:r>
          </a:p>
          <a:p>
            <a:pPr algn="r" rtl="1"/>
            <a:r>
              <a:rPr lang="ar-IQ" dirty="0" smtClean="0"/>
              <a:t>المستعمرين، وأخذ عددهم في التضاؤل حتى لم يبق منهم الآن الا عدد قليل في غرب الولايات المتحدة الاميركية وكندا، غير ان الحالة كانت أخف وطأة في أمريكا الجنوبية، إذ بعد هدوء الزوبعة الأولى، زوبعة الفتح والتملك، أخذ السكان الأصليون يختلطون بالإسبان والبرتغال، ويعلموا لغتهم واعتنقوا دينهم ومن ذلك الامتزاج نشأ الجبل الحاضر، يعكس ما حدث في أمريكا الشمالية.</a:t>
            </a:r>
            <a:endParaRPr lang="en-US" dirty="0"/>
          </a:p>
        </p:txBody>
      </p:sp>
    </p:spTree>
    <p:extLst>
      <p:ext uri="{BB962C8B-B14F-4D97-AF65-F5344CB8AC3E}">
        <p14:creationId xmlns:p14="http://schemas.microsoft.com/office/powerpoint/2010/main" val="36928701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00" y="1340768"/>
            <a:ext cx="7620000" cy="4896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2462268"/>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TotalTime>
  <Words>488</Words>
  <Application>Microsoft Office PowerPoint</Application>
  <PresentationFormat>عرض على الشاشة (3:4)‏</PresentationFormat>
  <Paragraphs>16</Paragraphs>
  <Slides>14</Slides>
  <Notes>0</Notes>
  <HiddenSlides>0</HiddenSlides>
  <MMClips>0</MMClips>
  <ScaleCrop>false</ScaleCrop>
  <HeadingPairs>
    <vt:vector size="4" baseType="variant">
      <vt:variant>
        <vt:lpstr>نسق</vt:lpstr>
      </vt:variant>
      <vt:variant>
        <vt:i4>1</vt:i4>
      </vt:variant>
      <vt:variant>
        <vt:lpstr>عناوين الشرائح</vt:lpstr>
      </vt:variant>
      <vt:variant>
        <vt:i4>14</vt:i4>
      </vt:variant>
    </vt:vector>
  </HeadingPairs>
  <TitlesOfParts>
    <vt:vector size="15" baseType="lpstr">
      <vt:lpstr>نسق Office</vt:lpstr>
      <vt:lpstr>    محاضرة بعنوان:  أثر الاستكشافات الجغرافية في العالم الجديد بعد                        العام 1492 مقدمة من لدن:                الأستاذ الدكتور       ماهـر مبـدر عبد الكريــم العباسي  تخصص/ تاريخ الولايات المتحدة الأميركية قسم التأريخ/ كلية التربية للعلوم الانسانية               جامعة ديالــــى      </vt:lpstr>
      <vt:lpstr>الوصول الى العالم الجديد</vt:lpstr>
      <vt:lpstr>الأثر الذي تركته الاستكشافات الجغرافية في العالم الجديد</vt:lpstr>
      <vt:lpstr>عرض تقديمي في PowerPoint</vt:lpstr>
      <vt:lpstr>عرض تقديمي في PowerPoint</vt:lpstr>
      <vt:lpstr>عرض تقديمي في PowerPoint</vt:lpstr>
      <vt:lpstr>صراع حول المستعمرات</vt:lpstr>
      <vt:lpstr>عرض تقديمي في PowerPoint</vt:lpstr>
      <vt:lpstr>ظهور الطبقة الرأسمالية</vt:lpstr>
      <vt:lpstr>عرض تقديمي في PowerPoint</vt:lpstr>
      <vt:lpstr>حرية الافكار</vt:lpstr>
      <vt:lpstr>عرض تقديمي في PowerPoint</vt:lpstr>
      <vt:lpstr>معاناة السكان الاصليين</vt:lpstr>
      <vt:lpstr>عرض تقديمي في PowerPoint</vt:lpstr>
    </vt:vector>
  </TitlesOfParts>
  <Company>Enjoy My Fine Releases.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محاضرة بعنوان:  أثر الاستكشافات الجغرافية في العالم الجديد بعد العام 1492  يلقيها : الاستاذ الدكتور ماهر مبدر عبد الكريم العباسي</dc:title>
  <dc:creator>DR.Ahmed Saker 2o1O</dc:creator>
  <cp:lastModifiedBy>DR.Ahmed Saker 2o1O</cp:lastModifiedBy>
  <cp:revision>13</cp:revision>
  <dcterms:created xsi:type="dcterms:W3CDTF">2023-05-15T18:45:52Z</dcterms:created>
  <dcterms:modified xsi:type="dcterms:W3CDTF">2026-10-16T22:39:02Z</dcterms:modified>
</cp:coreProperties>
</file>