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7" r:id="rId4"/>
    <p:sldId id="265" r:id="rId5"/>
    <p:sldId id="266" r:id="rId6"/>
    <p:sldId id="258" r:id="rId7"/>
    <p:sldId id="259" r:id="rId8"/>
    <p:sldId id="260" r:id="rId9"/>
    <p:sldId id="261" r:id="rId10"/>
    <p:sldId id="262" r:id="rId11"/>
    <p:sldId id="268" r:id="rId12"/>
    <p:sldId id="263" r:id="rId13"/>
    <p:sldId id="264"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E0AA42D3-0394-44FC-90F6-8F33DDC895AA}" type="datetimeFigureOut">
              <a:rPr lang="en-US" smtClean="0"/>
              <a:t>4/13/2025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D6175FDF-4FB6-4DB7-AF4B-FDAD85A42AC6}" type="slidenum">
              <a:rPr lang="en-US" smtClean="0"/>
              <a:t>‹#›</a:t>
            </a:fld>
            <a:endParaRPr lang="en-US"/>
          </a:p>
        </p:txBody>
      </p:sp>
    </p:spTree>
    <p:extLst>
      <p:ext uri="{BB962C8B-B14F-4D97-AF65-F5344CB8AC3E}">
        <p14:creationId xmlns:p14="http://schemas.microsoft.com/office/powerpoint/2010/main" val="2940857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E0AA42D3-0394-44FC-90F6-8F33DDC895AA}" type="datetimeFigureOut">
              <a:rPr lang="en-US" smtClean="0"/>
              <a:t>4/13/2025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D6175FDF-4FB6-4DB7-AF4B-FDAD85A42AC6}" type="slidenum">
              <a:rPr lang="en-US" smtClean="0"/>
              <a:t>‹#›</a:t>
            </a:fld>
            <a:endParaRPr lang="en-US"/>
          </a:p>
        </p:txBody>
      </p:sp>
    </p:spTree>
    <p:extLst>
      <p:ext uri="{BB962C8B-B14F-4D97-AF65-F5344CB8AC3E}">
        <p14:creationId xmlns:p14="http://schemas.microsoft.com/office/powerpoint/2010/main" val="1086369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E0AA42D3-0394-44FC-90F6-8F33DDC895AA}" type="datetimeFigureOut">
              <a:rPr lang="en-US" smtClean="0"/>
              <a:t>4/13/2025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D6175FDF-4FB6-4DB7-AF4B-FDAD85A42AC6}" type="slidenum">
              <a:rPr lang="en-US" smtClean="0"/>
              <a:t>‹#›</a:t>
            </a:fld>
            <a:endParaRPr lang="en-US"/>
          </a:p>
        </p:txBody>
      </p:sp>
    </p:spTree>
    <p:extLst>
      <p:ext uri="{BB962C8B-B14F-4D97-AF65-F5344CB8AC3E}">
        <p14:creationId xmlns:p14="http://schemas.microsoft.com/office/powerpoint/2010/main" val="542200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E0AA42D3-0394-44FC-90F6-8F33DDC895AA}" type="datetimeFigureOut">
              <a:rPr lang="en-US" smtClean="0"/>
              <a:t>4/13/2025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D6175FDF-4FB6-4DB7-AF4B-FDAD85A42AC6}" type="slidenum">
              <a:rPr lang="en-US" smtClean="0"/>
              <a:t>‹#›</a:t>
            </a:fld>
            <a:endParaRPr lang="en-US"/>
          </a:p>
        </p:txBody>
      </p:sp>
    </p:spTree>
    <p:extLst>
      <p:ext uri="{BB962C8B-B14F-4D97-AF65-F5344CB8AC3E}">
        <p14:creationId xmlns:p14="http://schemas.microsoft.com/office/powerpoint/2010/main" val="1314639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E0AA42D3-0394-44FC-90F6-8F33DDC895AA}" type="datetimeFigureOut">
              <a:rPr lang="en-US" smtClean="0"/>
              <a:t>4/13/2025</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D6175FDF-4FB6-4DB7-AF4B-FDAD85A42AC6}" type="slidenum">
              <a:rPr lang="en-US" smtClean="0"/>
              <a:t>‹#›</a:t>
            </a:fld>
            <a:endParaRPr lang="en-US"/>
          </a:p>
        </p:txBody>
      </p:sp>
    </p:spTree>
    <p:extLst>
      <p:ext uri="{BB962C8B-B14F-4D97-AF65-F5344CB8AC3E}">
        <p14:creationId xmlns:p14="http://schemas.microsoft.com/office/powerpoint/2010/main" val="3738046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E0AA42D3-0394-44FC-90F6-8F33DDC895AA}" type="datetimeFigureOut">
              <a:rPr lang="en-US" smtClean="0"/>
              <a:t>4/13/2025</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D6175FDF-4FB6-4DB7-AF4B-FDAD85A42AC6}" type="slidenum">
              <a:rPr lang="en-US" smtClean="0"/>
              <a:t>‹#›</a:t>
            </a:fld>
            <a:endParaRPr lang="en-US"/>
          </a:p>
        </p:txBody>
      </p:sp>
    </p:spTree>
    <p:extLst>
      <p:ext uri="{BB962C8B-B14F-4D97-AF65-F5344CB8AC3E}">
        <p14:creationId xmlns:p14="http://schemas.microsoft.com/office/powerpoint/2010/main" val="1858844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0AA42D3-0394-44FC-90F6-8F33DDC895AA}" type="datetimeFigureOut">
              <a:rPr lang="en-US" smtClean="0"/>
              <a:t>4/13/2025</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D6175FDF-4FB6-4DB7-AF4B-FDAD85A42AC6}" type="slidenum">
              <a:rPr lang="en-US" smtClean="0"/>
              <a:t>‹#›</a:t>
            </a:fld>
            <a:endParaRPr lang="en-US"/>
          </a:p>
        </p:txBody>
      </p:sp>
    </p:spTree>
    <p:extLst>
      <p:ext uri="{BB962C8B-B14F-4D97-AF65-F5344CB8AC3E}">
        <p14:creationId xmlns:p14="http://schemas.microsoft.com/office/powerpoint/2010/main" val="3824112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0AA42D3-0394-44FC-90F6-8F33DDC895AA}" type="datetimeFigureOut">
              <a:rPr lang="en-US" smtClean="0"/>
              <a:t>4/13/2025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D6175FDF-4FB6-4DB7-AF4B-FDAD85A42AC6}" type="slidenum">
              <a:rPr lang="en-US" smtClean="0"/>
              <a:t>‹#›</a:t>
            </a:fld>
            <a:endParaRPr lang="en-US"/>
          </a:p>
        </p:txBody>
      </p:sp>
    </p:spTree>
    <p:extLst>
      <p:ext uri="{BB962C8B-B14F-4D97-AF65-F5344CB8AC3E}">
        <p14:creationId xmlns:p14="http://schemas.microsoft.com/office/powerpoint/2010/main" val="1808128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0AA42D3-0394-44FC-90F6-8F33DDC895AA}" type="datetimeFigureOut">
              <a:rPr lang="en-US" smtClean="0"/>
              <a:t>4/13/2025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D6175FDF-4FB6-4DB7-AF4B-FDAD85A42AC6}" type="slidenum">
              <a:rPr lang="en-US" smtClean="0"/>
              <a:t>‹#›</a:t>
            </a:fld>
            <a:endParaRPr lang="en-US"/>
          </a:p>
        </p:txBody>
      </p:sp>
    </p:spTree>
    <p:extLst>
      <p:ext uri="{BB962C8B-B14F-4D97-AF65-F5344CB8AC3E}">
        <p14:creationId xmlns:p14="http://schemas.microsoft.com/office/powerpoint/2010/main" val="2212714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E0AA42D3-0394-44FC-90F6-8F33DDC895AA}" type="datetimeFigureOut">
              <a:rPr lang="en-US" smtClean="0"/>
              <a:t>4/13/2025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D6175FDF-4FB6-4DB7-AF4B-FDAD85A42AC6}" type="slidenum">
              <a:rPr lang="en-US" smtClean="0"/>
              <a:t>‹#›</a:t>
            </a:fld>
            <a:endParaRPr lang="en-US"/>
          </a:p>
        </p:txBody>
      </p:sp>
    </p:spTree>
    <p:extLst>
      <p:ext uri="{BB962C8B-B14F-4D97-AF65-F5344CB8AC3E}">
        <p14:creationId xmlns:p14="http://schemas.microsoft.com/office/powerpoint/2010/main" val="1013370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E0AA42D3-0394-44FC-90F6-8F33DDC895AA}" type="datetimeFigureOut">
              <a:rPr lang="en-US" smtClean="0"/>
              <a:t>4/13/2025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D6175FDF-4FB6-4DB7-AF4B-FDAD85A42AC6}" type="slidenum">
              <a:rPr lang="en-US" smtClean="0"/>
              <a:t>‹#›</a:t>
            </a:fld>
            <a:endParaRPr lang="en-US"/>
          </a:p>
        </p:txBody>
      </p:sp>
    </p:spTree>
    <p:extLst>
      <p:ext uri="{BB962C8B-B14F-4D97-AF65-F5344CB8AC3E}">
        <p14:creationId xmlns:p14="http://schemas.microsoft.com/office/powerpoint/2010/main" val="4129711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AA42D3-0394-44FC-90F6-8F33DDC895AA}" type="datetimeFigureOut">
              <a:rPr lang="en-US" smtClean="0"/>
              <a:t>4/13/2025</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175FDF-4FB6-4DB7-AF4B-FDAD85A42AC6}" type="slidenum">
              <a:rPr lang="en-US" smtClean="0"/>
              <a:t>‹#›</a:t>
            </a:fld>
            <a:endParaRPr lang="en-US"/>
          </a:p>
        </p:txBody>
      </p:sp>
    </p:spTree>
    <p:extLst>
      <p:ext uri="{BB962C8B-B14F-4D97-AF65-F5344CB8AC3E}">
        <p14:creationId xmlns:p14="http://schemas.microsoft.com/office/powerpoint/2010/main" val="28673604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51520" y="0"/>
            <a:ext cx="8496944" cy="3717032"/>
          </a:xfrm>
        </p:spPr>
        <p:txBody>
          <a:bodyPr>
            <a:normAutofit/>
          </a:bodyPr>
          <a:lstStyle/>
          <a:p>
            <a:pPr rtl="1"/>
            <a:r>
              <a:rPr lang="ar-IQ" dirty="0" smtClean="0"/>
              <a:t>ندوة بعنوان: </a:t>
            </a:r>
            <a:r>
              <a:rPr lang="ar-IQ" sz="4000" dirty="0" smtClean="0"/>
              <a:t/>
            </a:r>
            <a:br>
              <a:rPr lang="ar-IQ" sz="4000" dirty="0" smtClean="0"/>
            </a:br>
            <a:r>
              <a:rPr lang="ar-IQ" b="1" dirty="0" smtClean="0"/>
              <a:t>تطور العلاقات الأميركية -البرازيلية  خلال الحرب العالمية الثانية</a:t>
            </a:r>
            <a:br>
              <a:rPr lang="ar-IQ" b="1" dirty="0" smtClean="0"/>
            </a:br>
            <a:r>
              <a:rPr lang="ar-IQ" b="1" dirty="0" smtClean="0"/>
              <a:t> 1939- 1945</a:t>
            </a:r>
            <a:r>
              <a:rPr lang="ar-IQ" sz="4000" dirty="0" smtClean="0"/>
              <a:t/>
            </a:r>
            <a:br>
              <a:rPr lang="ar-IQ" sz="4000" dirty="0" smtClean="0"/>
            </a:br>
            <a:r>
              <a:rPr lang="ar-IQ" sz="4000" dirty="0" smtClean="0"/>
              <a:t>  يلقيها: الأستاذ الدكتور ماهـر مبـدر عبـد الكريـم</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3717032"/>
            <a:ext cx="2232248" cy="3105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0807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332656"/>
            <a:ext cx="8640960" cy="6336704"/>
          </a:xfrm>
        </p:spPr>
        <p:txBody>
          <a:bodyPr>
            <a:normAutofit/>
          </a:bodyPr>
          <a:lstStyle/>
          <a:p>
            <a:pPr algn="r" rtl="1">
              <a:lnSpc>
                <a:spcPct val="150000"/>
              </a:lnSpc>
            </a:pPr>
            <a:r>
              <a:rPr lang="ar-IQ" dirty="0" smtClean="0"/>
              <a:t>ازدادت وتيرة الهجمات بشكل ملحوظ بعد أن قطعت البرازيل علاقاتها الدبلوماسية مع دول المحور في 28 كانون الثاني 1942. إذ تصاعد الوضع بشكل كبير في آب 1942، حيث أُغرقت ست سفن في غضون يومين فقط ، مما أسفر عن مقتل أكثر من 600 ضحية. إذ دفع ذلك التصاعد في الهجمات البرازيل إلى إعلان الحرب رسمياً على دول المحور في 21 آب 1942.</a:t>
            </a:r>
            <a:br>
              <a:rPr lang="ar-IQ" dirty="0" smtClean="0"/>
            </a:br>
            <a:endParaRPr lang="en-US" dirty="0"/>
          </a:p>
        </p:txBody>
      </p:sp>
    </p:spTree>
    <p:extLst>
      <p:ext uri="{BB962C8B-B14F-4D97-AF65-F5344CB8AC3E}">
        <p14:creationId xmlns:p14="http://schemas.microsoft.com/office/powerpoint/2010/main" val="1200434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55776" y="2492896"/>
            <a:ext cx="3672408" cy="3960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عنوان 3"/>
          <p:cNvSpPr>
            <a:spLocks noGrp="1"/>
          </p:cNvSpPr>
          <p:nvPr>
            <p:ph type="title"/>
          </p:nvPr>
        </p:nvSpPr>
        <p:spPr>
          <a:xfrm>
            <a:off x="251520" y="188640"/>
            <a:ext cx="8712968" cy="2520280"/>
          </a:xfrm>
        </p:spPr>
        <p:txBody>
          <a:bodyPr>
            <a:normAutofit fontScale="90000"/>
          </a:bodyPr>
          <a:lstStyle/>
          <a:p>
            <a:r>
              <a:rPr lang="ar-IQ" sz="2800" dirty="0" smtClean="0"/>
              <a:t>رئيس البرازيل خلال تلك المدة  </a:t>
            </a:r>
            <a:r>
              <a:rPr lang="ar-IQ" sz="2800" b="1" dirty="0" err="1" smtClean="0"/>
              <a:t>لجيتوليو</a:t>
            </a:r>
            <a:r>
              <a:rPr lang="ar-IQ" sz="2800" b="1" dirty="0" smtClean="0"/>
              <a:t> </a:t>
            </a:r>
            <a:r>
              <a:rPr lang="ar-IQ" sz="2800" b="1" dirty="0" err="1" smtClean="0"/>
              <a:t>فارجاس</a:t>
            </a:r>
            <a:r>
              <a:rPr lang="ar-IQ" sz="2800" b="1" dirty="0" smtClean="0"/>
              <a:t> </a:t>
            </a:r>
            <a:r>
              <a:rPr lang="ar-IQ" sz="2800" dirty="0" smtClean="0"/>
              <a:t>(1930 – 1945) </a:t>
            </a:r>
            <a:br>
              <a:rPr lang="ar-IQ" sz="2800" dirty="0" smtClean="0"/>
            </a:br>
            <a:r>
              <a:rPr lang="ar-IQ" sz="2800" dirty="0" smtClean="0"/>
              <a:t>ولد في 19 نيسان 1882 - وفاته 24 آب 1954، كان محاميًا وسياسيًا برازيليًا شغل منصب الرئيس الرابع عشر والسابع عشر للبرازيل ، من عام 1930 إلى عام 1945 ومن عام 1951 حتى انتحاره في عام 1954.</a:t>
            </a:r>
            <a:br>
              <a:rPr lang="ar-IQ" sz="2800" dirty="0" smtClean="0"/>
            </a:br>
            <a:r>
              <a:rPr lang="ar-IQ" sz="2800" dirty="0" smtClean="0"/>
              <a:t>1937 – 1945 حكم فيها البرازيل في حكومة من غير انتخابات وكانت الحكومة تنحاز إلى الشيوعية تسمى فترة الولاية الجديدة. حكم البرازيل 4 مرات</a:t>
            </a:r>
            <a:br>
              <a:rPr lang="ar-IQ" sz="2800" dirty="0" smtClean="0"/>
            </a:br>
            <a:endParaRPr lang="en-US" sz="2800" dirty="0"/>
          </a:p>
        </p:txBody>
      </p:sp>
    </p:spTree>
    <p:extLst>
      <p:ext uri="{BB962C8B-B14F-4D97-AF65-F5344CB8AC3E}">
        <p14:creationId xmlns:p14="http://schemas.microsoft.com/office/powerpoint/2010/main" val="1144211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404664"/>
            <a:ext cx="8229600" cy="6453336"/>
          </a:xfrm>
        </p:spPr>
        <p:txBody>
          <a:bodyPr/>
          <a:lstStyle/>
          <a:p>
            <a:pPr marL="0" indent="0" algn="r" rtl="1">
              <a:lnSpc>
                <a:spcPct val="150000"/>
              </a:lnSpc>
              <a:buNone/>
            </a:pPr>
            <a:r>
              <a:rPr lang="ar-IQ" dirty="0" smtClean="0"/>
              <a:t>يبحث موضوع الندوة علاقات الولايات المتحدة الأميركية مع البرازيل خلال مدة الحرب العالمية الثانية (1939-1945)، لما تمثله البرازيل من ثقل على المستوى السكاني، كما أنها من بين أكبر الدول التي تشغل حيزاً كبيراً من حيث المساحة في قارة أميركا الجنوبية والوحيدة التي تتحدث اللغة البرتغالية، لذلك ركزت الولايات المتحدة الأميركية جهودها لتعزيز علاقاتها مع البرازيل، لاسيما على المستوى العسكري، و رغبة منها في الاستفادة من ثرواتها الطبيعية لخدمة المجهود الحربي</a:t>
            </a:r>
            <a:endParaRPr lang="en-US" dirty="0"/>
          </a:p>
        </p:txBody>
      </p:sp>
    </p:spTree>
    <p:extLst>
      <p:ext uri="{BB962C8B-B14F-4D97-AF65-F5344CB8AC3E}">
        <p14:creationId xmlns:p14="http://schemas.microsoft.com/office/powerpoint/2010/main" val="506983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خريطة البرازيل</a:t>
            </a:r>
            <a:endParaRPr 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1196752"/>
            <a:ext cx="6840760"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0525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1340768"/>
            <a:ext cx="9036496" cy="864096"/>
          </a:xfrm>
        </p:spPr>
        <p:txBody>
          <a:bodyPr>
            <a:normAutofit fontScale="90000"/>
          </a:bodyPr>
          <a:lstStyle/>
          <a:p>
            <a:pPr rtl="1"/>
            <a:r>
              <a:rPr lang="ar-IQ" dirty="0" smtClean="0"/>
              <a:t>علم دولة البرازيل</a:t>
            </a:r>
            <a:br>
              <a:rPr lang="ar-IQ" dirty="0" smtClean="0"/>
            </a:br>
            <a:r>
              <a:rPr lang="ar-IQ" dirty="0" smtClean="0"/>
              <a:t>. </a:t>
            </a:r>
            <a:r>
              <a:rPr lang="ar-IQ" sz="3600" dirty="0" smtClean="0"/>
              <a:t>هو قرص أزرق يصور سماءً مرصعة بالنجوم (تتضمن صليب الجنوب ) يمتد على شريط منحني منقوش عليه الشعار الوطني </a:t>
            </a:r>
            <a:r>
              <a:rPr lang="en-US" sz="3600" dirty="0" err="1" smtClean="0"/>
              <a:t>Ordem</a:t>
            </a:r>
            <a:r>
              <a:rPr lang="en-US" sz="3600" dirty="0" smtClean="0"/>
              <a:t> e Progresso ("</a:t>
            </a:r>
            <a:r>
              <a:rPr lang="ar-IQ" sz="3600" dirty="0" smtClean="0"/>
              <a:t>النظام والتقدم")، داخل معين أصفر، على حقل أخضر. تم اعتماده رسميًا في 19 نوفمبر 1889، بعد أربعة أيام من إعلان الجمهورية ، ليحل محل علم إمبراطورية البرازيل .</a:t>
            </a:r>
            <a:endParaRPr lang="en-US" sz="3600"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3356992"/>
            <a:ext cx="6336704"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7424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6192688"/>
          </a:xfrm>
        </p:spPr>
        <p:txBody>
          <a:bodyPr/>
          <a:lstStyle/>
          <a:p>
            <a:pPr algn="r" rtl="1">
              <a:lnSpc>
                <a:spcPct val="150000"/>
              </a:lnSpc>
            </a:pPr>
            <a:r>
              <a:rPr lang="ar-IQ" dirty="0" smtClean="0"/>
              <a:t>قبل الحرب العالمية الثانية، كانت العلاقات بين الولايات المتحدة والبرازيل تتسم بالهدوء والتقارب النسبي، لكنها لم تكن وثيقة بالشكل الذي أصبحت عليه خلال الحرب. مع تصاعد التهديد النازي والفاشي، بدأت واشنطن في تقوية علاقاتها مع دول أميركا اللاتينية، ولا سيما البرازيل، بسبب موقعها الاستراتيجي وأهميتها الاقتصادية والسياسية.</a:t>
            </a:r>
            <a:endParaRPr lang="en-US" dirty="0"/>
          </a:p>
        </p:txBody>
      </p:sp>
    </p:spTree>
    <p:extLst>
      <p:ext uri="{BB962C8B-B14F-4D97-AF65-F5344CB8AC3E}">
        <p14:creationId xmlns:p14="http://schemas.microsoft.com/office/powerpoint/2010/main" val="1950344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548680"/>
            <a:ext cx="8892480" cy="6120680"/>
          </a:xfrm>
        </p:spPr>
        <p:txBody>
          <a:bodyPr/>
          <a:lstStyle/>
          <a:p>
            <a:pPr algn="r" rtl="1"/>
            <a:r>
              <a:rPr lang="ar-IQ" dirty="0" smtClean="0"/>
              <a:t>تطور العلاقات خلال الحرب:</a:t>
            </a:r>
          </a:p>
          <a:p>
            <a:pPr algn="r" rtl="1"/>
            <a:r>
              <a:rPr lang="ar-IQ" b="1" u="sng" dirty="0" smtClean="0"/>
              <a:t>أولاً </a:t>
            </a:r>
            <a:r>
              <a:rPr lang="ar-IQ" dirty="0" smtClean="0"/>
              <a:t>: </a:t>
            </a:r>
            <a:r>
              <a:rPr lang="ar-IQ" b="1" dirty="0" smtClean="0"/>
              <a:t>التحالف الاستراتيجي</a:t>
            </a:r>
            <a:r>
              <a:rPr lang="ar-IQ" dirty="0" smtClean="0"/>
              <a:t>:</a:t>
            </a:r>
          </a:p>
          <a:p>
            <a:pPr marL="0" indent="0" algn="r" rtl="1">
              <a:buNone/>
            </a:pPr>
            <a:r>
              <a:rPr lang="ar-IQ" dirty="0" smtClean="0"/>
              <a:t>   </a:t>
            </a:r>
            <a:r>
              <a:rPr lang="ar-IQ" sz="3600" dirty="0" smtClean="0"/>
              <a:t>في بداية الحرب، اتخذت البرازيل موقف الحياد، لكنها بدأت تميل تدريجياً إلى جانب الحلفاء، تحت تأثير الدبلوماسية الأميركية والضغوط الاقتصادية.    </a:t>
            </a:r>
          </a:p>
          <a:p>
            <a:pPr marL="0" indent="0" algn="r" rtl="1">
              <a:buNone/>
            </a:pPr>
            <a:r>
              <a:rPr lang="ar-IQ" sz="3600" dirty="0" smtClean="0"/>
              <a:t>     أدت الولايات المتحدة دوراً محورياً في إقناع البرازيل بالانحياز إلى الحلفاء، مستخدمة المساعدات الاقتصادية والعسكرية.</a:t>
            </a:r>
            <a:endParaRPr lang="en-US" sz="3600" dirty="0"/>
          </a:p>
        </p:txBody>
      </p:sp>
    </p:spTree>
    <p:extLst>
      <p:ext uri="{BB962C8B-B14F-4D97-AF65-F5344CB8AC3E}">
        <p14:creationId xmlns:p14="http://schemas.microsoft.com/office/powerpoint/2010/main" val="2660361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052736"/>
            <a:ext cx="8686800" cy="5616624"/>
          </a:xfrm>
        </p:spPr>
        <p:txBody>
          <a:bodyPr/>
          <a:lstStyle/>
          <a:p>
            <a:pPr marL="0" indent="0" algn="r" rtl="1">
              <a:buNone/>
            </a:pPr>
            <a:r>
              <a:rPr lang="ar-IQ" b="1" u="sng" dirty="0" smtClean="0"/>
              <a:t> ثانياً:</a:t>
            </a:r>
            <a:r>
              <a:rPr lang="ar-IQ" dirty="0" smtClean="0"/>
              <a:t>	</a:t>
            </a:r>
            <a:r>
              <a:rPr lang="ar-IQ" b="1" dirty="0" smtClean="0"/>
              <a:t>التعاون العسكري</a:t>
            </a:r>
            <a:r>
              <a:rPr lang="ar-IQ" dirty="0" smtClean="0"/>
              <a:t>:      </a:t>
            </a:r>
          </a:p>
          <a:p>
            <a:pPr marL="0" indent="0" algn="r" rtl="1">
              <a:buNone/>
            </a:pPr>
            <a:r>
              <a:rPr lang="ar-IQ" dirty="0" smtClean="0"/>
              <a:t>   </a:t>
            </a:r>
            <a:r>
              <a:rPr lang="ar-IQ" sz="3600" dirty="0" smtClean="0"/>
              <a:t>أنشأت الولايات المتحدة الاميركية قواعد جوية في شمال شرق البرازيل (مثل قاعدة </a:t>
            </a:r>
            <a:r>
              <a:rPr lang="ar-IQ" sz="3600" dirty="0" err="1" smtClean="0"/>
              <a:t>ناتال</a:t>
            </a:r>
            <a:r>
              <a:rPr lang="ar-IQ" sz="3600" dirty="0" smtClean="0"/>
              <a:t>)، كانت تُستخدم كنقطة انطلاق للطائرات المتجهة إلى شمال أفريقيا وأوروبا.  ساعد ذلك التعاون في تأمين طرق الإمداد الجوي والبحري، وكان بالغ الأهمية في معركة الأطلسي.</a:t>
            </a:r>
          </a:p>
          <a:p>
            <a:pPr marL="0" indent="0" algn="r" rtl="1">
              <a:buNone/>
            </a:pPr>
            <a:endParaRPr lang="en-US" sz="3600" dirty="0"/>
          </a:p>
        </p:txBody>
      </p:sp>
    </p:spTree>
    <p:extLst>
      <p:ext uri="{BB962C8B-B14F-4D97-AF65-F5344CB8AC3E}">
        <p14:creationId xmlns:p14="http://schemas.microsoft.com/office/powerpoint/2010/main" val="818079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760640"/>
          </a:xfrm>
        </p:spPr>
        <p:txBody>
          <a:bodyPr/>
          <a:lstStyle/>
          <a:p>
            <a:pPr marL="0" indent="0" algn="r" rtl="1">
              <a:buNone/>
            </a:pPr>
            <a:r>
              <a:rPr lang="ar-IQ" dirty="0" smtClean="0"/>
              <a:t> </a:t>
            </a:r>
            <a:r>
              <a:rPr lang="ar-IQ" b="1" u="sng" dirty="0" smtClean="0"/>
              <a:t>ثالثاً:</a:t>
            </a:r>
            <a:r>
              <a:rPr lang="ar-IQ" dirty="0" smtClean="0"/>
              <a:t> 	</a:t>
            </a:r>
            <a:r>
              <a:rPr lang="ar-IQ" b="1" dirty="0" smtClean="0"/>
              <a:t>الدور البرازيلي في الحرب</a:t>
            </a:r>
            <a:r>
              <a:rPr lang="ar-IQ" dirty="0" smtClean="0"/>
              <a:t>:   </a:t>
            </a:r>
          </a:p>
          <a:p>
            <a:pPr marL="0" indent="0" algn="r" rtl="1">
              <a:buNone/>
            </a:pPr>
            <a:r>
              <a:rPr lang="ar-IQ" dirty="0" smtClean="0"/>
              <a:t>    </a:t>
            </a:r>
            <a:r>
              <a:rPr lang="ar-IQ" sz="3600" dirty="0" smtClean="0"/>
              <a:t>بعد تعرض سفن برازيلية لهجمات من غواصات ألمانية، أعلنت البرازيل الحرب على دول المحور في عام 1942.      </a:t>
            </a:r>
          </a:p>
          <a:p>
            <a:pPr marL="0" indent="0" algn="r" rtl="1">
              <a:buNone/>
            </a:pPr>
            <a:r>
              <a:rPr lang="ar-IQ" sz="3600" dirty="0" smtClean="0"/>
              <a:t>   أرسلت البرازيل “القوة الاستكشافية البرازيلية” (</a:t>
            </a:r>
            <a:r>
              <a:rPr lang="en-US" sz="3600" dirty="0" smtClean="0"/>
              <a:t>FEB) </a:t>
            </a:r>
            <a:r>
              <a:rPr lang="ar-IQ" sz="3600" dirty="0" smtClean="0"/>
              <a:t>للقتال في إيطاليا إلى جانب الحلفاء، وكان ذلك رمزاً قوياً للتحالف مع الولايات المتحدة.</a:t>
            </a:r>
            <a:endParaRPr lang="en-US" sz="3600" dirty="0"/>
          </a:p>
        </p:txBody>
      </p:sp>
    </p:spTree>
    <p:extLst>
      <p:ext uri="{BB962C8B-B14F-4D97-AF65-F5344CB8AC3E}">
        <p14:creationId xmlns:p14="http://schemas.microsoft.com/office/powerpoint/2010/main" val="1806754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IQ" dirty="0" smtClean="0"/>
              <a:t>مشهد يوضح أميركا اللاتينية خلال الحرب العالمية  الثانية 1939- 1945</a:t>
            </a:r>
            <a:endParaRPr lang="en-US"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1772816"/>
            <a:ext cx="6768752"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531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7504" y="332656"/>
            <a:ext cx="8712968" cy="6408712"/>
          </a:xfrm>
        </p:spPr>
        <p:txBody>
          <a:bodyPr>
            <a:normAutofit/>
          </a:bodyPr>
          <a:lstStyle/>
          <a:p>
            <a:pPr marL="514350" indent="-514350" algn="r" rtl="1">
              <a:buAutoNum type="arabicPeriod" startAt="4"/>
            </a:pPr>
            <a:r>
              <a:rPr lang="ar-IQ" b="1" dirty="0" smtClean="0"/>
              <a:t>العلاقات الاقتصادية والصناعية:      </a:t>
            </a:r>
          </a:p>
          <a:p>
            <a:pPr marL="0" indent="0" algn="r" rtl="1">
              <a:buNone/>
            </a:pPr>
            <a:r>
              <a:rPr lang="ar-IQ" dirty="0" smtClean="0"/>
              <a:t>   قدمت واشنطن مساعدات اقتصادية كبيرة للبرازيل ضمن برنامج “الإقراض والتأجير”. </a:t>
            </a:r>
          </a:p>
          <a:p>
            <a:pPr marL="0" indent="0" algn="r" rtl="1">
              <a:buNone/>
            </a:pPr>
            <a:r>
              <a:rPr lang="ar-IQ" dirty="0" smtClean="0"/>
              <a:t> قدمت الولايات المتحدة الأميركية 100 مليون دولاراً  وفقاً لقانون الإعارة والاستئجار مقابل استخدام المطارات البرازيلية لنقل القوات والمعدات عبر المحيط الأطلسي، والقواعد البحرية لمقارعة الغواصات الألمانية، في حين التزمت الأرجنتين الحياد، بل ومالت إلى صف ألمانيا في بعض المناسبات    </a:t>
            </a:r>
          </a:p>
          <a:p>
            <a:pPr marL="0" indent="0" algn="r" rtl="1">
              <a:buNone/>
            </a:pPr>
            <a:r>
              <a:rPr lang="ar-IQ" dirty="0" smtClean="0"/>
              <a:t>   ساعد الدعم الأميركي في تطوير صناعات البرازيل، مثل مشروع إنشاء مصنع الفولاذ الوطني في فولتا </a:t>
            </a:r>
            <a:r>
              <a:rPr lang="ar-IQ" dirty="0" err="1" smtClean="0"/>
              <a:t>ريدوندا</a:t>
            </a:r>
            <a:r>
              <a:rPr lang="ar-IQ" dirty="0" smtClean="0"/>
              <a:t>، مما عزز التنمية الصناعية في البلاد.</a:t>
            </a:r>
            <a:endParaRPr lang="en-US" dirty="0"/>
          </a:p>
        </p:txBody>
      </p:sp>
    </p:spTree>
    <p:extLst>
      <p:ext uri="{BB962C8B-B14F-4D97-AF65-F5344CB8AC3E}">
        <p14:creationId xmlns:p14="http://schemas.microsoft.com/office/powerpoint/2010/main" val="2797638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04664"/>
            <a:ext cx="8229600" cy="6048672"/>
          </a:xfrm>
        </p:spPr>
        <p:txBody>
          <a:bodyPr/>
          <a:lstStyle/>
          <a:p>
            <a:pPr marL="0" indent="0" algn="r" rtl="1">
              <a:buNone/>
            </a:pPr>
            <a:r>
              <a:rPr lang="ar-IQ" b="1" dirty="0" smtClean="0"/>
              <a:t>أبرز نتائج العلاقة بين البلدين خلال الحرب</a:t>
            </a:r>
            <a:r>
              <a:rPr lang="ar-IQ" dirty="0" smtClean="0"/>
              <a:t>:   </a:t>
            </a:r>
          </a:p>
          <a:p>
            <a:pPr marL="0" indent="0" algn="r" rtl="1">
              <a:buNone/>
            </a:pPr>
            <a:r>
              <a:rPr lang="ar-IQ" dirty="0" smtClean="0"/>
              <a:t>   توطدت العلاقات بين البلدين بشكل كبير، وتحولت البرازيل إلى أقرب حليف للولايات المتحدة في أميركا اللاتينية خلال الحرب.   </a:t>
            </a:r>
            <a:endParaRPr lang="ar-IQ" dirty="0"/>
          </a:p>
          <a:p>
            <a:pPr marL="0" indent="0" algn="r" rtl="1">
              <a:buNone/>
            </a:pPr>
            <a:r>
              <a:rPr lang="ar-IQ" dirty="0" smtClean="0"/>
              <a:t>  اسهمت تلك العلاقة في تعزيز النفوذ الأميركي في المنطقة، وفي الوقت نفسه سمحت للبرازيل بتحقيق تقدم اقتصادي وعسكري مهم.</a:t>
            </a:r>
            <a:endParaRPr lang="en-US" dirty="0"/>
          </a:p>
        </p:txBody>
      </p:sp>
    </p:spTree>
    <p:extLst>
      <p:ext uri="{BB962C8B-B14F-4D97-AF65-F5344CB8AC3E}">
        <p14:creationId xmlns:p14="http://schemas.microsoft.com/office/powerpoint/2010/main" val="946745471"/>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429</TotalTime>
  <Words>255</Words>
  <Application>Microsoft Office PowerPoint</Application>
  <PresentationFormat>عرض على الشاشة (3:4)‏</PresentationFormat>
  <Paragraphs>24</Paragraphs>
  <Slides>13</Slides>
  <Notes>0</Notes>
  <HiddenSlides>0</HiddenSlides>
  <MMClips>0</MMClips>
  <ScaleCrop>false</ScaleCrop>
  <HeadingPairs>
    <vt:vector size="4" baseType="variant">
      <vt:variant>
        <vt:lpstr>نسق</vt:lpstr>
      </vt:variant>
      <vt:variant>
        <vt:i4>1</vt:i4>
      </vt:variant>
      <vt:variant>
        <vt:lpstr>عناوين الشرائح</vt:lpstr>
      </vt:variant>
      <vt:variant>
        <vt:i4>13</vt:i4>
      </vt:variant>
    </vt:vector>
  </HeadingPairs>
  <TitlesOfParts>
    <vt:vector size="14" baseType="lpstr">
      <vt:lpstr>نسق Office</vt:lpstr>
      <vt:lpstr>ندوة بعنوان:  تطور العلاقات الأميركية -البرازيلية  خلال الحرب العالمية الثانية  1939- 1945   يلقيها: الأستاذ الدكتور ماهـر مبـدر عبـد الكريـم</vt:lpstr>
      <vt:lpstr>عرض تقديمي في PowerPoint</vt:lpstr>
      <vt:lpstr>رئيس البرازيل خلال تلك المدة  لجيتوليو فارجاس (1930 – 1945)  ولد في 19 نيسان 1882 - وفاته 24 آب 1954، كان محاميًا وسياسيًا برازيليًا شغل منصب الرئيس الرابع عشر والسابع عشر للبرازيل ، من عام 1930 إلى عام 1945 ومن عام 1951 حتى انتحاره في عام 1954. 1937 – 1945 حكم فيها البرازيل في حكومة من غير انتخابات وكانت الحكومة تنحاز إلى الشيوعية تسمى فترة الولاية الجديدة. حكم البرازيل 4 مرات </vt:lpstr>
      <vt:lpstr>عرض تقديمي في PowerPoint</vt:lpstr>
      <vt:lpstr>خريطة البرازيل</vt:lpstr>
      <vt:lpstr>علم دولة البرازيل . هو قرص أزرق يصور سماءً مرصعة بالنجوم (تتضمن صليب الجنوب ) يمتد على شريط منحني منقوش عليه الشعار الوطني Ordem e Progresso ("النظام والتقدم")، داخل معين أصفر، على حقل أخضر. تم اعتماده رسميًا في 19 نوفمبر 1889، بعد أربعة أيام من إعلان الجمهورية ، ليحل محل علم إمبراطورية البرازيل .</vt:lpstr>
      <vt:lpstr>عرض تقديمي في PowerPoint</vt:lpstr>
      <vt:lpstr>عرض تقديمي في PowerPoint</vt:lpstr>
      <vt:lpstr>عرض تقديمي في PowerPoint</vt:lpstr>
      <vt:lpstr>عرض تقديمي في PowerPoint</vt:lpstr>
      <vt:lpstr>مشهد يوضح أميركا اللاتينية خلال الحرب العالمية  الثانية 1939- 1945</vt:lpstr>
      <vt:lpstr>عرض تقديمي في PowerPoint</vt:lpstr>
      <vt:lpstr>عرض تقديمي في PowerPoint</vt:lpstr>
    </vt:vector>
  </TitlesOfParts>
  <Company>Enjoy My Fine Releases.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تطور العلاقات الأميركية -البرازيلية  خلال الحرب العالمية الثانية 1939-1945</dc:title>
  <dc:creator>DR.Ahmed Saker 2o1O</dc:creator>
  <cp:lastModifiedBy>DR.Ahmed Saker 2o1O</cp:lastModifiedBy>
  <cp:revision>21</cp:revision>
  <dcterms:created xsi:type="dcterms:W3CDTF">2025-04-13T15:28:10Z</dcterms:created>
  <dcterms:modified xsi:type="dcterms:W3CDTF">2025-04-13T22:38:08Z</dcterms:modified>
</cp:coreProperties>
</file>