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69" r:id="rId3"/>
    <p:sldId id="261" r:id="rId4"/>
    <p:sldId id="262" r:id="rId5"/>
    <p:sldId id="266" r:id="rId6"/>
    <p:sldId id="257" r:id="rId7"/>
    <p:sldId id="258" r:id="rId8"/>
    <p:sldId id="270" r:id="rId9"/>
    <p:sldId id="271" r:id="rId10"/>
    <p:sldId id="259" r:id="rId11"/>
    <p:sldId id="260" r:id="rId12"/>
    <p:sldId id="272" r:id="rId13"/>
    <p:sldId id="263" r:id="rId14"/>
    <p:sldId id="273" r:id="rId15"/>
    <p:sldId id="264" r:id="rId16"/>
    <p:sldId id="274" r:id="rId17"/>
    <p:sldId id="275" r:id="rId18"/>
    <p:sldId id="283" r:id="rId19"/>
    <p:sldId id="285" r:id="rId20"/>
    <p:sldId id="265" r:id="rId21"/>
    <p:sldId id="267" r:id="rId22"/>
    <p:sldId id="268" r:id="rId23"/>
    <p:sldId id="276" r:id="rId24"/>
    <p:sldId id="277" r:id="rId25"/>
    <p:sldId id="278" r:id="rId26"/>
    <p:sldId id="279" r:id="rId27"/>
    <p:sldId id="280" r:id="rId28"/>
    <p:sldId id="281" r:id="rId29"/>
    <p:sldId id="282" r:id="rId30"/>
    <p:sldId id="284" r:id="rId31"/>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9" d="100"/>
          <a:sy n="69" d="100"/>
        </p:scale>
        <p:origin x="-1416"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C62F6569-0215-4D10-8FB6-2D755660E0D8}" type="datetimeFigureOut">
              <a:rPr lang="ar-SA" smtClean="0"/>
              <a:t>06/05/1444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50C4248C-B8AD-4702-A8E9-F8C446281FA2}" type="slidenum">
              <a:rPr lang="ar-SA" smtClean="0"/>
              <a:t>‹#›</a:t>
            </a:fld>
            <a:endParaRPr lang="ar-SA"/>
          </a:p>
        </p:txBody>
      </p:sp>
    </p:spTree>
    <p:extLst>
      <p:ext uri="{BB962C8B-B14F-4D97-AF65-F5344CB8AC3E}">
        <p14:creationId xmlns:p14="http://schemas.microsoft.com/office/powerpoint/2010/main" val="42364868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C62F6569-0215-4D10-8FB6-2D755660E0D8}" type="datetimeFigureOut">
              <a:rPr lang="ar-SA" smtClean="0"/>
              <a:t>06/05/1444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50C4248C-B8AD-4702-A8E9-F8C446281FA2}" type="slidenum">
              <a:rPr lang="ar-SA" smtClean="0"/>
              <a:t>‹#›</a:t>
            </a:fld>
            <a:endParaRPr lang="ar-SA"/>
          </a:p>
        </p:txBody>
      </p:sp>
    </p:spTree>
    <p:extLst>
      <p:ext uri="{BB962C8B-B14F-4D97-AF65-F5344CB8AC3E}">
        <p14:creationId xmlns:p14="http://schemas.microsoft.com/office/powerpoint/2010/main" val="12884167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C62F6569-0215-4D10-8FB6-2D755660E0D8}" type="datetimeFigureOut">
              <a:rPr lang="ar-SA" smtClean="0"/>
              <a:t>06/05/1444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50C4248C-B8AD-4702-A8E9-F8C446281FA2}" type="slidenum">
              <a:rPr lang="ar-SA" smtClean="0"/>
              <a:t>‹#›</a:t>
            </a:fld>
            <a:endParaRPr lang="ar-SA"/>
          </a:p>
        </p:txBody>
      </p:sp>
    </p:spTree>
    <p:extLst>
      <p:ext uri="{BB962C8B-B14F-4D97-AF65-F5344CB8AC3E}">
        <p14:creationId xmlns:p14="http://schemas.microsoft.com/office/powerpoint/2010/main" val="28067140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C62F6569-0215-4D10-8FB6-2D755660E0D8}" type="datetimeFigureOut">
              <a:rPr lang="ar-SA" smtClean="0"/>
              <a:t>06/05/1444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50C4248C-B8AD-4702-A8E9-F8C446281FA2}" type="slidenum">
              <a:rPr lang="ar-SA" smtClean="0"/>
              <a:t>‹#›</a:t>
            </a:fld>
            <a:endParaRPr lang="ar-SA"/>
          </a:p>
        </p:txBody>
      </p:sp>
    </p:spTree>
    <p:extLst>
      <p:ext uri="{BB962C8B-B14F-4D97-AF65-F5344CB8AC3E}">
        <p14:creationId xmlns:p14="http://schemas.microsoft.com/office/powerpoint/2010/main" val="34099774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C62F6569-0215-4D10-8FB6-2D755660E0D8}" type="datetimeFigureOut">
              <a:rPr lang="ar-SA" smtClean="0"/>
              <a:t>06/05/1444</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50C4248C-B8AD-4702-A8E9-F8C446281FA2}" type="slidenum">
              <a:rPr lang="ar-SA" smtClean="0"/>
              <a:t>‹#›</a:t>
            </a:fld>
            <a:endParaRPr lang="ar-SA"/>
          </a:p>
        </p:txBody>
      </p:sp>
    </p:spTree>
    <p:extLst>
      <p:ext uri="{BB962C8B-B14F-4D97-AF65-F5344CB8AC3E}">
        <p14:creationId xmlns:p14="http://schemas.microsoft.com/office/powerpoint/2010/main" val="2244909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C62F6569-0215-4D10-8FB6-2D755660E0D8}" type="datetimeFigureOut">
              <a:rPr lang="ar-SA" smtClean="0"/>
              <a:t>06/05/1444</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50C4248C-B8AD-4702-A8E9-F8C446281FA2}" type="slidenum">
              <a:rPr lang="ar-SA" smtClean="0"/>
              <a:t>‹#›</a:t>
            </a:fld>
            <a:endParaRPr lang="ar-SA"/>
          </a:p>
        </p:txBody>
      </p:sp>
    </p:spTree>
    <p:extLst>
      <p:ext uri="{BB962C8B-B14F-4D97-AF65-F5344CB8AC3E}">
        <p14:creationId xmlns:p14="http://schemas.microsoft.com/office/powerpoint/2010/main" val="5315890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C62F6569-0215-4D10-8FB6-2D755660E0D8}" type="datetimeFigureOut">
              <a:rPr lang="ar-SA" smtClean="0"/>
              <a:t>06/05/1444</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50C4248C-B8AD-4702-A8E9-F8C446281FA2}" type="slidenum">
              <a:rPr lang="ar-SA" smtClean="0"/>
              <a:t>‹#›</a:t>
            </a:fld>
            <a:endParaRPr lang="ar-SA"/>
          </a:p>
        </p:txBody>
      </p:sp>
    </p:spTree>
    <p:extLst>
      <p:ext uri="{BB962C8B-B14F-4D97-AF65-F5344CB8AC3E}">
        <p14:creationId xmlns:p14="http://schemas.microsoft.com/office/powerpoint/2010/main" val="22486273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C62F6569-0215-4D10-8FB6-2D755660E0D8}" type="datetimeFigureOut">
              <a:rPr lang="ar-SA" smtClean="0"/>
              <a:t>06/05/1444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50C4248C-B8AD-4702-A8E9-F8C446281FA2}" type="slidenum">
              <a:rPr lang="ar-SA" smtClean="0"/>
              <a:t>‹#›</a:t>
            </a:fld>
            <a:endParaRPr lang="ar-SA"/>
          </a:p>
        </p:txBody>
      </p:sp>
    </p:spTree>
    <p:extLst>
      <p:ext uri="{BB962C8B-B14F-4D97-AF65-F5344CB8AC3E}">
        <p14:creationId xmlns:p14="http://schemas.microsoft.com/office/powerpoint/2010/main" val="1235317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C62F6569-0215-4D10-8FB6-2D755660E0D8}" type="datetimeFigureOut">
              <a:rPr lang="ar-SA" smtClean="0"/>
              <a:t>06/05/1444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50C4248C-B8AD-4702-A8E9-F8C446281FA2}" type="slidenum">
              <a:rPr lang="ar-SA" smtClean="0"/>
              <a:t>‹#›</a:t>
            </a:fld>
            <a:endParaRPr lang="ar-SA"/>
          </a:p>
        </p:txBody>
      </p:sp>
    </p:spTree>
    <p:extLst>
      <p:ext uri="{BB962C8B-B14F-4D97-AF65-F5344CB8AC3E}">
        <p14:creationId xmlns:p14="http://schemas.microsoft.com/office/powerpoint/2010/main" val="20823491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C62F6569-0215-4D10-8FB6-2D755660E0D8}" type="datetimeFigureOut">
              <a:rPr lang="ar-SA" smtClean="0"/>
              <a:t>06/05/1444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50C4248C-B8AD-4702-A8E9-F8C446281FA2}" type="slidenum">
              <a:rPr lang="ar-SA" smtClean="0"/>
              <a:t>‹#›</a:t>
            </a:fld>
            <a:endParaRPr lang="ar-SA"/>
          </a:p>
        </p:txBody>
      </p:sp>
    </p:spTree>
    <p:extLst>
      <p:ext uri="{BB962C8B-B14F-4D97-AF65-F5344CB8AC3E}">
        <p14:creationId xmlns:p14="http://schemas.microsoft.com/office/powerpoint/2010/main" val="26245545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C62F6569-0215-4D10-8FB6-2D755660E0D8}" type="datetimeFigureOut">
              <a:rPr lang="ar-SA" smtClean="0"/>
              <a:t>06/05/1444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50C4248C-B8AD-4702-A8E9-F8C446281FA2}" type="slidenum">
              <a:rPr lang="ar-SA" smtClean="0"/>
              <a:t>‹#›</a:t>
            </a:fld>
            <a:endParaRPr lang="ar-SA"/>
          </a:p>
        </p:txBody>
      </p:sp>
    </p:spTree>
    <p:extLst>
      <p:ext uri="{BB962C8B-B14F-4D97-AF65-F5344CB8AC3E}">
        <p14:creationId xmlns:p14="http://schemas.microsoft.com/office/powerpoint/2010/main" val="24073585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C62F6569-0215-4D10-8FB6-2D755660E0D8}" type="datetimeFigureOut">
              <a:rPr lang="ar-SA" smtClean="0"/>
              <a:t>06/05/1444</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50C4248C-B8AD-4702-A8E9-F8C446281FA2}" type="slidenum">
              <a:rPr lang="ar-SA" smtClean="0"/>
              <a:t>‹#›</a:t>
            </a:fld>
            <a:endParaRPr lang="ar-SA"/>
          </a:p>
        </p:txBody>
      </p:sp>
    </p:spTree>
    <p:extLst>
      <p:ext uri="{BB962C8B-B14F-4D97-AF65-F5344CB8AC3E}">
        <p14:creationId xmlns:p14="http://schemas.microsoft.com/office/powerpoint/2010/main" val="24947029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467544" y="1124744"/>
            <a:ext cx="7990656" cy="504056"/>
          </a:xfrm>
        </p:spPr>
        <p:txBody>
          <a:bodyPr>
            <a:normAutofit fontScale="90000"/>
          </a:bodyPr>
          <a:lstStyle/>
          <a:p>
            <a:pPr algn="r"/>
            <a:r>
              <a:rPr lang="ar-IQ" sz="3600" b="1" dirty="0" smtClean="0"/>
              <a:t>التعديلات ال</a:t>
            </a:r>
            <a:r>
              <a:rPr lang="ar-SA" sz="3600" b="1" dirty="0" smtClean="0"/>
              <a:t>دستور</a:t>
            </a:r>
            <a:r>
              <a:rPr lang="ar-IQ" sz="3600" b="1" dirty="0" err="1" smtClean="0"/>
              <a:t>ية</a:t>
            </a:r>
            <a:r>
              <a:rPr lang="ar-IQ" sz="3600" b="1" dirty="0" smtClean="0"/>
              <a:t> في</a:t>
            </a:r>
            <a:r>
              <a:rPr lang="ar-SA" sz="3600" b="1" dirty="0" smtClean="0"/>
              <a:t> الولايات المتحدة ال</a:t>
            </a:r>
            <a:r>
              <a:rPr lang="ar-IQ" sz="3600" b="1" dirty="0" smtClean="0"/>
              <a:t>أ</a:t>
            </a:r>
            <a:r>
              <a:rPr lang="ar-SA" sz="3600" b="1" dirty="0" err="1" smtClean="0"/>
              <a:t>ميركية</a:t>
            </a:r>
            <a:r>
              <a:rPr lang="ar-IQ" sz="3600" b="1" dirty="0" smtClean="0"/>
              <a:t> ( دراسة </a:t>
            </a:r>
            <a:r>
              <a:rPr lang="ar-IQ" sz="3600" b="1" dirty="0" err="1" smtClean="0"/>
              <a:t>تأريخية</a:t>
            </a:r>
            <a:r>
              <a:rPr lang="ar-IQ" sz="3600" b="1" dirty="0" smtClean="0"/>
              <a:t>)   </a:t>
            </a:r>
            <a:br>
              <a:rPr lang="ar-IQ" sz="3600" b="1" dirty="0" smtClean="0"/>
            </a:br>
            <a:r>
              <a:rPr lang="ar-IQ" sz="3600" b="1" dirty="0" smtClean="0"/>
              <a:t>محاضرة يقدمها / د. ماهر مبدر عبد الكريم / قسم التاريخ</a:t>
            </a:r>
            <a:br>
              <a:rPr lang="ar-IQ" sz="3600" b="1" dirty="0" smtClean="0"/>
            </a:br>
            <a:r>
              <a:rPr lang="ar-SA" sz="3600" b="1" dirty="0" smtClean="0"/>
              <a:t/>
            </a:r>
            <a:br>
              <a:rPr lang="ar-SA" sz="3600" b="1" dirty="0" smtClean="0"/>
            </a:br>
            <a:r>
              <a:rPr lang="ar-IQ" sz="2700" b="1" dirty="0" smtClean="0"/>
              <a:t>لوحة </a:t>
            </a:r>
            <a:r>
              <a:rPr lang="ar-IQ" sz="2700" b="1" dirty="0" smtClean="0"/>
              <a:t>توضح الآباء </a:t>
            </a:r>
            <a:r>
              <a:rPr lang="ar-SA" sz="2700" b="1" dirty="0" smtClean="0"/>
              <a:t>المؤسسون </a:t>
            </a:r>
            <a:r>
              <a:rPr lang="ar-SA" sz="2200" b="1" dirty="0" smtClean="0"/>
              <a:t>للولايات المتحدة </a:t>
            </a:r>
            <a:r>
              <a:rPr lang="ar-IQ" sz="2200" b="1" dirty="0" smtClean="0"/>
              <a:t>الأميركية وهم </a:t>
            </a:r>
            <a:r>
              <a:rPr lang="ar-SA" sz="2200" b="1" dirty="0" smtClean="0"/>
              <a:t>يوقعون الدستور الأم</a:t>
            </a:r>
            <a:r>
              <a:rPr lang="ar-IQ" sz="2200" b="1" dirty="0" smtClean="0"/>
              <a:t>ي</a:t>
            </a:r>
            <a:r>
              <a:rPr lang="ar-SA" sz="2200" b="1" dirty="0" smtClean="0"/>
              <a:t>ركي بريشة هوارد </a:t>
            </a:r>
            <a:r>
              <a:rPr lang="ar-SA" sz="2200" b="1" dirty="0" err="1" smtClean="0"/>
              <a:t>تشاندلر</a:t>
            </a:r>
            <a:r>
              <a:rPr lang="ar-SA" sz="2200" b="1" dirty="0" smtClean="0"/>
              <a:t> كريستي</a:t>
            </a:r>
            <a:endParaRPr lang="ar-SA" sz="2200" b="1"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2348880"/>
            <a:ext cx="8424936" cy="43204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163613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16632"/>
            <a:ext cx="8229600" cy="2592288"/>
          </a:xfrm>
        </p:spPr>
        <p:txBody>
          <a:bodyPr/>
          <a:lstStyle/>
          <a:p>
            <a:endParaRPr lang="en-US" dirty="0"/>
          </a:p>
        </p:txBody>
      </p:sp>
      <p:sp>
        <p:nvSpPr>
          <p:cNvPr id="3" name="عنصر نائب للمحتوى 2"/>
          <p:cNvSpPr>
            <a:spLocks noGrp="1"/>
          </p:cNvSpPr>
          <p:nvPr>
            <p:ph idx="1"/>
          </p:nvPr>
        </p:nvSpPr>
        <p:spPr>
          <a:xfrm>
            <a:off x="467544" y="3140968"/>
            <a:ext cx="8219256" cy="3528392"/>
          </a:xfrm>
        </p:spPr>
        <p:txBody>
          <a:bodyPr>
            <a:normAutofit fontScale="85000" lnSpcReduction="20000"/>
          </a:bodyPr>
          <a:lstStyle/>
          <a:p>
            <a:pPr algn="just"/>
            <a:r>
              <a:rPr lang="ar-IQ" dirty="0"/>
              <a:t>اسم السفينة التي أقلت الرواد الأوائل إلى أمريكا ،عام 1620، والتي تم بناؤها حوالي عام 1610 م، ومن المحتمل أنها كانت ذات ثلاثة أشرعة، وطابقين، أما طولها فكان 25 م، ووزنها 150 طنًا. وكان قبطانها هو كريستوفر جونز. غادرت </a:t>
            </a:r>
            <a:r>
              <a:rPr lang="ar-IQ" dirty="0" err="1"/>
              <a:t>المايفلاور</a:t>
            </a:r>
            <a:r>
              <a:rPr lang="ar-IQ" dirty="0"/>
              <a:t> إنجلترا في 15 </a:t>
            </a:r>
            <a:r>
              <a:rPr lang="ar-IQ" dirty="0" smtClean="0"/>
              <a:t>اب </a:t>
            </a:r>
            <a:r>
              <a:rPr lang="ar-IQ" dirty="0"/>
              <a:t>1620 م ومعها سفينة أخرى اسمها </a:t>
            </a:r>
            <a:r>
              <a:rPr lang="ar-IQ" dirty="0" err="1"/>
              <a:t>سبيدول</a:t>
            </a:r>
            <a:r>
              <a:rPr lang="ar-IQ" dirty="0"/>
              <a:t>. أبحرت </a:t>
            </a:r>
            <a:r>
              <a:rPr lang="ar-IQ" dirty="0" err="1"/>
              <a:t>المايفلاور</a:t>
            </a:r>
            <a:r>
              <a:rPr lang="ar-IQ" dirty="0"/>
              <a:t> وحدها ـ بعد أن عادت مرتين بسبب الثقوب التي أصابت السفينة </a:t>
            </a:r>
            <a:r>
              <a:rPr lang="ar-IQ" dirty="0" err="1"/>
              <a:t>سبيدول</a:t>
            </a:r>
            <a:r>
              <a:rPr lang="ar-IQ" dirty="0"/>
              <a:t> ـ من ميناء </a:t>
            </a:r>
            <a:r>
              <a:rPr lang="ar-IQ" dirty="0" err="1"/>
              <a:t>بليموث</a:t>
            </a:r>
            <a:r>
              <a:rPr lang="ar-IQ" dirty="0"/>
              <a:t> في 16 </a:t>
            </a:r>
            <a:r>
              <a:rPr lang="ar-IQ" dirty="0" smtClean="0"/>
              <a:t>ايلول </a:t>
            </a:r>
            <a:r>
              <a:rPr lang="ar-IQ" dirty="0"/>
              <a:t>وعلى متنها 106 ركاب. وصلت السفينة إلى كيب كود، التي تُعرف الآن باسم ميناء </a:t>
            </a:r>
            <a:r>
              <a:rPr lang="ar-IQ" dirty="0" err="1"/>
              <a:t>بروفنستاون</a:t>
            </a:r>
            <a:r>
              <a:rPr lang="ar-IQ" dirty="0"/>
              <a:t> في 21 </a:t>
            </a:r>
            <a:r>
              <a:rPr lang="ar-IQ" dirty="0" smtClean="0"/>
              <a:t>تشرين الثاني، </a:t>
            </a:r>
            <a:r>
              <a:rPr lang="ar-IQ" dirty="0"/>
              <a:t>ووصلت إلى المكان المعروف باسم </a:t>
            </a:r>
            <a:r>
              <a:rPr lang="ar-IQ" dirty="0" err="1"/>
              <a:t>بليموث</a:t>
            </a:r>
            <a:r>
              <a:rPr lang="ar-IQ" dirty="0"/>
              <a:t> بولاية </a:t>
            </a:r>
            <a:r>
              <a:rPr lang="ar-IQ" dirty="0" err="1"/>
              <a:t>ماساشوسيتس</a:t>
            </a:r>
            <a:r>
              <a:rPr lang="ar-IQ" dirty="0"/>
              <a:t> في 26 </a:t>
            </a:r>
            <a:r>
              <a:rPr lang="ar-IQ" dirty="0" smtClean="0"/>
              <a:t>كانون الاول.</a:t>
            </a: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300038"/>
            <a:ext cx="7920880" cy="2696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450620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0"/>
            <a:ext cx="8229600" cy="6741368"/>
          </a:xfrm>
        </p:spPr>
        <p:txBody>
          <a:bodyPr>
            <a:normAutofit fontScale="77500" lnSpcReduction="20000"/>
          </a:bodyPr>
          <a:lstStyle/>
          <a:p>
            <a:pPr algn="just">
              <a:lnSpc>
                <a:spcPct val="160000"/>
              </a:lnSpc>
            </a:pPr>
            <a:r>
              <a:rPr lang="ar-IQ" b="1" dirty="0" smtClean="0"/>
              <a:t>الدستور الأميركي:</a:t>
            </a:r>
          </a:p>
          <a:p>
            <a:pPr algn="just">
              <a:lnSpc>
                <a:spcPct val="160000"/>
              </a:lnSpc>
            </a:pPr>
            <a:r>
              <a:rPr lang="ar-IQ" dirty="0" smtClean="0"/>
              <a:t>هو </a:t>
            </a:r>
            <a:r>
              <a:rPr lang="ar-SA" dirty="0" smtClean="0"/>
              <a:t>الوثيقة المؤسسة للحكومة الفيدرالية للولايات المتحدة الأمريكية كما يشكّل القانون الأعلى للبلاد، وهو أقدم دستور مكتوب غير منقطع الاستعمال في العالم. يؤسس الدستور للحكومة الفيدرالية الأمريكية ثلاث سلطات منفصلة وهي التشريعية ويمثلها </a:t>
            </a:r>
            <a:r>
              <a:rPr lang="ar-SA" b="1" dirty="0" smtClean="0"/>
              <a:t>الكونغرس</a:t>
            </a:r>
            <a:r>
              <a:rPr lang="ar-SA" dirty="0" smtClean="0"/>
              <a:t> والتنفيذية ويمثلها </a:t>
            </a:r>
            <a:r>
              <a:rPr lang="ar-SA" b="1" dirty="0" smtClean="0"/>
              <a:t>رئيس الولايات المتحدة </a:t>
            </a:r>
            <a:r>
              <a:rPr lang="ar-IQ" b="1" dirty="0" smtClean="0"/>
              <a:t>الأميركية </a:t>
            </a:r>
            <a:r>
              <a:rPr lang="ar-SA" dirty="0" smtClean="0"/>
              <a:t>والقضائية وتمثلها </a:t>
            </a:r>
            <a:r>
              <a:rPr lang="ar-SA" b="1" dirty="0" smtClean="0"/>
              <a:t>المحكمة العليا </a:t>
            </a:r>
            <a:r>
              <a:rPr lang="ar-SA" dirty="0" smtClean="0"/>
              <a:t>للولايات المتحدة</a:t>
            </a:r>
            <a:r>
              <a:rPr lang="ar-IQ" dirty="0" smtClean="0"/>
              <a:t> الأميركية</a:t>
            </a:r>
            <a:r>
              <a:rPr lang="ar-SA" dirty="0" smtClean="0"/>
              <a:t>. وينظّم العلاقات بينها، كما يحوي بنوداً تهدف لضمان حقوق الأفراد في الحياة والملكية، وفي حرية العبادة والتعبير. ومن أجل ضمان هذه الحريات، شدد واضعوا الدستور الأم</a:t>
            </a:r>
            <a:r>
              <a:rPr lang="ar-IQ" dirty="0" smtClean="0"/>
              <a:t>ي</a:t>
            </a:r>
            <a:r>
              <a:rPr lang="ar-SA" dirty="0" smtClean="0"/>
              <a:t>ركي على ضرورة وجود قيود لصلاحيات كل من سلطات الحكم وتم تقسيم الصلاحيات لضمان عدم أخذ القوة من قبل شخص أو طرف واحد، </a:t>
            </a:r>
            <a:r>
              <a:rPr lang="ar-IQ" dirty="0" smtClean="0"/>
              <a:t>فضلا عن</a:t>
            </a:r>
            <a:r>
              <a:rPr lang="ar-SA" dirty="0" smtClean="0"/>
              <a:t> مساواة الجميع أمام القانون، ويضمن فصل الدين عن الدولة كدولة علمانية.</a:t>
            </a:r>
            <a:endParaRPr lang="ar-SA" dirty="0"/>
          </a:p>
        </p:txBody>
      </p:sp>
    </p:spTree>
    <p:extLst>
      <p:ext uri="{BB962C8B-B14F-4D97-AF65-F5344CB8AC3E}">
        <p14:creationId xmlns:p14="http://schemas.microsoft.com/office/powerpoint/2010/main" val="21023599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332656"/>
            <a:ext cx="8229600" cy="6192688"/>
          </a:xfrm>
        </p:spPr>
        <p:txBody>
          <a:bodyPr>
            <a:normAutofit fontScale="92500"/>
          </a:bodyPr>
          <a:lstStyle/>
          <a:p>
            <a:pPr algn="just">
              <a:lnSpc>
                <a:spcPct val="150000"/>
              </a:lnSpc>
            </a:pPr>
            <a:r>
              <a:rPr lang="ar-SA" dirty="0" smtClean="0"/>
              <a:t>دستور الولايات المتحدة الأمريكية دستور اتحادي; يتميز الدستور الاتحادي، بأنه دستور مكتوب، كما أنه دستور جامد غير مرن إذ لا يجوز تعديله بقانون عادي. ويرجع ذلك إلى الأهمية الكبيرة لهذا الدستور، إذ أنه يتولى تحديد اختصاصات الحكومة المركزية والبرلمان الاتحادي وكذلك حكومات الولايات، ولهذا فإن على جميع هذه الهيئات أن تحترم نصوصه من دون ارتكاب أدنى مخالفة له, يشترط موافقة ثلاثة أرباع الولايات على التعديل، بعد تقديمه من ثلثي أعضاء الكونغرس.</a:t>
            </a:r>
            <a:endParaRPr lang="ar-SA" dirty="0"/>
          </a:p>
        </p:txBody>
      </p:sp>
    </p:spTree>
    <p:extLst>
      <p:ext uri="{BB962C8B-B14F-4D97-AF65-F5344CB8AC3E}">
        <p14:creationId xmlns:p14="http://schemas.microsoft.com/office/powerpoint/2010/main" val="32898236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4005064"/>
            <a:ext cx="8435280" cy="2852936"/>
          </a:xfrm>
        </p:spPr>
        <p:txBody>
          <a:bodyPr>
            <a:normAutofit fontScale="77500" lnSpcReduction="20000"/>
          </a:bodyPr>
          <a:lstStyle/>
          <a:p>
            <a:pPr algn="just">
              <a:lnSpc>
                <a:spcPct val="160000"/>
              </a:lnSpc>
            </a:pPr>
            <a:r>
              <a:rPr lang="ar-IQ" dirty="0">
                <a:cs typeface="+mj-cs"/>
              </a:rPr>
              <a:t>هوغو </a:t>
            </a:r>
            <a:r>
              <a:rPr lang="ar-IQ" dirty="0" err="1">
                <a:cs typeface="+mj-cs"/>
              </a:rPr>
              <a:t>لافاييت</a:t>
            </a:r>
            <a:r>
              <a:rPr lang="ar-IQ" dirty="0">
                <a:cs typeface="+mj-cs"/>
              </a:rPr>
              <a:t> بلاك محامي وسياسي وقاضي أمريكي، عمل عضوًا في مجلس الشيوخ الأمريكي منذ عام 1927 إلى عام 1937، وشغل منصب معاون قاضٍ في المحكمة العليا للولايات المتحدة منذ عام 1937 إلى عام 1971. أيد بلاك، وهو عضو في الحزب الديمقراطي ومناصر مخلص لبرامج الصفقة الجديدة، فرانكلين روزفلت في الانتخابات الرئاسية لعامي 1932 و1936</a:t>
            </a:r>
            <a:r>
              <a:rPr lang="ar-IQ" dirty="0"/>
              <a:t>. </a:t>
            </a: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260648"/>
            <a:ext cx="8640960" cy="36724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324508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260648"/>
            <a:ext cx="8229600" cy="6120680"/>
          </a:xfrm>
        </p:spPr>
        <p:txBody>
          <a:bodyPr>
            <a:normAutofit/>
          </a:bodyPr>
          <a:lstStyle/>
          <a:p>
            <a:pPr>
              <a:lnSpc>
                <a:spcPct val="150000"/>
              </a:lnSpc>
            </a:pPr>
            <a:r>
              <a:rPr lang="ar-IQ" dirty="0" smtClean="0"/>
              <a:t>أ</a:t>
            </a:r>
            <a:r>
              <a:rPr lang="ar-SA" dirty="0" smtClean="0"/>
              <a:t>ستمد</a:t>
            </a:r>
            <a:r>
              <a:rPr lang="ar-IQ" dirty="0" smtClean="0"/>
              <a:t>ت</a:t>
            </a:r>
            <a:r>
              <a:rPr lang="ar-SA" dirty="0" smtClean="0"/>
              <a:t> مواد الدستور الأمريكي مضمونها من نظريات الفلاسفة الإنكليزيين </a:t>
            </a:r>
            <a:r>
              <a:rPr lang="ar-SA" b="1" dirty="0" smtClean="0"/>
              <a:t>جون لوك </a:t>
            </a:r>
            <a:r>
              <a:rPr lang="ar-IQ" dirty="0" smtClean="0"/>
              <a:t>و</a:t>
            </a:r>
            <a:r>
              <a:rPr lang="ar-IQ" b="1" dirty="0" smtClean="0"/>
              <a:t> </a:t>
            </a:r>
            <a:r>
              <a:rPr lang="ar-SA" b="1" dirty="0" smtClean="0"/>
              <a:t>توماس </a:t>
            </a:r>
            <a:r>
              <a:rPr lang="ar-SA" b="1" dirty="0" err="1" smtClean="0"/>
              <a:t>هوبز</a:t>
            </a:r>
            <a:r>
              <a:rPr lang="ar-SA" b="1" dirty="0" smtClean="0"/>
              <a:t> </a:t>
            </a:r>
            <a:r>
              <a:rPr lang="ar-SA" dirty="0" smtClean="0"/>
              <a:t>و</a:t>
            </a:r>
            <a:r>
              <a:rPr lang="ar-SA" b="1" dirty="0" smtClean="0"/>
              <a:t>إدوارد كوك، </a:t>
            </a:r>
            <a:r>
              <a:rPr lang="ar-SA" dirty="0" smtClean="0"/>
              <a:t>والفيلسوف الفرنسي </a:t>
            </a:r>
            <a:r>
              <a:rPr lang="ar-SA" b="1" dirty="0" smtClean="0"/>
              <a:t>جان جاك روسو</a:t>
            </a:r>
            <a:r>
              <a:rPr lang="ar-SA" dirty="0" smtClean="0"/>
              <a:t>، وآمن هؤلاء المفكرين بأن قبول الأفراد بالالتزام السياسي </a:t>
            </a:r>
            <a:r>
              <a:rPr lang="ar-IQ" dirty="0" smtClean="0"/>
              <a:t>ا</a:t>
            </a:r>
            <a:r>
              <a:rPr lang="ar-SA" dirty="0" smtClean="0"/>
              <a:t>تجاه المجتمع على أساس المصلحة الذاتية والمنطق، وأدركوا تماماً مزايا مجتمع مدني تكون لأفراده حقوق وواجبات.</a:t>
            </a:r>
          </a:p>
          <a:p>
            <a:pPr>
              <a:lnSpc>
                <a:spcPct val="150000"/>
              </a:lnSpc>
            </a:pPr>
            <a:r>
              <a:rPr lang="ar-SA" dirty="0" smtClean="0"/>
              <a:t>أدت بنود الوحدة بين الولايات الأم</a:t>
            </a:r>
            <a:r>
              <a:rPr lang="ar-IQ" dirty="0" smtClean="0"/>
              <a:t>ي</a:t>
            </a:r>
            <a:r>
              <a:rPr lang="ar-SA" dirty="0" smtClean="0"/>
              <a:t>ركية إلى إعطاء قوة للولايات أكثر من القوة التي أعطوها للحكومة المركزية.</a:t>
            </a:r>
            <a:endParaRPr lang="ar-SA" dirty="0"/>
          </a:p>
        </p:txBody>
      </p:sp>
    </p:spTree>
    <p:extLst>
      <p:ext uri="{BB962C8B-B14F-4D97-AF65-F5344CB8AC3E}">
        <p14:creationId xmlns:p14="http://schemas.microsoft.com/office/powerpoint/2010/main" val="11346391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332656"/>
            <a:ext cx="8229600" cy="6336704"/>
          </a:xfrm>
        </p:spPr>
        <p:txBody>
          <a:bodyPr>
            <a:normAutofit lnSpcReduction="10000"/>
          </a:bodyPr>
          <a:lstStyle/>
          <a:p>
            <a:pPr algn="just">
              <a:lnSpc>
                <a:spcPct val="150000"/>
              </a:lnSpc>
            </a:pPr>
            <a:r>
              <a:rPr lang="ar-SA" dirty="0" smtClean="0"/>
              <a:t>بناء على ذلك دعا الكونغرس الأمريكي إلى عقد مؤتمر في 14 ايار 1784 لمناقشة </a:t>
            </a:r>
            <a:r>
              <a:rPr lang="ar-IQ" dirty="0" smtClean="0"/>
              <a:t>أ</a:t>
            </a:r>
            <a:r>
              <a:rPr lang="ar-SA" dirty="0" smtClean="0"/>
              <a:t>مر الدستور، وارسلت الولايات نوابها إلى فيلاديلفيا التي كانت العاصمة الاتحادية وقتها وكان أول مؤتمر لاختيار رئيس للولايات المتحدة</a:t>
            </a:r>
            <a:r>
              <a:rPr lang="ar-IQ" dirty="0" smtClean="0"/>
              <a:t> الأميركية</a:t>
            </a:r>
            <a:r>
              <a:rPr lang="ar-SA" dirty="0" smtClean="0"/>
              <a:t>. وقد اقترح على أن يكون بن</a:t>
            </a:r>
            <a:r>
              <a:rPr lang="ar-IQ" dirty="0" smtClean="0"/>
              <a:t>ي</a:t>
            </a:r>
            <a:r>
              <a:rPr lang="ar-SA" dirty="0" smtClean="0"/>
              <a:t>امين فرانكلين أول رئيس للدولة الجديدة لاعتبارات أهمها سنه ورجاحة عقله حيث كان عمره 81 سنة ولكنه رفض ذلك. وقد اقترح المؤتمرون ان يكون جورج واشنطن أول رئيس للولايات المتحدة. وبالفعل فقد تم اختياره من قبل الأغلبية العظمى.</a:t>
            </a:r>
            <a:endParaRPr lang="ar-IQ" dirty="0" smtClean="0"/>
          </a:p>
          <a:p>
            <a:pPr algn="just">
              <a:lnSpc>
                <a:spcPct val="150000"/>
              </a:lnSpc>
            </a:pPr>
            <a:endParaRPr lang="ar-SA" dirty="0"/>
          </a:p>
        </p:txBody>
      </p:sp>
    </p:spTree>
    <p:extLst>
      <p:ext uri="{BB962C8B-B14F-4D97-AF65-F5344CB8AC3E}">
        <p14:creationId xmlns:p14="http://schemas.microsoft.com/office/powerpoint/2010/main" val="31423541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IQ" dirty="0" smtClean="0"/>
              <a:t>بنيامين فرانكلين</a:t>
            </a:r>
            <a:endParaRPr lang="en-US"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54691" y="1600200"/>
            <a:ext cx="6034617"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506110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IQ" dirty="0" smtClean="0"/>
              <a:t>جورج واشنطن</a:t>
            </a:r>
            <a:endParaRPr lang="en-US" dirty="0"/>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23528" y="2060848"/>
            <a:ext cx="3991342" cy="41659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5976" y="2060848"/>
            <a:ext cx="4680520" cy="41764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055202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dirty="0" smtClean="0"/>
              <a:t>الصفحة الأولى من النسخة الأصلية للدستور الأمريكي</a:t>
            </a:r>
            <a:endParaRPr lang="ar-SA" dirty="0"/>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701767" y="1600200"/>
            <a:ext cx="3740465" cy="49971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46297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16632"/>
            <a:ext cx="8229600" cy="6624736"/>
          </a:xfrm>
        </p:spPr>
        <p:txBody>
          <a:bodyPr>
            <a:normAutofit fontScale="70000" lnSpcReduction="20000"/>
          </a:bodyPr>
          <a:lstStyle/>
          <a:p>
            <a:pPr algn="just">
              <a:lnSpc>
                <a:spcPct val="170000"/>
              </a:lnSpc>
            </a:pPr>
            <a:r>
              <a:rPr lang="ar-SA" dirty="0" smtClean="0"/>
              <a:t>ثم بدأ المؤتمرون في مناقشة الدستور الجديد، وبعد مساجلات عنيفة أقر الدستور الأمريكي بافتتاحيته التالية : ((</a:t>
            </a:r>
            <a:r>
              <a:rPr lang="ar-SA" b="1" dirty="0" smtClean="0"/>
              <a:t>نحن، شعب الولايات المتحدة، وحتى نشكل وحدة متكاملة، ويتم العدل ونضمن الأمن القومي، ونزود حماية عامة، ونبني مستقبلا جيدا</a:t>
            </a:r>
            <a:r>
              <a:rPr lang="ar-IQ" b="1" dirty="0" smtClean="0"/>
              <a:t>ً</a:t>
            </a:r>
            <a:r>
              <a:rPr lang="ar-SA" b="1" dirty="0" smtClean="0"/>
              <a:t> ونؤمن الحرية لأنفسنا نتبنى هذا الدستور للولايات المتحدة الأمريكية</a:t>
            </a:r>
            <a:r>
              <a:rPr lang="ar-SA" dirty="0" smtClean="0"/>
              <a:t>)).</a:t>
            </a:r>
          </a:p>
          <a:p>
            <a:pPr algn="just">
              <a:lnSpc>
                <a:spcPct val="170000"/>
              </a:lnSpc>
            </a:pPr>
            <a:r>
              <a:rPr lang="ar-SA" dirty="0" smtClean="0"/>
              <a:t>نص</a:t>
            </a:r>
            <a:r>
              <a:rPr lang="ar-IQ" dirty="0" smtClean="0"/>
              <a:t>ت</a:t>
            </a:r>
            <a:r>
              <a:rPr lang="ar-SA" dirty="0" smtClean="0"/>
              <a:t> المادة الأولى من الدستور على أن جميع القوى السياسية لابد لها أن تكون في يد المجلس التشريعي الأعلى المسمى الكونغرس الأمريكي والذي يتألف من مجلس</a:t>
            </a:r>
            <a:r>
              <a:rPr lang="ar-IQ" dirty="0" smtClean="0"/>
              <a:t>ي</a:t>
            </a:r>
            <a:r>
              <a:rPr lang="ar-SA" dirty="0" smtClean="0"/>
              <a:t> الشيوخ </a:t>
            </a:r>
            <a:r>
              <a:rPr lang="ar-IQ" dirty="0" smtClean="0"/>
              <a:t>و</a:t>
            </a:r>
            <a:r>
              <a:rPr lang="ar-SA" dirty="0" smtClean="0"/>
              <a:t>النواب.</a:t>
            </a:r>
          </a:p>
          <a:p>
            <a:pPr algn="just">
              <a:lnSpc>
                <a:spcPct val="170000"/>
              </a:lnSpc>
            </a:pPr>
            <a:r>
              <a:rPr lang="ar-SA" dirty="0" smtClean="0"/>
              <a:t>أعطي دستور الولايات المتحدة (الفدرالي) سيادة أعلى من دساتير الولايات، وهذه الحالة أعطت المحكمة العليا سلطة فرض تطبيقه، فقد تضمن الدستور فقرة أعلنت أن إجراءات الحكومة القومية تكون لها السيادة عندما يتضارب استخدامها الدستوري لسلطتها مع الإجراءات المشروعة للولايات.</a:t>
            </a:r>
          </a:p>
          <a:p>
            <a:endParaRPr lang="ar-SA" dirty="0" smtClean="0"/>
          </a:p>
          <a:p>
            <a:endParaRPr lang="ar-SA" dirty="0"/>
          </a:p>
        </p:txBody>
      </p:sp>
    </p:spTree>
    <p:extLst>
      <p:ext uri="{BB962C8B-B14F-4D97-AF65-F5344CB8AC3E}">
        <p14:creationId xmlns:p14="http://schemas.microsoft.com/office/powerpoint/2010/main" val="181469617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498178"/>
          </a:xfrm>
        </p:spPr>
        <p:txBody>
          <a:bodyPr>
            <a:normAutofit fontScale="90000"/>
          </a:bodyPr>
          <a:lstStyle/>
          <a:p>
            <a:r>
              <a:rPr lang="ar-IQ" dirty="0"/>
              <a:t>جيمس ماديسون </a:t>
            </a:r>
            <a:r>
              <a:rPr lang="ar-IQ" dirty="0" smtClean="0"/>
              <a:t>الابن و رابع </a:t>
            </a:r>
            <a:r>
              <a:rPr lang="ar-IQ" dirty="0"/>
              <a:t>رئيس للولايات المتحدة </a:t>
            </a:r>
            <a:r>
              <a:rPr lang="ar-IQ" dirty="0" smtClean="0"/>
              <a:t>الاميركية 1809 </a:t>
            </a:r>
            <a:r>
              <a:rPr lang="ar-IQ" dirty="0"/>
              <a:t>– </a:t>
            </a:r>
            <a:r>
              <a:rPr lang="ar-IQ" dirty="0" smtClean="0"/>
              <a:t>1817 </a:t>
            </a:r>
            <a:br>
              <a:rPr lang="ar-IQ" dirty="0" smtClean="0"/>
            </a:br>
            <a:r>
              <a:rPr lang="ar-IQ" dirty="0" smtClean="0"/>
              <a:t>لقب ب ( ابي الدستور)</a:t>
            </a:r>
            <a:endParaRPr lang="en-US" dirty="0"/>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555776" y="2132856"/>
            <a:ext cx="3311624" cy="4320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402209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404664"/>
            <a:ext cx="8229600" cy="720080"/>
          </a:xfrm>
        </p:spPr>
        <p:txBody>
          <a:bodyPr>
            <a:normAutofit fontScale="90000"/>
          </a:bodyPr>
          <a:lstStyle/>
          <a:p>
            <a:r>
              <a:rPr lang="ar-SA" b="1" dirty="0" smtClean="0"/>
              <a:t>علمانية الدولة في الدستور الأمريكي</a:t>
            </a:r>
            <a:br>
              <a:rPr lang="ar-SA" b="1" dirty="0" smtClean="0"/>
            </a:br>
            <a:endParaRPr lang="ar-SA" b="1" dirty="0"/>
          </a:p>
        </p:txBody>
      </p:sp>
      <p:sp>
        <p:nvSpPr>
          <p:cNvPr id="3" name="عنصر نائب للمحتوى 2"/>
          <p:cNvSpPr>
            <a:spLocks noGrp="1"/>
          </p:cNvSpPr>
          <p:nvPr>
            <p:ph idx="1"/>
          </p:nvPr>
        </p:nvSpPr>
        <p:spPr>
          <a:xfrm>
            <a:off x="457200" y="980728"/>
            <a:ext cx="8229600" cy="5544616"/>
          </a:xfrm>
        </p:spPr>
        <p:txBody>
          <a:bodyPr>
            <a:normAutofit fontScale="85000" lnSpcReduction="10000"/>
          </a:bodyPr>
          <a:lstStyle/>
          <a:p>
            <a:endParaRPr lang="ar-SA" dirty="0" smtClean="0"/>
          </a:p>
          <a:p>
            <a:pPr algn="just">
              <a:lnSpc>
                <a:spcPct val="160000"/>
              </a:lnSpc>
            </a:pPr>
            <a:r>
              <a:rPr lang="ar-SA" dirty="0" smtClean="0"/>
              <a:t>يعتبر دستور الولايات المتحدة وثيقة علمانية تبدأ بعبارة "</a:t>
            </a:r>
            <a:r>
              <a:rPr lang="ar-SA" b="1" dirty="0" smtClean="0"/>
              <a:t>نحن الرجال</a:t>
            </a:r>
            <a:r>
              <a:rPr lang="ar-SA" dirty="0" smtClean="0"/>
              <a:t>" ولا تحتوي الوثيقة على أي ذكر لكلمة الرب، الإشارة إلى كلمة دين في الدستور استخدمت للتأكيد على عدم التمييز بين المواطنين على أساس عقائدهم، فالفقرة السادسة من الدستور تنص على أنه ليس من الوارد إجراء اختبار ديني لأي شخص يرغب في شغل أي وظيفة حكومية. كما نص أول تعديل أدخل على الدستور ينص على أن الكونغرس لن يقوم بأي حال من الأحوال بتشريع قانون قائم على أساس ديني.</a:t>
            </a:r>
            <a:endParaRPr lang="ar-SA" dirty="0"/>
          </a:p>
        </p:txBody>
      </p:sp>
    </p:spTree>
    <p:extLst>
      <p:ext uri="{BB962C8B-B14F-4D97-AF65-F5344CB8AC3E}">
        <p14:creationId xmlns:p14="http://schemas.microsoft.com/office/powerpoint/2010/main" val="172207636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858218"/>
          </a:xfrm>
        </p:spPr>
        <p:txBody>
          <a:bodyPr>
            <a:noAutofit/>
          </a:bodyPr>
          <a:lstStyle/>
          <a:p>
            <a:pPr algn="r"/>
            <a:r>
              <a:rPr lang="ar-IQ" sz="2800" dirty="0" smtClean="0"/>
              <a:t>اليمين/ جون جاي - احد المؤسسين الاباء وواضعي الدستور الأميركي.</a:t>
            </a:r>
            <a:br>
              <a:rPr lang="ar-IQ" sz="2800" dirty="0" smtClean="0"/>
            </a:br>
            <a:r>
              <a:rPr lang="ar-IQ" sz="2800" dirty="0" smtClean="0"/>
              <a:t>اليسار/ الكسندر هاملتون – احد المؤسسين الاباء وواضعي الدستور الأميركي وأول وزير خزانة في ادارة الرئيس جورج واشنطن  1789-1795 وقائدا للجيش الاتحادي.</a:t>
            </a:r>
            <a:endParaRPr lang="en-US" sz="2800" dirty="0"/>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71600" y="2276872"/>
            <a:ext cx="3096344" cy="36473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6056" y="2276872"/>
            <a:ext cx="3312368" cy="36724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454037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smtClean="0"/>
              <a:t>شعار بالله نثق</a:t>
            </a:r>
            <a:endParaRPr lang="ar-SA" b="1" dirty="0"/>
          </a:p>
        </p:txBody>
      </p:sp>
      <p:sp>
        <p:nvSpPr>
          <p:cNvPr id="3" name="عنصر نائب للمحتوى 2"/>
          <p:cNvSpPr>
            <a:spLocks noGrp="1"/>
          </p:cNvSpPr>
          <p:nvPr>
            <p:ph idx="1"/>
          </p:nvPr>
        </p:nvSpPr>
        <p:spPr>
          <a:xfrm>
            <a:off x="457200" y="1412776"/>
            <a:ext cx="8229600" cy="5112568"/>
          </a:xfrm>
        </p:spPr>
        <p:txBody>
          <a:bodyPr/>
          <a:lstStyle/>
          <a:p>
            <a:pPr algn="just"/>
            <a:r>
              <a:rPr lang="ar-SA" dirty="0" smtClean="0"/>
              <a:t>تم</a:t>
            </a:r>
            <a:r>
              <a:rPr lang="ar-IQ" dirty="0" smtClean="0"/>
              <a:t>ت</a:t>
            </a:r>
            <a:r>
              <a:rPr lang="ar-SA" dirty="0" smtClean="0"/>
              <a:t> إضافة عبارة (</a:t>
            </a:r>
            <a:r>
              <a:rPr lang="ar-SA" b="1" dirty="0" smtClean="0"/>
              <a:t>بالله نؤمن</a:t>
            </a:r>
            <a:r>
              <a:rPr lang="ar-SA" dirty="0" smtClean="0"/>
              <a:t>) كشعار للولايات المتحدة الأم</a:t>
            </a:r>
            <a:r>
              <a:rPr lang="ar-IQ" dirty="0" smtClean="0"/>
              <a:t>ي</a:t>
            </a:r>
            <a:r>
              <a:rPr lang="ar-SA" dirty="0" smtClean="0"/>
              <a:t>ركية بعد أن تبنته ولاية فلوريدا على علمها. تمت الموافقة على استعماله على الدولار الأمريكي سنة 1782.</a:t>
            </a:r>
            <a:endParaRPr lang="ar-SA"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3068960"/>
            <a:ext cx="6408711" cy="33123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9415994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850106"/>
          </a:xfrm>
        </p:spPr>
        <p:txBody>
          <a:bodyPr/>
          <a:lstStyle/>
          <a:p>
            <a:r>
              <a:rPr lang="ar-IQ" dirty="0" smtClean="0"/>
              <a:t>تعديلات الدستور الأميركي</a:t>
            </a:r>
            <a:endParaRPr lang="en-US" dirty="0"/>
          </a:p>
        </p:txBody>
      </p:sp>
      <p:sp>
        <p:nvSpPr>
          <p:cNvPr id="3" name="عنصر نائب للمحتوى 2"/>
          <p:cNvSpPr>
            <a:spLocks noGrp="1"/>
          </p:cNvSpPr>
          <p:nvPr>
            <p:ph idx="1"/>
          </p:nvPr>
        </p:nvSpPr>
        <p:spPr>
          <a:xfrm>
            <a:off x="457200" y="1268760"/>
            <a:ext cx="8229600" cy="5589240"/>
          </a:xfrm>
        </p:spPr>
        <p:txBody>
          <a:bodyPr>
            <a:normAutofit fontScale="77500" lnSpcReduction="20000"/>
          </a:bodyPr>
          <a:lstStyle/>
          <a:p>
            <a:pPr marL="0" indent="0">
              <a:buNone/>
            </a:pPr>
            <a:r>
              <a:rPr lang="ar-IQ" sz="4400" dirty="0" smtClean="0"/>
              <a:t>صادقت الولايات على الدستور بما فيها فرجينيا ونيويورك عام 1788، لكن </a:t>
            </a:r>
            <a:r>
              <a:rPr lang="ar-IQ" sz="4400" dirty="0"/>
              <a:t>ولايتي رود </a:t>
            </a:r>
            <a:r>
              <a:rPr lang="ar-IQ" sz="4400" dirty="0" err="1"/>
              <a:t>آيلاند</a:t>
            </a:r>
            <a:r>
              <a:rPr lang="ar-IQ" sz="4400" dirty="0"/>
              <a:t> ونورث كارولينا رفضتا إقرار الدستور والاشتراك في الحكومة الجديدة إلا بعد أن وافق الكونغرس على إضافة وثيقة الحقوق إلى الدستور</a:t>
            </a:r>
            <a:r>
              <a:rPr lang="ar-IQ" sz="4400" dirty="0" smtClean="0"/>
              <a:t>. </a:t>
            </a:r>
          </a:p>
          <a:p>
            <a:pPr marL="0" indent="0">
              <a:buNone/>
            </a:pPr>
            <a:r>
              <a:rPr lang="ar-IQ" sz="4400" dirty="0" smtClean="0"/>
              <a:t>لقد </a:t>
            </a:r>
            <a:r>
              <a:rPr lang="ar-IQ" sz="4400" dirty="0"/>
              <a:t>صيغت هذه التعديلات بهدف حماية الحريات الفردية من إمكانية ممارسة الحكومة الفدرالية لحكم غير عادل واقترح 15 تعديلا فقبل الكونغرس أن يحيل 12 منها إلى الولايات لكي تصادق عليها طبقا لأحكام التعديل التي نصت عليها المادة الخامسة من الدستور وبحلول 15 كانون </a:t>
            </a:r>
            <a:r>
              <a:rPr lang="ar-IQ" sz="4400" dirty="0" smtClean="0"/>
              <a:t>الأول </a:t>
            </a:r>
            <a:r>
              <a:rPr lang="ar-IQ" sz="4400" dirty="0"/>
              <a:t>1791 كان عدد كاف من الولايات قد وافق على عشرة من أصل اثني عشر تعديلا وجعلها جزءا دائما من الدستور. </a:t>
            </a:r>
            <a:endParaRPr lang="en-US" dirty="0"/>
          </a:p>
        </p:txBody>
      </p:sp>
    </p:spTree>
    <p:extLst>
      <p:ext uri="{BB962C8B-B14F-4D97-AF65-F5344CB8AC3E}">
        <p14:creationId xmlns:p14="http://schemas.microsoft.com/office/powerpoint/2010/main" val="19606265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260648"/>
            <a:ext cx="8229600" cy="6597352"/>
          </a:xfrm>
        </p:spPr>
        <p:txBody>
          <a:bodyPr>
            <a:normAutofit lnSpcReduction="10000"/>
          </a:bodyPr>
          <a:lstStyle/>
          <a:p>
            <a:r>
              <a:rPr lang="ar-IQ" dirty="0"/>
              <a:t>وعرفت هذه التعديلات بـ (وثيقة الحقوق)أما التعديلين المرفوضين فأولهما يتعلق بحجم مجلس النواب والذي يقضي بتغيير نسبة الممثلين من واحد لكل 30,000 شخص إلى واحد لكل 50,000 شخص أما التعديل الثاني المرفوض فدعا إلى عدم تمكين الكونغرس من تعديل رواتب أعضائه إلا بعد إجراء انتخابات لأعضاء مجلس </a:t>
            </a:r>
            <a:r>
              <a:rPr lang="ar-IQ" dirty="0" smtClean="0"/>
              <a:t>النواب.</a:t>
            </a:r>
          </a:p>
          <a:p>
            <a:r>
              <a:rPr lang="ar-IQ" dirty="0" smtClean="0"/>
              <a:t> </a:t>
            </a:r>
            <a:r>
              <a:rPr lang="ar-IQ" dirty="0"/>
              <a:t>وبحلول </a:t>
            </a:r>
            <a:r>
              <a:rPr lang="ar-IQ" dirty="0" smtClean="0"/>
              <a:t>عام </a:t>
            </a:r>
            <a:r>
              <a:rPr lang="ar-IQ" dirty="0"/>
              <a:t>1992 </a:t>
            </a:r>
            <a:r>
              <a:rPr lang="ar-IQ" dirty="0" smtClean="0"/>
              <a:t>اصبح هناك </a:t>
            </a:r>
            <a:r>
              <a:rPr lang="ar-IQ" dirty="0"/>
              <a:t>27 </a:t>
            </a:r>
            <a:r>
              <a:rPr lang="ar-IQ" dirty="0" smtClean="0"/>
              <a:t>تعديلاً </a:t>
            </a:r>
            <a:r>
              <a:rPr lang="ar-IQ" dirty="0"/>
              <a:t>ويمكن اقتراح التعديلات بأغلبية ثلثي أصوات أعضاء كل من مجلسي </a:t>
            </a:r>
            <a:r>
              <a:rPr lang="ar-IQ" dirty="0" smtClean="0"/>
              <a:t>الكونغرس ( النواب والشيوخ)  </a:t>
            </a:r>
            <a:r>
              <a:rPr lang="ar-IQ" dirty="0"/>
              <a:t>أو عن طريق مؤتمر وطني يدعو له الكونغرس. ويصبح التعديل جزءا من الدستور بعد المصادقة عليه إما من قبل المجالس التشريعية لثلاثة أرباع الولايات على الأقل أو من قبل مؤتمرات تعقد في ثلاثة أرباع الولايات على الأقل وتصبح هذه التعديلات جزء من الدستور الاميركي.</a:t>
            </a:r>
            <a:endParaRPr lang="en-US" dirty="0"/>
          </a:p>
        </p:txBody>
      </p:sp>
    </p:spTree>
    <p:extLst>
      <p:ext uri="{BB962C8B-B14F-4D97-AF65-F5344CB8AC3E}">
        <p14:creationId xmlns:p14="http://schemas.microsoft.com/office/powerpoint/2010/main" val="34816695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7504" y="0"/>
            <a:ext cx="9036496" cy="6741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81413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IQ" dirty="0" smtClean="0"/>
              <a:t>العلم الأميركي</a:t>
            </a:r>
            <a:endParaRPr lang="en-US" dirty="0"/>
          </a:p>
        </p:txBody>
      </p:sp>
      <p:pic>
        <p:nvPicPr>
          <p:cNvPr id="717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43608" y="1700808"/>
            <a:ext cx="7200800" cy="41764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042228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706090"/>
          </a:xfrm>
        </p:spPr>
        <p:txBody>
          <a:bodyPr>
            <a:normAutofit fontScale="90000"/>
          </a:bodyPr>
          <a:lstStyle/>
          <a:p>
            <a:r>
              <a:rPr lang="ar-SA" b="1" dirty="0" smtClean="0"/>
              <a:t>تعديلات دستور الولايات المتحدة الأمريكية</a:t>
            </a:r>
            <a:endParaRPr lang="ar-SA" b="1" dirty="0"/>
          </a:p>
        </p:txBody>
      </p:sp>
      <p:sp>
        <p:nvSpPr>
          <p:cNvPr id="3" name="عنصر نائب للمحتوى 2"/>
          <p:cNvSpPr>
            <a:spLocks noGrp="1"/>
          </p:cNvSpPr>
          <p:nvPr>
            <p:ph idx="1"/>
          </p:nvPr>
        </p:nvSpPr>
        <p:spPr>
          <a:xfrm>
            <a:off x="457200" y="1052736"/>
            <a:ext cx="8229600" cy="5688632"/>
          </a:xfrm>
        </p:spPr>
        <p:txBody>
          <a:bodyPr>
            <a:normAutofit fontScale="70000" lnSpcReduction="20000"/>
          </a:bodyPr>
          <a:lstStyle/>
          <a:p>
            <a:pPr algn="just">
              <a:lnSpc>
                <a:spcPct val="170000"/>
              </a:lnSpc>
            </a:pPr>
            <a:r>
              <a:rPr lang="ar-SA" dirty="0" smtClean="0"/>
              <a:t>عدل الدستور لأول مرة سنة </a:t>
            </a:r>
            <a:r>
              <a:rPr lang="ar-SA" b="1" dirty="0" smtClean="0"/>
              <a:t>1791</a:t>
            </a:r>
            <a:r>
              <a:rPr lang="ar-SA" dirty="0" smtClean="0"/>
              <a:t> بإضافة عشر مواد سميت ((</a:t>
            </a:r>
            <a:r>
              <a:rPr lang="ar-SA" b="1" dirty="0" smtClean="0"/>
              <a:t>وثيقة الحقوق</a:t>
            </a:r>
            <a:r>
              <a:rPr lang="ar-SA" dirty="0" smtClean="0"/>
              <a:t>)) </a:t>
            </a:r>
            <a:r>
              <a:rPr lang="en-US" dirty="0" smtClean="0"/>
              <a:t>Bill of rights </a:t>
            </a:r>
            <a:r>
              <a:rPr lang="ar-SA" dirty="0" smtClean="0"/>
              <a:t>وتتضمن هذه المواد على أنه لا يحق لمجلس الشيوخ سن قوانين تفرض إتباع دين معين، وتمنع حرية النقد حديثا أو كتابة أو تحد من حرية الصحافة أو تمنع التجمعات الشعبية للتعبير عن مطالبهم. ولا يحق لمجلس الشيوخ أيضا سن قانون يمنع المواطنين من حمل السلاح أو اقتناءه أو بيعه، أو شراءه. ولا يحق لأحد ممثلي الدولة أو الجيش دخول بيت مواطن إلا بموافقة المالك، ولا يحق للدولة البحث في أوراق أو ممتلكات المواطنين ولا يحق أخذ أموال الأفراد العقارية بدون تعويض مقبول من المواطنين. وفي حالة ارتكاب جريمة فللمجرم الحق في الإسراع لمحاكمته، وله الحق في أن يعرف الجرم الذي ارتكبه أو المخالفة التي قام بها، وله الحق في مقابلة الشهود الذين يشهدون ضده وسماع اقوالهم، وله الحق في الحصول على شهود لمصلحته وله الحق في تعيين مجلس قضائي يدافع عنه.</a:t>
            </a:r>
            <a:endParaRPr lang="ar-SA" dirty="0"/>
          </a:p>
        </p:txBody>
      </p:sp>
    </p:spTree>
    <p:extLst>
      <p:ext uri="{BB962C8B-B14F-4D97-AF65-F5344CB8AC3E}">
        <p14:creationId xmlns:p14="http://schemas.microsoft.com/office/powerpoint/2010/main" val="348079360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16632"/>
            <a:ext cx="8229600" cy="1080120"/>
          </a:xfrm>
        </p:spPr>
        <p:txBody>
          <a:bodyPr/>
          <a:lstStyle/>
          <a:p>
            <a:r>
              <a:rPr lang="ar-IQ" b="1" dirty="0"/>
              <a:t>التعديل الثالث عشر للدستور الأمريكي</a:t>
            </a:r>
            <a:endParaRPr lang="en-US" b="1" dirty="0"/>
          </a:p>
        </p:txBody>
      </p:sp>
      <p:sp>
        <p:nvSpPr>
          <p:cNvPr id="3" name="عنصر نائب للمحتوى 2"/>
          <p:cNvSpPr>
            <a:spLocks noGrp="1"/>
          </p:cNvSpPr>
          <p:nvPr>
            <p:ph idx="1"/>
          </p:nvPr>
        </p:nvSpPr>
        <p:spPr>
          <a:xfrm>
            <a:off x="179512" y="1124744"/>
            <a:ext cx="8507288" cy="4032449"/>
          </a:xfrm>
        </p:spPr>
        <p:txBody>
          <a:bodyPr/>
          <a:lstStyle/>
          <a:p>
            <a:pPr algn="just"/>
            <a:r>
              <a:rPr lang="ar-IQ" dirty="0"/>
              <a:t>تم إقرار التعديل الثالث عشر للدستور الأمريكي بعد أشهر قليلة من الحرب الأهلية الأمريكية ، وبموجبه تم إلغاء العبودية بكافة أشكالها باستثناء من يدان بجريمة داخل الولايات المتحدة ، وأقر </a:t>
            </a:r>
            <a:r>
              <a:rPr lang="ar-IQ" dirty="0" smtClean="0"/>
              <a:t>الكونغرس ذلك </a:t>
            </a:r>
            <a:r>
              <a:rPr lang="ar-IQ" dirty="0"/>
              <a:t>التعديل في 31 </a:t>
            </a:r>
            <a:r>
              <a:rPr lang="ar-IQ" dirty="0" smtClean="0"/>
              <a:t>كانون الثاني </a:t>
            </a:r>
            <a:r>
              <a:rPr lang="ar-IQ" dirty="0"/>
              <a:t>1865 وصدقت عليه الولايات في 6 ديسمبر </a:t>
            </a:r>
            <a:r>
              <a:rPr lang="ar-IQ" dirty="0" smtClean="0"/>
              <a:t>1865</a:t>
            </a:r>
          </a:p>
          <a:p>
            <a:endParaRPr lang="ar-IQ" dirty="0"/>
          </a:p>
          <a:p>
            <a:endParaRPr lang="ar-IQ" dirty="0" smtClean="0"/>
          </a:p>
          <a:p>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3645024"/>
            <a:ext cx="8424936" cy="3024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028493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332657"/>
            <a:ext cx="8496944" cy="5862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519027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476672"/>
            <a:ext cx="8229600" cy="5649491"/>
          </a:xfrm>
        </p:spPr>
        <p:txBody>
          <a:bodyPr/>
          <a:lstStyle/>
          <a:p>
            <a:r>
              <a:rPr lang="ar-IQ" b="1" dirty="0"/>
              <a:t>التعديل الحادي عشر</a:t>
            </a:r>
          </a:p>
          <a:p>
            <a:pPr marL="0" indent="0">
              <a:buNone/>
            </a:pPr>
            <a:r>
              <a:rPr lang="ar-IQ" dirty="0"/>
              <a:t>لا تعتبر السلطة القضائية التي تتمتع بها الولايات المتحدة على أنها تمتد إلى أية دعوى قانونية أو </a:t>
            </a:r>
            <a:r>
              <a:rPr lang="ar-IQ" dirty="0" smtClean="0"/>
              <a:t>دعوى</a:t>
            </a:r>
            <a:r>
              <a:rPr lang="en-US" dirty="0" smtClean="0"/>
              <a:t> </a:t>
            </a:r>
            <a:r>
              <a:rPr lang="ar-IQ" dirty="0" smtClean="0"/>
              <a:t>إنصاف</a:t>
            </a:r>
            <a:r>
              <a:rPr lang="ar-IQ" dirty="0"/>
              <a:t>، سبق أن شرع في إقامتها أو </a:t>
            </a:r>
            <a:r>
              <a:rPr lang="ar-IQ" dirty="0" err="1"/>
              <a:t>الإدعاء</a:t>
            </a:r>
            <a:r>
              <a:rPr lang="ar-IQ" dirty="0"/>
              <a:t> فيها، ضد إحدى الولايات المتحدة، مواطنون من ولاية أخرى </a:t>
            </a:r>
            <a:r>
              <a:rPr lang="ar-IQ" dirty="0" smtClean="0"/>
              <a:t>أو</a:t>
            </a:r>
            <a:r>
              <a:rPr lang="en-US" dirty="0" smtClean="0"/>
              <a:t> </a:t>
            </a:r>
            <a:r>
              <a:rPr lang="ar-IQ" dirty="0" smtClean="0"/>
              <a:t>مواطنو </a:t>
            </a:r>
            <a:r>
              <a:rPr lang="ar-IQ" dirty="0"/>
              <a:t>أو رعايا أية دولة أجنبية</a:t>
            </a:r>
            <a:r>
              <a:rPr lang="ar-IQ" dirty="0" smtClean="0"/>
              <a:t>.</a:t>
            </a:r>
          </a:p>
          <a:p>
            <a:pPr marL="0" indent="0">
              <a:buNone/>
            </a:pPr>
            <a:r>
              <a:rPr lang="ar-IQ" dirty="0" smtClean="0"/>
              <a:t>- اقترح </a:t>
            </a:r>
            <a:r>
              <a:rPr lang="ar-IQ" dirty="0"/>
              <a:t>هذا التعديل في 4 آذار - مارس من </a:t>
            </a:r>
            <a:r>
              <a:rPr lang="ar-IQ" dirty="0" smtClean="0"/>
              <a:t>عام </a:t>
            </a:r>
            <a:r>
              <a:rPr lang="ar-IQ" dirty="0"/>
              <a:t>1794 </a:t>
            </a:r>
            <a:r>
              <a:rPr lang="ar-IQ" dirty="0" smtClean="0"/>
              <a:t>       وصودق </a:t>
            </a:r>
            <a:r>
              <a:rPr lang="ar-IQ" dirty="0"/>
              <a:t>على هذا التعديل في 7 فبراير - شباط من سنة 1795</a:t>
            </a:r>
          </a:p>
          <a:p>
            <a:endParaRPr lang="en-US" dirty="0"/>
          </a:p>
        </p:txBody>
      </p:sp>
    </p:spTree>
    <p:extLst>
      <p:ext uri="{BB962C8B-B14F-4D97-AF65-F5344CB8AC3E}">
        <p14:creationId xmlns:p14="http://schemas.microsoft.com/office/powerpoint/2010/main" val="24377513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260648"/>
            <a:ext cx="8229600" cy="5865515"/>
          </a:xfrm>
        </p:spPr>
        <p:txBody>
          <a:bodyPr/>
          <a:lstStyle/>
          <a:p>
            <a:r>
              <a:rPr lang="ar-IQ" b="1" dirty="0"/>
              <a:t>التعديل التاسع عشر</a:t>
            </a:r>
          </a:p>
          <a:p>
            <a:pPr marL="0" indent="0">
              <a:buNone/>
            </a:pPr>
            <a:r>
              <a:rPr lang="ar-IQ" dirty="0" smtClean="0"/>
              <a:t>لا </a:t>
            </a:r>
            <a:r>
              <a:rPr lang="ar-IQ" dirty="0"/>
              <a:t>يجوز للولايات المتحدة ولا لأية ولاية فيها حرمان مواطني الولايات المتحدة حق الانتخاب، أو </a:t>
            </a:r>
            <a:r>
              <a:rPr lang="ar-IQ" dirty="0" smtClean="0"/>
              <a:t>الانتقاص</a:t>
            </a:r>
            <a:r>
              <a:rPr lang="en-US" dirty="0" smtClean="0"/>
              <a:t> </a:t>
            </a:r>
            <a:r>
              <a:rPr lang="ar-IQ" dirty="0" smtClean="0"/>
              <a:t>لهم </a:t>
            </a:r>
            <a:r>
              <a:rPr lang="ar-IQ" dirty="0"/>
              <a:t>من هذا الحق بسبب الجنس</a:t>
            </a:r>
            <a:r>
              <a:rPr lang="ar-IQ" dirty="0" smtClean="0"/>
              <a:t>.</a:t>
            </a:r>
            <a:r>
              <a:rPr lang="en-US" dirty="0" smtClean="0"/>
              <a:t> </a:t>
            </a:r>
            <a:r>
              <a:rPr lang="ar-IQ" dirty="0" smtClean="0"/>
              <a:t>تكون </a:t>
            </a:r>
            <a:r>
              <a:rPr lang="ar-IQ" dirty="0"/>
              <a:t>للكونغرس سلطة تنفيذ أحكام هذه المادة بالتشريع المناسب</a:t>
            </a:r>
            <a:r>
              <a:rPr lang="ar-IQ" dirty="0" smtClean="0"/>
              <a:t>.</a:t>
            </a:r>
          </a:p>
          <a:p>
            <a:pPr marL="0" indent="0">
              <a:buNone/>
            </a:pPr>
            <a:r>
              <a:rPr lang="ar-IQ" dirty="0"/>
              <a:t>- اقترح هذا التعديل في 4 حزيران - يونيو من سنة 1919 و صودق عليه في 18 من شهر آب -أغسطس من سنة 1920.</a:t>
            </a:r>
            <a:endParaRPr lang="en-US" dirty="0"/>
          </a:p>
        </p:txBody>
      </p:sp>
    </p:spTree>
    <p:extLst>
      <p:ext uri="{BB962C8B-B14F-4D97-AF65-F5344CB8AC3E}">
        <p14:creationId xmlns:p14="http://schemas.microsoft.com/office/powerpoint/2010/main" val="26297978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229600" cy="5505475"/>
          </a:xfrm>
        </p:spPr>
        <p:txBody>
          <a:bodyPr/>
          <a:lstStyle/>
          <a:p>
            <a:pPr marL="0" indent="0">
              <a:buNone/>
            </a:pPr>
            <a:r>
              <a:rPr lang="ar-IQ" b="1" dirty="0"/>
              <a:t>التعديل العشرون</a:t>
            </a:r>
          </a:p>
          <a:p>
            <a:r>
              <a:rPr lang="ar-IQ" dirty="0"/>
              <a:t>الفقرة الأولى</a:t>
            </a:r>
          </a:p>
          <a:p>
            <a:pPr marL="0" indent="0">
              <a:buNone/>
            </a:pPr>
            <a:r>
              <a:rPr lang="ar-IQ" dirty="0"/>
              <a:t>تنتهي مدة ولاية كل من الرئيس ونائب الرئيس ظهر يوم 20 من كانون الثاني/يناير، وتنتهي مدة </a:t>
            </a:r>
            <a:r>
              <a:rPr lang="ar-IQ" dirty="0" smtClean="0"/>
              <a:t>ولاية</a:t>
            </a:r>
            <a:r>
              <a:rPr lang="en-US" dirty="0" smtClean="0"/>
              <a:t> </a:t>
            </a:r>
            <a:r>
              <a:rPr lang="ar-IQ" dirty="0" smtClean="0"/>
              <a:t>أعضاء مجلس</a:t>
            </a:r>
            <a:r>
              <a:rPr lang="ar-IQ" dirty="0"/>
              <a:t>ي</a:t>
            </a:r>
            <a:r>
              <a:rPr lang="ar-IQ" dirty="0" smtClean="0"/>
              <a:t> </a:t>
            </a:r>
            <a:r>
              <a:rPr lang="ar-IQ" dirty="0"/>
              <a:t>الشيوخ والنواب ظهر يوم 3 من كانون الثاني/يناير من السنوات التي كانت ستنتهي فيها </a:t>
            </a:r>
            <a:r>
              <a:rPr lang="ar-IQ" dirty="0" smtClean="0"/>
              <a:t>هذه</a:t>
            </a:r>
            <a:r>
              <a:rPr lang="en-US" dirty="0" smtClean="0"/>
              <a:t> </a:t>
            </a:r>
            <a:r>
              <a:rPr lang="ar-IQ" dirty="0" smtClean="0"/>
              <a:t>الولايات </a:t>
            </a:r>
            <a:r>
              <a:rPr lang="ar-IQ" dirty="0"/>
              <a:t>لو لم تقر هذه المادة. وتبدأ عندئذ مدة ولاية </a:t>
            </a:r>
            <a:r>
              <a:rPr lang="ar-IQ" dirty="0" smtClean="0"/>
              <a:t>خلفائهم.</a:t>
            </a:r>
          </a:p>
          <a:p>
            <a:pPr marL="0" indent="0">
              <a:buNone/>
            </a:pPr>
            <a:r>
              <a:rPr lang="ar-IQ" dirty="0" smtClean="0"/>
              <a:t>-اقترح </a:t>
            </a:r>
            <a:r>
              <a:rPr lang="ar-IQ" dirty="0"/>
              <a:t>هذا التعديل في الثاني من شهر آذار مارس من سنة 1932 وتمت المصادقة عليه في 23 من شهر كانون الثاني - يناير من 1933</a:t>
            </a:r>
            <a:endParaRPr lang="en-US" dirty="0"/>
          </a:p>
        </p:txBody>
      </p:sp>
    </p:spTree>
    <p:extLst>
      <p:ext uri="{BB962C8B-B14F-4D97-AF65-F5344CB8AC3E}">
        <p14:creationId xmlns:p14="http://schemas.microsoft.com/office/powerpoint/2010/main" val="10415757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229600" cy="5505475"/>
          </a:xfrm>
        </p:spPr>
        <p:txBody>
          <a:bodyPr>
            <a:normAutofit lnSpcReduction="10000"/>
          </a:bodyPr>
          <a:lstStyle/>
          <a:p>
            <a:r>
              <a:rPr lang="ar-IQ" b="1" dirty="0"/>
              <a:t>التعديل الحادي والعشرون</a:t>
            </a:r>
          </a:p>
          <a:p>
            <a:r>
              <a:rPr lang="ar-IQ" b="1" dirty="0"/>
              <a:t>الفقرة الأولى</a:t>
            </a:r>
          </a:p>
          <a:p>
            <a:r>
              <a:rPr lang="ar-IQ" dirty="0"/>
              <a:t>تلغي هذا المادة التعديل الثامن عشر لدستور الولايات المتحدة.</a:t>
            </a:r>
          </a:p>
          <a:p>
            <a:r>
              <a:rPr lang="ar-IQ" b="1" dirty="0"/>
              <a:t>الفقرة الثانية</a:t>
            </a:r>
          </a:p>
          <a:p>
            <a:r>
              <a:rPr lang="ar-IQ" dirty="0"/>
              <a:t>يحظر نقل مشروبات مسكرة في أية ولاية أو منطقة تابعة للولايات المتحدة أو أراضي داخلة في </a:t>
            </a:r>
            <a:r>
              <a:rPr lang="ar-IQ" dirty="0" smtClean="0"/>
              <a:t>حيازتها، كما </a:t>
            </a:r>
            <a:r>
              <a:rPr lang="ar-IQ" dirty="0"/>
              <a:t>يحظر استيرادها إليها لغاية توزيعها أو استعمالها فيها بما يخالف قوانينها.</a:t>
            </a:r>
          </a:p>
          <a:p>
            <a:r>
              <a:rPr lang="ar-IQ" dirty="0" smtClean="0"/>
              <a:t>اقترح </a:t>
            </a:r>
            <a:r>
              <a:rPr lang="ar-IQ" dirty="0"/>
              <a:t>هذا التعديل في 20 شباط- فبراير من سنة 1933 و صودق عليه في 5 كانون الأول- ديسمبر من سنة 1933.</a:t>
            </a:r>
            <a:endParaRPr lang="en-US" dirty="0"/>
          </a:p>
        </p:txBody>
      </p:sp>
    </p:spTree>
    <p:extLst>
      <p:ext uri="{BB962C8B-B14F-4D97-AF65-F5344CB8AC3E}">
        <p14:creationId xmlns:p14="http://schemas.microsoft.com/office/powerpoint/2010/main" val="6139942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332656"/>
            <a:ext cx="8229600" cy="6120680"/>
          </a:xfrm>
        </p:spPr>
        <p:txBody>
          <a:bodyPr>
            <a:normAutofit fontScale="92500" lnSpcReduction="10000"/>
          </a:bodyPr>
          <a:lstStyle/>
          <a:p>
            <a:r>
              <a:rPr lang="ar-IQ" b="1" dirty="0"/>
              <a:t>التعديل الثاني والعشرون</a:t>
            </a:r>
          </a:p>
          <a:p>
            <a:r>
              <a:rPr lang="ar-IQ" b="1" dirty="0"/>
              <a:t>الفقرة الأولى</a:t>
            </a:r>
          </a:p>
          <a:p>
            <a:r>
              <a:rPr lang="ar-IQ" dirty="0"/>
              <a:t>لا يجوز انتخاب أي شخص لمنصب الرئيس لأكثر من </a:t>
            </a:r>
            <a:r>
              <a:rPr lang="ar-IQ" dirty="0" smtClean="0"/>
              <a:t>دورتين</a:t>
            </a:r>
            <a:r>
              <a:rPr lang="ar-IQ" dirty="0"/>
              <a:t>، كما لا يجوز لأي شخص تقلد منصب الرئيس </a:t>
            </a:r>
            <a:r>
              <a:rPr lang="ar-IQ" dirty="0" smtClean="0"/>
              <a:t>أو قام </a:t>
            </a:r>
            <a:r>
              <a:rPr lang="ar-IQ" dirty="0"/>
              <a:t>بمهام الرئيس لأكثر من سنتين من أصل مدة ولاية انتخب لها شخص آخر رئيساً، أن ينتخب </a:t>
            </a:r>
            <a:r>
              <a:rPr lang="ar-IQ" dirty="0" smtClean="0"/>
              <a:t>لمنصب الرئيس </a:t>
            </a:r>
            <a:r>
              <a:rPr lang="ar-IQ" dirty="0"/>
              <a:t>لأكثر من دورة واحدة. ولكن هذه المادة لا تطبق على أي شخص كان يشغل منصب الرئيس </a:t>
            </a:r>
            <a:r>
              <a:rPr lang="ar-IQ" dirty="0" smtClean="0"/>
              <a:t>لدى اقتراح </a:t>
            </a:r>
            <a:r>
              <a:rPr lang="ar-IQ" dirty="0"/>
              <a:t>الكونغرس هذه المادة، ولا تمنع أي شخص يكون شاغلاً منصب الرئيس أو قائماً بأعمال الرئيس </a:t>
            </a:r>
            <a:r>
              <a:rPr lang="ar-IQ" dirty="0" smtClean="0"/>
              <a:t>خلال مدة </a:t>
            </a:r>
            <a:r>
              <a:rPr lang="ar-IQ" dirty="0"/>
              <a:t>الولاية التي تصبح فيها هذه المادة نافذة المفعول، من تولي </a:t>
            </a:r>
            <a:r>
              <a:rPr lang="ar-IQ" dirty="0" smtClean="0"/>
              <a:t>نصب </a:t>
            </a:r>
            <a:r>
              <a:rPr lang="ar-IQ" dirty="0"/>
              <a:t>الرئيس أو القيام بأعمال </a:t>
            </a:r>
            <a:r>
              <a:rPr lang="ar-IQ" dirty="0" smtClean="0"/>
              <a:t>الرئيس حتى </a:t>
            </a:r>
            <a:r>
              <a:rPr lang="ar-IQ" dirty="0"/>
              <a:t>نهاية هذه الولاية</a:t>
            </a:r>
            <a:r>
              <a:rPr lang="ar-IQ" dirty="0" smtClean="0"/>
              <a:t>.</a:t>
            </a:r>
          </a:p>
          <a:p>
            <a:r>
              <a:rPr lang="ar-IQ" dirty="0"/>
              <a:t>اقترح هذا التعديل في 24 آذار - مارس من سنة 1947 و صودق عليه في 27 شباط - فبراير من سنة 1951.</a:t>
            </a:r>
          </a:p>
          <a:p>
            <a:endParaRPr lang="en-US" dirty="0"/>
          </a:p>
        </p:txBody>
      </p:sp>
    </p:spTree>
    <p:extLst>
      <p:ext uri="{BB962C8B-B14F-4D97-AF65-F5344CB8AC3E}">
        <p14:creationId xmlns:p14="http://schemas.microsoft.com/office/powerpoint/2010/main" val="7822100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332656"/>
            <a:ext cx="8229600" cy="5793507"/>
          </a:xfrm>
        </p:spPr>
        <p:txBody>
          <a:bodyPr/>
          <a:lstStyle/>
          <a:p>
            <a:r>
              <a:rPr lang="ar-IQ" b="1" dirty="0"/>
              <a:t>التعديل الخامس والعشرون</a:t>
            </a:r>
          </a:p>
          <a:p>
            <a:r>
              <a:rPr lang="ar-IQ" b="1" dirty="0"/>
              <a:t>الفقرة الأولى</a:t>
            </a:r>
          </a:p>
          <a:p>
            <a:r>
              <a:rPr lang="ar-IQ" dirty="0"/>
              <a:t>في حالة عزل الرئيس من منصبه أو وفاته أو استقالته، يصبح نائب الرئيس رئيساً</a:t>
            </a:r>
            <a:r>
              <a:rPr lang="ar-IQ" dirty="0" smtClean="0"/>
              <a:t>.</a:t>
            </a:r>
          </a:p>
          <a:p>
            <a:r>
              <a:rPr lang="ar-IQ" b="1" dirty="0"/>
              <a:t>الفقرة الثانية</a:t>
            </a:r>
          </a:p>
          <a:p>
            <a:r>
              <a:rPr lang="ar-IQ" dirty="0"/>
              <a:t>عندما يشغر منصب نائب الرئيس، يرشح الرئيس نائب رئيس يتولى هذا المنصب لدى تصويت </a:t>
            </a:r>
            <a:r>
              <a:rPr lang="ar-IQ" dirty="0" smtClean="0"/>
              <a:t>أغلبية مجلسي الشيوخ </a:t>
            </a:r>
            <a:r>
              <a:rPr lang="ar-IQ" dirty="0"/>
              <a:t>والنواب بالموافقة على تعيينه</a:t>
            </a:r>
            <a:r>
              <a:rPr lang="ar-IQ" dirty="0" smtClean="0"/>
              <a:t>.</a:t>
            </a:r>
          </a:p>
          <a:p>
            <a:r>
              <a:rPr lang="ar-IQ" dirty="0"/>
              <a:t>اقترح هذا التعديل في 6 تموز - يوليو من سنة 1965 و صودق عليه في 10 شباط - فبراير من سنة 1967</a:t>
            </a:r>
            <a:endParaRPr lang="en-US" dirty="0"/>
          </a:p>
        </p:txBody>
      </p:sp>
    </p:spTree>
    <p:extLst>
      <p:ext uri="{BB962C8B-B14F-4D97-AF65-F5344CB8AC3E}">
        <p14:creationId xmlns:p14="http://schemas.microsoft.com/office/powerpoint/2010/main" val="24586734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229600" cy="5505475"/>
          </a:xfrm>
        </p:spPr>
        <p:txBody>
          <a:bodyPr/>
          <a:lstStyle/>
          <a:p>
            <a:r>
              <a:rPr lang="ar-IQ" b="1" dirty="0"/>
              <a:t>التعديل السابع والعشرون</a:t>
            </a:r>
          </a:p>
          <a:p>
            <a:r>
              <a:rPr lang="ar-IQ" dirty="0"/>
              <a:t>لا يصبح أي قانون يغير من التعويض المقدم لأعضاء </a:t>
            </a:r>
            <a:r>
              <a:rPr lang="ar-IQ" dirty="0" smtClean="0"/>
              <a:t>مجلسي </a:t>
            </a:r>
            <a:r>
              <a:rPr lang="ar-IQ" dirty="0"/>
              <a:t>الشيوخ والنواب نظير خدماتهم نافذ المفعول </a:t>
            </a:r>
            <a:r>
              <a:rPr lang="ar-IQ" dirty="0" smtClean="0"/>
              <a:t>إلا بعد </a:t>
            </a:r>
            <a:r>
              <a:rPr lang="ar-IQ" dirty="0"/>
              <a:t>وقوع انتخابات لانتخاب نواب </a:t>
            </a:r>
            <a:r>
              <a:rPr lang="ar-IQ" dirty="0" smtClean="0"/>
              <a:t>اخرين. </a:t>
            </a:r>
          </a:p>
          <a:p>
            <a:r>
              <a:rPr lang="ar-IQ" dirty="0" smtClean="0"/>
              <a:t>اقترح </a:t>
            </a:r>
            <a:r>
              <a:rPr lang="ar-IQ" dirty="0"/>
              <a:t>هذا التعديل في 25 أيلول - سبتمبر من سنة 1989 و صودق عليه في 7 أيار - مايو من سنة 1992.</a:t>
            </a:r>
            <a:endParaRPr lang="en-US" dirty="0"/>
          </a:p>
        </p:txBody>
      </p:sp>
    </p:spTree>
    <p:extLst>
      <p:ext uri="{BB962C8B-B14F-4D97-AF65-F5344CB8AC3E}">
        <p14:creationId xmlns:p14="http://schemas.microsoft.com/office/powerpoint/2010/main" val="37365387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9512" y="116632"/>
            <a:ext cx="8784975" cy="66247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14809639"/>
      </p:ext>
    </p:extLst>
  </p:cSld>
  <p:clrMapOvr>
    <a:masterClrMapping/>
  </p:clrMapOvr>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391</TotalTime>
  <Words>1805</Words>
  <Application>Microsoft Office PowerPoint</Application>
  <PresentationFormat>عرض على الشاشة (3:4)‏</PresentationFormat>
  <Paragraphs>62</Paragraphs>
  <Slides>30</Slides>
  <Notes>0</Notes>
  <HiddenSlides>0</HiddenSlides>
  <MMClips>0</MMClips>
  <ScaleCrop>false</ScaleCrop>
  <HeadingPairs>
    <vt:vector size="4" baseType="variant">
      <vt:variant>
        <vt:lpstr>نسق</vt:lpstr>
      </vt:variant>
      <vt:variant>
        <vt:i4>1</vt:i4>
      </vt:variant>
      <vt:variant>
        <vt:lpstr>عناوين الشرائح</vt:lpstr>
      </vt:variant>
      <vt:variant>
        <vt:i4>30</vt:i4>
      </vt:variant>
    </vt:vector>
  </HeadingPairs>
  <TitlesOfParts>
    <vt:vector size="31" baseType="lpstr">
      <vt:lpstr>نسق Office</vt:lpstr>
      <vt:lpstr>التعديلات الدستورية في الولايات المتحدة الأميركية ( دراسة تأريخية)    محاضرة يقدمها / د. ماهر مبدر عبد الكريم / قسم التاريخ  لوحة توضح الآباء المؤسسون للولايات المتحدة الأميركية وهم يوقعون الدستور الأميركي بريشة هوارد تشاندلر كريستي</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بنيامين فرانكلين</vt:lpstr>
      <vt:lpstr>جورج واشنطن</vt:lpstr>
      <vt:lpstr>الصفحة الأولى من النسخة الأصلية للدستور الأمريكي</vt:lpstr>
      <vt:lpstr>عرض تقديمي في PowerPoint</vt:lpstr>
      <vt:lpstr>جيمس ماديسون الابن و رابع رئيس للولايات المتحدة الاميركية 1809 – 1817  لقب ب ( ابي الدستور)</vt:lpstr>
      <vt:lpstr>علمانية الدولة في الدستور الأمريكي </vt:lpstr>
      <vt:lpstr>اليمين/ جون جاي - احد المؤسسين الاباء وواضعي الدستور الأميركي. اليسار/ الكسندر هاملتون – احد المؤسسين الاباء وواضعي الدستور الأميركي وأول وزير خزانة في ادارة الرئيس جورج واشنطن  1789-1795 وقائدا للجيش الاتحادي.</vt:lpstr>
      <vt:lpstr>شعار بالله نثق</vt:lpstr>
      <vt:lpstr>تعديلات الدستور الأميركي</vt:lpstr>
      <vt:lpstr>عرض تقديمي في PowerPoint</vt:lpstr>
      <vt:lpstr>عرض تقديمي في PowerPoint</vt:lpstr>
      <vt:lpstr>العلم الأميركي</vt:lpstr>
      <vt:lpstr>تعديلات دستور الولايات المتحدة الأمريكية</vt:lpstr>
      <vt:lpstr>التعديل الثالث عشر للدستور الأمريكي</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دستور الولايات المتحدة الاميركية</dc:title>
  <dc:creator>TASJEL</dc:creator>
  <cp:lastModifiedBy>DR.Ahmed Saker 2o1O</cp:lastModifiedBy>
  <cp:revision>43</cp:revision>
  <dcterms:created xsi:type="dcterms:W3CDTF">2018-10-08T20:35:50Z</dcterms:created>
  <dcterms:modified xsi:type="dcterms:W3CDTF">2022-11-29T18:21:21Z</dcterms:modified>
</cp:coreProperties>
</file>