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56" r:id="rId5"/>
    <p:sldId id="257" r:id="rId6"/>
    <p:sldId id="268" r:id="rId7"/>
    <p:sldId id="269" r:id="rId8"/>
    <p:sldId id="270" r:id="rId9"/>
    <p:sldId id="271" r:id="rId10"/>
    <p:sldId id="272" r:id="rId11"/>
    <p:sldId id="273" r:id="rId12"/>
    <p:sldId id="276" r:id="rId13"/>
    <p:sldId id="277" r:id="rId14"/>
    <p:sldId id="274" r:id="rId15"/>
    <p:sldId id="278" r:id="rId16"/>
    <p:sldId id="279" r:id="rId17"/>
    <p:sldId id="280" r:id="rId18"/>
    <p:sldId id="267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94A0B"/>
    <a:srgbClr val="22C8AC"/>
    <a:srgbClr val="AA2C9B"/>
    <a:srgbClr val="993CF6"/>
    <a:srgbClr val="507222"/>
    <a:srgbClr val="870D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 snapToGrid="0" showGuides="1">
      <p:cViewPr varScale="1">
        <p:scale>
          <a:sx n="51" d="100"/>
          <a:sy n="51" d="100"/>
        </p:scale>
        <p:origin x="600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74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CEAAF3-9831-450B-8D59-2C09DB96C8FC}" type="datetimeFigureOut">
              <a:rPr lang="en-US"/>
              <a:t>10/31/2026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834459-7356-44BF-850D-8B30C4FB3B6B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69016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50CD79-FC16-4410-AB61-17F26E6D3BC8}" type="datetimeFigureOut">
              <a:rPr lang="en-US"/>
              <a:t>10/31/2026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3C37BE-C303-496D-B5CD-85F2937540F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50842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i="1" dirty="0">
                <a:latin typeface="Arial" pitchFamily="34" charset="0"/>
                <a:cs typeface="Arial" pitchFamily="34" charset="0"/>
              </a:rPr>
              <a:t>NOTE:</a:t>
            </a:r>
          </a:p>
          <a:p>
            <a:r>
              <a:rPr lang="en-US" i="1" dirty="0">
                <a:latin typeface="Arial" pitchFamily="34" charset="0"/>
                <a:cs typeface="Arial" pitchFamily="34" charset="0"/>
              </a:rPr>
              <a:t>To change the  image on this slide, select the picture and delete it. Then click the Pictures icon in the placeholder to insert your own image.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3C37BE-C303-496D-B5CD-85F2937540F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150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4445" y="0"/>
            <a:ext cx="1747524" cy="229209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10096500" cy="2219691"/>
          </a:xfrm>
        </p:spPr>
        <p:txBody>
          <a:bodyPr anchor="ctr">
            <a:normAutofit/>
          </a:bodyPr>
          <a:lstStyle>
            <a:lvl1pPr algn="l">
              <a:defRPr sz="4400" cap="all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4898" y="4511784"/>
            <a:ext cx="10096501" cy="955565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fld id="{402B9795-92DC-40DC-A1CA-9A4B349D7824}" type="datetimeFigureOut">
              <a:rPr lang="en-US" smtClean="0"/>
              <a:pPr/>
              <a:t>10/31/2026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aseline="0">
                <a:solidFill>
                  <a:schemeClr val="tx1">
                    <a:lumMod val="20000"/>
                    <a:lumOff val="80000"/>
                  </a:schemeClr>
                </a:solidFill>
              </a:defRPr>
            </a:lvl1pPr>
          </a:lstStyle>
          <a:p>
            <a:fld id="{0FF54DE5-C571-48E8-A5BC-B369434E2F4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75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10/31/2026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86876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4900" y="2292094"/>
            <a:ext cx="5734050" cy="2219691"/>
          </a:xfrm>
        </p:spPr>
        <p:txBody>
          <a:bodyPr anchor="ctr">
            <a:normAutofit/>
          </a:bodyPr>
          <a:lstStyle>
            <a:lvl1pPr algn="l">
              <a:defRPr sz="4400" cap="all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4900" y="4511784"/>
            <a:ext cx="5734050" cy="955565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11" name="Picture Placeholder 10" descr="An empty placeholder to add an image. Click on the placeholder and select the image that you wish to add."/>
          <p:cNvSpPr>
            <a:spLocks noGrp="1"/>
          </p:cNvSpPr>
          <p:nvPr>
            <p:ph type="pic" sz="quarter" idx="13"/>
          </p:nvPr>
        </p:nvSpPr>
        <p:spPr>
          <a:xfrm>
            <a:off x="6981063" y="1310656"/>
            <a:ext cx="5210937" cy="4208604"/>
          </a:xfrm>
          <a:solidFill>
            <a:schemeClr val="tx1">
              <a:lumMod val="20000"/>
              <a:lumOff val="80000"/>
            </a:schemeClr>
          </a:solidFill>
        </p:spPr>
        <p:txBody>
          <a:bodyPr tIns="1005840"/>
          <a:lstStyle>
            <a:lvl1pPr marL="0" indent="0" algn="ctr">
              <a:buNone/>
              <a:defRPr/>
            </a:lvl1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14" name="Group 13"/>
          <p:cNvGrpSpPr/>
          <p:nvPr/>
        </p:nvGrpSpPr>
        <p:grpSpPr>
          <a:xfrm>
            <a:off x="0" y="1143000"/>
            <a:ext cx="12192000" cy="63125"/>
            <a:chOff x="507492" y="1501519"/>
            <a:chExt cx="8129016" cy="63125"/>
          </a:xfrm>
        </p:grpSpPr>
        <p:cxnSp>
          <p:nvCxnSpPr>
            <p:cNvPr id="15" name="Straight Connector 14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25880" y="0"/>
            <a:ext cx="1747524" cy="2292094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 rot="10800000">
            <a:off x="0" y="5645510"/>
            <a:ext cx="12192000" cy="63125"/>
            <a:chOff x="507492" y="1501519"/>
            <a:chExt cx="8129016" cy="6312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07492" y="1564644"/>
              <a:ext cx="8129016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507492" y="1501519"/>
              <a:ext cx="8129016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Rectangle 6"/>
          <p:cNvSpPr/>
          <p:nvPr/>
        </p:nvSpPr>
        <p:spPr>
          <a:xfrm>
            <a:off x="0" y="5778124"/>
            <a:ext cx="12192000" cy="107987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  <p:extLst>
      <p:ext uri="{BB962C8B-B14F-4D97-AF65-F5344CB8AC3E}">
        <p14:creationId xmlns:p14="http://schemas.microsoft.com/office/powerpoint/2010/main" val="2673943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2514600"/>
            <a:ext cx="12192000" cy="3194035"/>
            <a:chOff x="647402" y="2514600"/>
            <a:chExt cx="10838688" cy="3194035"/>
          </a:xfrm>
        </p:grpSpPr>
        <p:grpSp>
          <p:nvGrpSpPr>
            <p:cNvPr id="9" name="Group 8"/>
            <p:cNvGrpSpPr/>
            <p:nvPr/>
          </p:nvGrpSpPr>
          <p:grpSpPr>
            <a:xfrm>
              <a:off x="647402" y="2514600"/>
              <a:ext cx="10838688" cy="63125"/>
              <a:chOff x="507492" y="1501519"/>
              <a:chExt cx="8129016" cy="63125"/>
            </a:xfrm>
          </p:grpSpPr>
          <p:cxnSp>
            <p:nvCxnSpPr>
              <p:cNvPr id="14" name="Straight Connector 13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Straight Connector 14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" name="Rectangle 9"/>
            <p:cNvSpPr/>
            <p:nvPr/>
          </p:nvSpPr>
          <p:spPr>
            <a:xfrm>
              <a:off x="647402" y="2640850"/>
              <a:ext cx="10838688" cy="294153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grpSp>
          <p:nvGrpSpPr>
            <p:cNvPr id="11" name="Group 10"/>
            <p:cNvGrpSpPr/>
            <p:nvPr/>
          </p:nvGrpSpPr>
          <p:grpSpPr>
            <a:xfrm rot="10800000">
              <a:off x="647402" y="5645510"/>
              <a:ext cx="10838688" cy="63125"/>
              <a:chOff x="507492" y="1501519"/>
              <a:chExt cx="8129016" cy="63125"/>
            </a:xfrm>
          </p:grpSpPr>
          <p:cxnSp>
            <p:nvCxnSpPr>
              <p:cNvPr id="12" name="Straight Connector 11"/>
              <p:cNvCxnSpPr/>
              <p:nvPr/>
            </p:nvCxnSpPr>
            <p:spPr>
              <a:xfrm>
                <a:off x="507492" y="1564644"/>
                <a:ext cx="8129016" cy="0"/>
              </a:xfrm>
              <a:prstGeom prst="line">
                <a:avLst/>
              </a:prstGeom>
              <a:ln w="381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>
                <a:off x="507492" y="1501519"/>
                <a:ext cx="8129016" cy="0"/>
              </a:xfrm>
              <a:prstGeom prst="line">
                <a:avLst/>
              </a:prstGeom>
              <a:ln w="12700" cap="flat">
                <a:solidFill>
                  <a:schemeClr val="tx1"/>
                </a:solidFill>
                <a:miter lim="800000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5880" y="0"/>
            <a:ext cx="1783188" cy="2971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4899" y="2971806"/>
            <a:ext cx="10071099" cy="1684150"/>
          </a:xfrm>
        </p:spPr>
        <p:txBody>
          <a:bodyPr anchor="ctr">
            <a:normAutofit/>
          </a:bodyPr>
          <a:lstStyle>
            <a:lvl1pPr>
              <a:defRPr sz="4400" cap="all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4899" y="4655956"/>
            <a:ext cx="10071099" cy="50975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10/31/2026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2678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4900" y="1600200"/>
            <a:ext cx="4914900" cy="4571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4914900" cy="4571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10/31/2026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2779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4919472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4900" y="2424112"/>
            <a:ext cx="4919472" cy="37480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6110" y="1600200"/>
            <a:ext cx="4919472" cy="823912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6110" y="2424112"/>
            <a:ext cx="4919472" cy="37480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10/31/2026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71016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10/31/2026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58111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10/31/2026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241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4384548" cy="45720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41848" y="1600199"/>
            <a:ext cx="5445252" cy="4572001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10/31/2026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69764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04900" y="1600200"/>
            <a:ext cx="3396996" cy="45720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4654671" y="1600199"/>
            <a:ext cx="6430912" cy="4572001"/>
          </a:xfrm>
        </p:spPr>
        <p:txBody>
          <a:bodyPr tIns="118872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10/31/2026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69637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10/31/2026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1207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372600" y="365125"/>
            <a:ext cx="17145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04900" y="365125"/>
            <a:ext cx="8098896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B9795-92DC-40DC-A1CA-9A4B349D7824}" type="datetimeFigureOut">
              <a:rPr lang="en-US"/>
              <a:t>10/31/2026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F54DE5-C571-48E8-A5BC-B369434E2F44}" type="slidenum">
              <a:rPr/>
              <a:t>‹#›</a:t>
            </a:fld>
            <a:endParaRPr/>
          </a:p>
        </p:txBody>
      </p:sp>
      <p:grpSp>
        <p:nvGrpSpPr>
          <p:cNvPr id="7" name="Group 6"/>
          <p:cNvGrpSpPr/>
          <p:nvPr/>
        </p:nvGrpSpPr>
        <p:grpSpPr>
          <a:xfrm rot="5400000">
            <a:off x="6514047" y="3228843"/>
            <a:ext cx="5632704" cy="84403"/>
            <a:chOff x="1073150" y="1219201"/>
            <a:chExt cx="10058400" cy="63125"/>
          </a:xfrm>
        </p:grpSpPr>
        <p:cxnSp>
          <p:nvCxnSpPr>
            <p:cNvPr id="8" name="Straight Connector 7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4592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04900" y="76200"/>
            <a:ext cx="9980682" cy="1096962"/>
          </a:xfrm>
          <a:prstGeom prst="rect">
            <a:avLst/>
          </a:prstGeom>
        </p:spPr>
        <p:txBody>
          <a:bodyPr vert="horz" lIns="0" tIns="45720" rIns="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9982200" cy="457200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04899" y="6356351"/>
            <a:ext cx="1829559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l">
              <a:defRPr sz="1200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fld id="{402B9795-92DC-40DC-A1CA-9A4B349D7824}" type="datetimeFigureOut">
              <a:rPr lang="en-US" smtClean="0"/>
              <a:pPr/>
              <a:t>10/31/2026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34459" y="6356350"/>
            <a:ext cx="6323082" cy="365126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ctr">
              <a:defRPr sz="1200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256782" y="6356351"/>
            <a:ext cx="1828800" cy="365125"/>
          </a:xfrm>
          <a:prstGeom prst="rect">
            <a:avLst/>
          </a:prstGeom>
        </p:spPr>
        <p:txBody>
          <a:bodyPr vert="horz" lIns="0" tIns="45720" rIns="0" bIns="45720" rtlCol="0" anchor="ctr"/>
          <a:lstStyle>
            <a:lvl1pPr algn="r">
              <a:defRPr sz="1200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fld id="{0FF54DE5-C571-48E8-A5BC-B369434E2F44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/>
          <p:nvPr/>
        </p:nvGrpSpPr>
        <p:grpSpPr>
          <a:xfrm>
            <a:off x="1103376" y="1219201"/>
            <a:ext cx="9985248" cy="84403"/>
            <a:chOff x="1073150" y="1219201"/>
            <a:chExt cx="10058400" cy="63125"/>
          </a:xfrm>
        </p:grpSpPr>
        <p:cxnSp>
          <p:nvCxnSpPr>
            <p:cNvPr id="13" name="Straight Connector 12"/>
            <p:cNvCxnSpPr/>
            <p:nvPr/>
          </p:nvCxnSpPr>
          <p:spPr>
            <a:xfrm rot="10800000">
              <a:off x="1073150" y="1219201"/>
              <a:ext cx="10058400" cy="0"/>
            </a:xfrm>
            <a:prstGeom prst="line">
              <a:avLst/>
            </a:prstGeom>
            <a:ln w="381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1073150" y="1282326"/>
              <a:ext cx="10058400" cy="0"/>
            </a:xfrm>
            <a:prstGeom prst="line">
              <a:avLst/>
            </a:prstGeom>
            <a:ln w="12700" cap="flat"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346251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6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696">
          <p15:clr>
            <a:srgbClr val="F26B43"/>
          </p15:clr>
        </p15:guide>
        <p15:guide id="2" pos="6984">
          <p15:clr>
            <a:srgbClr val="F26B43"/>
          </p15:clr>
        </p15:guide>
        <p15:guide id="3" orient="horz" pos="1008">
          <p15:clr>
            <a:srgbClr val="F26B43"/>
          </p15:clr>
        </p15:guide>
        <p15:guide id="4" orient="horz" pos="388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277024" y="2206245"/>
            <a:ext cx="6704039" cy="1065703"/>
          </a:xfrm>
          <a:scene3d>
            <a:camera prst="perspectiveRelaxedModerately"/>
            <a:lightRig rig="threePt" dir="t"/>
          </a:scene3d>
          <a:sp3d>
            <a:bevelT prst="angle"/>
          </a:sp3d>
        </p:spPr>
        <p:txBody>
          <a:bodyPr anchor="ctr">
            <a:no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</a:rPr>
              <a:t/>
            </a:r>
            <a:br>
              <a:rPr lang="en-US" sz="3200" b="1" dirty="0">
                <a:solidFill>
                  <a:srgbClr val="C00000"/>
                </a:solidFill>
              </a:rPr>
            </a:br>
            <a:r>
              <a:rPr lang="en-US" sz="3200" b="1" dirty="0" smtClean="0">
                <a:solidFill>
                  <a:srgbClr val="C00000"/>
                </a:solidFill>
              </a:rPr>
              <a:t>educational technology</a:t>
            </a:r>
            <a:endParaRPr 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134911" y="3642610"/>
            <a:ext cx="6071017" cy="1824739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presented by</a:t>
            </a:r>
          </a:p>
          <a:p>
            <a:pPr algn="ctr"/>
            <a:r>
              <a:rPr lang="en-US" b="1" dirty="0" smtClean="0">
                <a:solidFill>
                  <a:srgbClr val="FF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FF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Narjis Abdul-</a:t>
            </a:r>
            <a:r>
              <a:rPr lang="en-US" b="1" dirty="0" err="1">
                <a:solidFill>
                  <a:srgbClr val="FF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kareem</a:t>
            </a:r>
            <a:r>
              <a:rPr lang="en-US" b="1" dirty="0">
                <a:solidFill>
                  <a:srgbClr val="FF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Ismael</a:t>
            </a:r>
            <a:r>
              <a:rPr lang="ar-SA" dirty="0">
                <a:solidFill>
                  <a:srgbClr val="FF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ar-SA" dirty="0">
                <a:solidFill>
                  <a:srgbClr val="FF669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University of Diyala\ college of human science</a:t>
            </a:r>
            <a:br>
              <a:rPr lang="en-US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Department of English </a:t>
            </a:r>
            <a:br>
              <a:rPr lang="en-US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smtClean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Third </a:t>
            </a:r>
            <a:r>
              <a:rPr lang="en-US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stage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Class</a:t>
            </a: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English language teaching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2026-2027</a:t>
            </a:r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2" r="6242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13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Education </a:t>
            </a:r>
            <a:r>
              <a:rPr lang="en-US" sz="3600" dirty="0"/>
              <a:t>is the process of providing knowledge, training, and experience.</a:t>
            </a:r>
          </a:p>
          <a:p>
            <a:r>
              <a:rPr lang="en-US" sz="3600" dirty="0"/>
              <a:t>It develops a person's mind and character.</a:t>
            </a:r>
          </a:p>
          <a:p>
            <a:r>
              <a:rPr lang="en-US" sz="3600" dirty="0"/>
              <a:t>It helps individuals adjust to their environment.</a:t>
            </a:r>
          </a:p>
          <a:p>
            <a:r>
              <a:rPr lang="en-US" sz="3600" dirty="0"/>
              <a:t>It aims at the overall development of human abilities.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00B050"/>
                </a:solidFill>
              </a:rPr>
              <a:t>What </a:t>
            </a:r>
            <a:r>
              <a:rPr lang="en-US" dirty="0">
                <a:solidFill>
                  <a:srgbClr val="00B050"/>
                </a:solidFill>
              </a:rPr>
              <a:t>is Education?</a:t>
            </a:r>
          </a:p>
        </p:txBody>
      </p:sp>
    </p:spTree>
    <p:extLst>
      <p:ext uri="{BB962C8B-B14F-4D97-AF65-F5344CB8AC3E}">
        <p14:creationId xmlns:p14="http://schemas.microsoft.com/office/powerpoint/2010/main" val="1654255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Definitions of</a:t>
            </a:r>
            <a:r>
              <a:rPr lang="en-US" sz="40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Education</a:t>
            </a:r>
            <a:endParaRPr lang="en-US" sz="40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According to the Universal Dictionary of English Language, education means:</a:t>
            </a:r>
          </a:p>
          <a:p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Providing 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education the brain and character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A particular system of education</a:t>
            </a:r>
            <a:r>
              <a:rPr lang="en-US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142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Education and </a:t>
            </a:r>
            <a:r>
              <a:rPr lang="en-US" sz="3600" b="1" dirty="0" err="1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Behaviour</a:t>
            </a:r>
            <a:endParaRPr lang="en-US" sz="36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Education aims to bring desirable changes in a child's behavior.</a:t>
            </a: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It refines the child's basic tendencies.</a:t>
            </a: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It develops positive habits, attitudes, and abilities.</a:t>
            </a:r>
          </a:p>
          <a:p>
            <a:r>
              <a:rPr lang="en-US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It helps children become responsible members of society.</a:t>
            </a:r>
          </a:p>
          <a:p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6675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Technology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Methods </a:t>
            </a:r>
            <a:r>
              <a:rPr lang="en-US" sz="3200" dirty="0"/>
              <a:t>of using </a:t>
            </a:r>
            <a:r>
              <a:rPr lang="en-US" sz="3200" dirty="0" smtClean="0"/>
              <a:t>scientific  </a:t>
            </a:r>
            <a:r>
              <a:rPr lang="en-US" sz="3200" dirty="0"/>
              <a:t>knowledge in daily </a:t>
            </a:r>
            <a:r>
              <a:rPr lang="en-US" sz="3200" dirty="0" smtClean="0"/>
              <a:t>life</a:t>
            </a:r>
          </a:p>
          <a:p>
            <a:pPr marL="0" indent="0">
              <a:buNone/>
            </a:pPr>
            <a:r>
              <a:rPr lang="en-US" sz="3200" dirty="0" smtClean="0"/>
              <a:t>characteristics </a:t>
            </a:r>
            <a:r>
              <a:rPr lang="en-US" sz="3200" dirty="0"/>
              <a:t>of </a:t>
            </a:r>
            <a:r>
              <a:rPr lang="en-US" sz="3200" dirty="0" smtClean="0"/>
              <a:t>Technology:</a:t>
            </a:r>
          </a:p>
          <a:p>
            <a:pPr marL="0" indent="0">
              <a:buNone/>
            </a:pPr>
            <a:r>
              <a:rPr lang="en-US" sz="3200" dirty="0" smtClean="0"/>
              <a:t> </a:t>
            </a:r>
            <a:r>
              <a:rPr lang="en-US" sz="3200" dirty="0"/>
              <a:t>(1) Systematic application of </a:t>
            </a:r>
            <a:r>
              <a:rPr lang="en-US" sz="3200" dirty="0" smtClean="0"/>
              <a:t>scientific </a:t>
            </a:r>
            <a:r>
              <a:rPr lang="en-US" sz="3200" dirty="0"/>
              <a:t>or other organized knowledge to practical tasks. </a:t>
            </a: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(</a:t>
            </a:r>
            <a:r>
              <a:rPr lang="en-US" sz="3200" dirty="0"/>
              <a:t>2) Forming the division and sub-division of any such task into its </a:t>
            </a:r>
            <a:r>
              <a:rPr lang="en-US" sz="3200" dirty="0" smtClean="0"/>
              <a:t>component </a:t>
            </a:r>
            <a:r>
              <a:rPr lang="en-US" sz="3200" dirty="0"/>
              <a:t>parts</a:t>
            </a:r>
            <a:r>
              <a:rPr lang="en-US" sz="3200" dirty="0" smtClean="0"/>
              <a:t>. </a:t>
            </a:r>
          </a:p>
          <a:p>
            <a:pPr marL="0" indent="0">
              <a:buNone/>
            </a:pPr>
            <a:r>
              <a:rPr lang="en-US" sz="3200" dirty="0"/>
              <a:t> </a:t>
            </a:r>
            <a:r>
              <a:rPr lang="en-US" sz="3200" dirty="0" smtClean="0"/>
              <a:t>                                                        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4799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7566" y="372532"/>
            <a:ext cx="9980682" cy="682095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Definitions </a:t>
            </a:r>
            <a:r>
              <a:rPr lang="en-US" sz="3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educational technology 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54667"/>
            <a:ext cx="12192000" cy="5503333"/>
          </a:xfrm>
        </p:spPr>
        <p:txBody>
          <a:bodyPr>
            <a:normAutofit fontScale="92500"/>
          </a:bodyPr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Jacquetta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Bloomer 1973—“Educational Technology is the application of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scientific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knowledge about learning to practical learning situations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.”</a:t>
            </a:r>
          </a:p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Richmand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1970—“Educational Technology is concerned to provide appropriately designing learning situations, holding in view the objectives of the teaching or training, bring or bear the best means of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instruction.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/>
              <a:t>Robert A. Cox, 1970—“Application of </a:t>
            </a:r>
            <a:r>
              <a:rPr lang="en-US" sz="2400" dirty="0" smtClean="0"/>
              <a:t>scientific </a:t>
            </a:r>
            <a:r>
              <a:rPr lang="en-US" sz="2400" dirty="0"/>
              <a:t>process to man’s learning conditions called Educational Technology</a:t>
            </a:r>
            <a:r>
              <a:rPr lang="en-US" sz="2400" dirty="0" smtClean="0"/>
              <a:t>.”</a:t>
            </a:r>
          </a:p>
          <a:p>
            <a:r>
              <a:rPr lang="en-US" sz="2400" dirty="0" err="1"/>
              <a:t>Dececco</a:t>
            </a:r>
            <a:r>
              <a:rPr lang="en-US" sz="2400" dirty="0"/>
              <a:t>—“It is in the form of detailed application of the Psychology of learning to practical teaching problems</a:t>
            </a:r>
            <a:r>
              <a:rPr lang="en-US" sz="2400" dirty="0" smtClean="0"/>
              <a:t>.”</a:t>
            </a:r>
          </a:p>
          <a:p>
            <a:r>
              <a:rPr lang="en-US" sz="2400" dirty="0"/>
              <a:t>Robert M. Gagne—“Educational Technology can be understood as a mean for the development of a set of systematic techniques and accompanying practical knowledge for designing testing and operating schools as educational systems.”</a:t>
            </a:r>
            <a:endParaRPr lang="en-US" sz="2400" dirty="0" smtClean="0"/>
          </a:p>
          <a:p>
            <a:r>
              <a:rPr lang="en-US" sz="2400" dirty="0"/>
              <a:t>S. S. Kulkarni, 1966—“Educational Technology may be </a:t>
            </a:r>
            <a:r>
              <a:rPr lang="en-US" sz="2400" dirty="0" err="1"/>
              <a:t>defi</a:t>
            </a:r>
            <a:r>
              <a:rPr lang="en-US" sz="2400" dirty="0"/>
              <a:t> </a:t>
            </a:r>
            <a:r>
              <a:rPr lang="en-US" sz="2400" dirty="0" err="1"/>
              <a:t>ned</a:t>
            </a:r>
            <a:r>
              <a:rPr lang="en-US" sz="2400" dirty="0"/>
              <a:t> as the application of the laws as well as recent discoveries of science and technology to the process of education.”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9231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0" y="127000"/>
            <a:ext cx="9980682" cy="1096962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Conclusions Regarding Educational Technology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1" y="1727604"/>
            <a:ext cx="12191999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panose="020B0604020202020204" pitchFamily="34" charset="0"/>
              </a:rPr>
              <a:t>Scientific Basis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</a:rPr>
              <a:t>: Based on science and technology.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</a:rPr>
              <a:t>Practical Application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</a:rPr>
              <a:t>: Applies scientific knowledge to education.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Continuous Development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</a:rPr>
              <a:t>: A progressive and ongoing process.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Arial" panose="020B0604020202020204" pitchFamily="34" charset="0"/>
              </a:rPr>
              <a:t>Learning Improvement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</a:rPr>
              <a:t>: Improves teaching and learning techniques.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870D16"/>
                </a:solidFill>
                <a:effectLst/>
                <a:latin typeface="Arial" panose="020B0604020202020204" pitchFamily="34" charset="0"/>
              </a:rPr>
              <a:t>Interdisciplinary Nature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</a:rPr>
              <a:t>: Uses psychology, engineering, and other sciences.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507222"/>
                </a:solidFill>
                <a:effectLst/>
                <a:latin typeface="Arial" panose="020B0604020202020204" pitchFamily="34" charset="0"/>
              </a:rPr>
              <a:t>Systematic Approach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</a:rPr>
              <a:t>: Follows an organized process.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anose="020B0604020202020204" pitchFamily="34" charset="0"/>
              </a:rPr>
              <a:t>Main Components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</a:rPr>
              <a:t>: Includes teachers, pupils, and technology.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AA2C9B"/>
                </a:solidFill>
                <a:effectLst/>
                <a:latin typeface="Arial" panose="020B0604020202020204" pitchFamily="34" charset="0"/>
              </a:rPr>
              <a:t>Innovative Methods: 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</a:rPr>
              <a:t>Develops new teaching methods and techniques.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22C8AC"/>
                </a:solidFill>
                <a:effectLst/>
                <a:latin typeface="Arial" panose="020B0604020202020204" pitchFamily="34" charset="0"/>
              </a:rPr>
              <a:t>Flexible Environment: 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</a:rPr>
              <a:t>Modifies the teaching environment to achieve goals.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rgbClr val="993CF6"/>
                </a:solidFill>
                <a:effectLst/>
                <a:latin typeface="Arial" panose="020B0604020202020204" pitchFamily="34" charset="0"/>
              </a:rPr>
              <a:t>Teaching Tools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effectLst/>
                <a:latin typeface="Arial" panose="020B0604020202020204" pitchFamily="34" charset="0"/>
              </a:rPr>
              <a:t>: Develops tools to meet educational, social, economic, and technical needs.</a:t>
            </a:r>
          </a:p>
        </p:txBody>
      </p:sp>
    </p:spTree>
    <p:extLst>
      <p:ext uri="{BB962C8B-B14F-4D97-AF65-F5344CB8AC3E}">
        <p14:creationId xmlns:p14="http://schemas.microsoft.com/office/powerpoint/2010/main" val="2830291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4900" y="-12171"/>
            <a:ext cx="9980682" cy="10969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Assumptions of Educational Technology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Human </a:t>
            </a:r>
            <a:r>
              <a:rPr lang="en-US" sz="3200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Behaviour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>
                <a:solidFill>
                  <a:schemeClr val="tx2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Scientific principles can be applied to understand and improve human </a:t>
            </a:r>
            <a:r>
              <a:rPr lang="en-US" sz="3200" dirty="0" err="1">
                <a:solidFill>
                  <a:schemeClr val="tx2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behaviour</a:t>
            </a:r>
            <a:r>
              <a:rPr lang="en-US" sz="3200" dirty="0">
                <a:solidFill>
                  <a:schemeClr val="tx2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education.</a:t>
            </a:r>
          </a:p>
          <a:p>
            <a:r>
              <a:rPr lang="en-US" sz="3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Education </a:t>
            </a: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 Art and Science: </a:t>
            </a:r>
            <a:r>
              <a:rPr lang="en-US" sz="3200" dirty="0">
                <a:solidFill>
                  <a:schemeClr val="tx2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Education can be analyzed and divided into smaller learning elements, which can be taught and learned systematically.</a:t>
            </a:r>
          </a:p>
          <a:p>
            <a:endParaRPr lang="en-US" sz="3200" dirty="0">
              <a:solidFill>
                <a:schemeClr val="tx2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4991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Scope </a:t>
            </a:r>
            <a:r>
              <a:rPr lang="en-US" sz="36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Educational Technology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2533" y="1600200"/>
            <a:ext cx="10714567" cy="5257800"/>
          </a:xfrm>
        </p:spPr>
        <p:txBody>
          <a:bodyPr>
            <a:noAutofit/>
          </a:bodyPr>
          <a:lstStyle/>
          <a:p>
            <a:r>
              <a:rPr lang="en-US" sz="24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US" sz="2400" b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oday</a:t>
            </a:r>
            <a:r>
              <a:rPr lang="en-US" sz="24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educational technology is a comprehensive science, extending beyond audio-visual aids and programmed instruction.</a:t>
            </a:r>
          </a:p>
          <a:p>
            <a:pPr marL="0" indent="0">
              <a:buNone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According to 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Derek Rowntree (1973),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its main fields are:</a:t>
            </a:r>
          </a:p>
          <a:p>
            <a:pPr>
              <a:buFont typeface="+mj-lt"/>
              <a:buAutoNum type="arabicPeriod"/>
            </a:pP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Setting learning goals and objectives.</a:t>
            </a:r>
          </a:p>
          <a:p>
            <a:pPr>
              <a:buFont typeface="+mj-lt"/>
              <a:buAutoNum type="arabicPeriod"/>
            </a:pP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Creating an effective learning environment.</a:t>
            </a:r>
          </a:p>
          <a:p>
            <a:pPr>
              <a:buFont typeface="+mj-lt"/>
              <a:buAutoNum type="arabicPeriod"/>
            </a:pP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Designing and organizing courses.</a:t>
            </a:r>
          </a:p>
          <a:p>
            <a:pPr>
              <a:buFont typeface="+mj-lt"/>
              <a:buAutoNum type="arabicPeriod"/>
            </a:pP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Selecting appropriate teaching strategies and media.</a:t>
            </a:r>
          </a:p>
          <a:p>
            <a:pPr>
              <a:buFont typeface="+mj-lt"/>
              <a:buAutoNum type="arabicPeriod"/>
            </a:pP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Evaluating the effectiveness of the learning system.</a:t>
            </a:r>
          </a:p>
          <a:p>
            <a:pPr>
              <a:buFont typeface="+mj-lt"/>
              <a:buAutoNum type="arabicPeriod"/>
            </a:pP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Using feedback to improve future teaching and learning.</a:t>
            </a:r>
          </a:p>
        </p:txBody>
      </p:sp>
    </p:spTree>
    <p:extLst>
      <p:ext uri="{BB962C8B-B14F-4D97-AF65-F5344CB8AC3E}">
        <p14:creationId xmlns:p14="http://schemas.microsoft.com/office/powerpoint/2010/main" val="17741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4900" y="643466"/>
            <a:ext cx="9980682" cy="529695"/>
          </a:xfrm>
        </p:spPr>
        <p:txBody>
          <a:bodyPr/>
          <a:lstStyle/>
          <a:p>
            <a:r>
              <a:rPr lang="en-US" b="1" dirty="0">
                <a:solidFill>
                  <a:srgbClr val="00B050"/>
                </a:solidFill>
              </a:rPr>
              <a:t>Utility of Educational Technology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b="1" i="1" u="sng" dirty="0">
                <a:solidFill>
                  <a:srgbClr val="7030A0"/>
                </a:solidFill>
              </a:rPr>
              <a:t>Utility of Educational Technology for </a:t>
            </a:r>
            <a:r>
              <a:rPr lang="en-US" sz="2800" b="1" i="1" u="sng" dirty="0" smtClean="0">
                <a:solidFill>
                  <a:srgbClr val="7030A0"/>
                </a:solidFill>
              </a:rPr>
              <a:t>Teachers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800" dirty="0" smtClean="0">
                <a:solidFill>
                  <a:srgbClr val="7030A0"/>
                </a:solidFill>
              </a:rPr>
              <a:t>Helps teachers understand and study students’ behavior.</a:t>
            </a:r>
            <a:endParaRPr lang="en-US" sz="2800" dirty="0">
              <a:solidFill>
                <a:srgbClr val="7030A0"/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US" sz="2800" dirty="0" smtClean="0">
                <a:solidFill>
                  <a:srgbClr val="7030A0"/>
                </a:solidFill>
              </a:rPr>
              <a:t>  </a:t>
            </a:r>
            <a:r>
              <a:rPr lang="en-US" altLang="en-US" sz="3200" dirty="0">
                <a:solidFill>
                  <a:srgbClr val="7030A0"/>
                </a:solidFill>
                <a:latin typeface="Arial" panose="020B0604020202020204" pitchFamily="34" charset="0"/>
              </a:rPr>
              <a:t>Helps teachers understand and study </a:t>
            </a:r>
            <a:r>
              <a:rPr lang="en-US" altLang="en-US" sz="3200" dirty="0" smtClean="0">
                <a:solidFill>
                  <a:srgbClr val="7030A0"/>
                </a:solidFill>
                <a:latin typeface="Arial" panose="020B0604020202020204" pitchFamily="34" charset="0"/>
              </a:rPr>
              <a:t>students’ </a:t>
            </a:r>
            <a:r>
              <a:rPr lang="en-US" altLang="en-US" sz="3200" dirty="0" err="1" smtClean="0">
                <a:solidFill>
                  <a:srgbClr val="7030A0"/>
                </a:solidFill>
                <a:latin typeface="Arial" panose="020B0604020202020204" pitchFamily="34" charset="0"/>
              </a:rPr>
              <a:t>behaviour</a:t>
            </a:r>
            <a:r>
              <a:rPr lang="en-US" altLang="en-US" sz="3200" dirty="0" smtClean="0">
                <a:solidFill>
                  <a:srgbClr val="7030A0"/>
                </a:solidFill>
                <a:latin typeface="Arial" panose="020B0604020202020204" pitchFamily="34" charset="0"/>
              </a:rPr>
              <a:t>.</a:t>
            </a:r>
          </a:p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US" altLang="en-US" sz="3200" dirty="0">
                <a:solidFill>
                  <a:srgbClr val="7030A0"/>
                </a:solidFill>
                <a:latin typeface="Arial" panose="020B0604020202020204" pitchFamily="34" charset="0"/>
              </a:rPr>
              <a:t>Provides scientific knowledge of teaching methods, strategies, and techniques.</a:t>
            </a:r>
          </a:p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US" altLang="en-US" sz="3200" dirty="0">
                <a:solidFill>
                  <a:srgbClr val="7030A0"/>
                </a:solidFill>
                <a:latin typeface="Arial" panose="020B0604020202020204" pitchFamily="34" charset="0"/>
              </a:rPr>
              <a:t>Helps teachers select appropriate teaching materials and improve the teaching process</a:t>
            </a:r>
            <a:r>
              <a:rPr lang="en-US" altLang="en-US" sz="2800" dirty="0">
                <a:solidFill>
                  <a:srgbClr val="7030A0"/>
                </a:solidFill>
                <a:latin typeface="Arial" panose="020B060402020202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ü"/>
            </a:pPr>
            <a:endParaRPr lang="en-US" altLang="en-US" sz="2800" dirty="0">
              <a:solidFill>
                <a:srgbClr val="7030A0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en-US" sz="2800" b="1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en-US" sz="2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9825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0400" y="304798"/>
            <a:ext cx="10504258" cy="800629"/>
          </a:xfrm>
        </p:spPr>
        <p:txBody>
          <a:bodyPr>
            <a:noAutofit/>
          </a:bodyPr>
          <a:lstStyle/>
          <a:p>
            <a:r>
              <a:rPr lang="en-US" b="1" dirty="0">
                <a:solidFill>
                  <a:srgbClr val="00B050"/>
                </a:solidFill>
              </a:rPr>
              <a:t>Factors </a:t>
            </a:r>
            <a:r>
              <a:rPr lang="en-US" b="1" dirty="0" smtClean="0">
                <a:solidFill>
                  <a:srgbClr val="00B050"/>
                </a:solidFill>
              </a:rPr>
              <a:t>Influencing </a:t>
            </a:r>
            <a:r>
              <a:rPr lang="en-US" b="1" dirty="0">
                <a:solidFill>
                  <a:srgbClr val="00B050"/>
                </a:solidFill>
              </a:rPr>
              <a:t>the Application of Education Technology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634" y="1337734"/>
            <a:ext cx="12035366" cy="5520266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Political Factors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: Educational technology development depends on government policies, political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objectives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….. Check page 5</a:t>
            </a:r>
          </a:p>
          <a:p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Psychological Factors: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These include teachers’ and students’ interests, motivation, attention, attitudes, and abilities toward educational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technology…. P. 5</a:t>
            </a:r>
          </a:p>
          <a:p>
            <a:r>
              <a:rPr lang="en-US" sz="2800" b="1" dirty="0">
                <a:solidFill>
                  <a:srgbClr val="993CF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Educational Factors: 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Teachers’ education and training are essential for the effective use of educational technology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..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 P.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b="1" dirty="0">
                <a:solidFill>
                  <a:srgbClr val="894A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 Factors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: Financial resources are essential for developing and implementing educational technology. P.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b="1" dirty="0">
                <a:solidFill>
                  <a:srgbClr val="22C8A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 and Cultural Factors</a:t>
            </a: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: Society’s values, culture, and public awareness influence the development of educational technology. 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P.5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3417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B050"/>
                </a:solidFill>
              </a:rPr>
              <a:t>Utility of Educational Technology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4900" y="1600199"/>
            <a:ext cx="9982200" cy="5088467"/>
          </a:xfrm>
        </p:spPr>
        <p:txBody>
          <a:bodyPr/>
          <a:lstStyle/>
          <a:p>
            <a:r>
              <a:rPr lang="en-US" sz="2800" b="1" i="1" u="sng" dirty="0">
                <a:solidFill>
                  <a:srgbClr val="894A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Utility of </a:t>
            </a:r>
            <a:r>
              <a:rPr lang="en-US" sz="2800" b="1" i="1" u="sng" dirty="0" smtClean="0">
                <a:solidFill>
                  <a:srgbClr val="894A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Educational </a:t>
            </a:r>
            <a:r>
              <a:rPr lang="en-US" sz="2800" b="1" i="1" u="sng" dirty="0">
                <a:solidFill>
                  <a:srgbClr val="894A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Technology in </a:t>
            </a:r>
            <a:r>
              <a:rPr lang="en-US" sz="2800" b="1" i="1" u="sng" dirty="0" smtClean="0">
                <a:solidFill>
                  <a:srgbClr val="894A0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Learning </a:t>
            </a:r>
          </a:p>
          <a:p>
            <a:endParaRPr lang="en-US" sz="2800" b="1" i="1" u="sng" dirty="0" smtClean="0">
              <a:solidFill>
                <a:srgbClr val="894A0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US" altLang="en-US" sz="3200" dirty="0">
                <a:solidFill>
                  <a:srgbClr val="894A0B"/>
                </a:solidFill>
                <a:latin typeface="Arial" panose="020B0604020202020204" pitchFamily="34" charset="0"/>
              </a:rPr>
              <a:t>Explains learning methods and principles.</a:t>
            </a:r>
          </a:p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US" altLang="en-US" sz="3200" dirty="0">
                <a:solidFill>
                  <a:srgbClr val="894A0B"/>
                </a:solidFill>
                <a:latin typeface="Arial" panose="020B0604020202020204" pitchFamily="34" charset="0"/>
              </a:rPr>
              <a:t>Helps students retain learned information for longer.</a:t>
            </a:r>
          </a:p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US" altLang="en-US" sz="3200" dirty="0">
                <a:solidFill>
                  <a:srgbClr val="894A0B"/>
                </a:solidFill>
                <a:latin typeface="Arial" panose="020B0604020202020204" pitchFamily="34" charset="0"/>
              </a:rPr>
              <a:t>Motivates students and maintains their interest.</a:t>
            </a:r>
          </a:p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US" altLang="en-US" sz="3200" dirty="0">
                <a:solidFill>
                  <a:srgbClr val="894A0B"/>
                </a:solidFill>
                <a:latin typeface="Arial" panose="020B0604020202020204" pitchFamily="34" charset="0"/>
              </a:rPr>
              <a:t>Allows students to learn at their own pace.</a:t>
            </a:r>
          </a:p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US" altLang="en-US" sz="3200" dirty="0">
                <a:solidFill>
                  <a:srgbClr val="894A0B"/>
                </a:solidFill>
                <a:latin typeface="Arial" panose="020B0604020202020204" pitchFamily="34" charset="0"/>
              </a:rPr>
              <a:t>Improves teaching and learning through scientific methods.</a:t>
            </a:r>
          </a:p>
          <a:p>
            <a:pPr lv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US" altLang="en-US" sz="3200" dirty="0">
                <a:solidFill>
                  <a:srgbClr val="894A0B"/>
                </a:solidFill>
                <a:latin typeface="Arial" panose="020B0604020202020204" pitchFamily="34" charset="0"/>
              </a:rPr>
              <a:t>Makes learning more effective and meaningful.</a:t>
            </a:r>
          </a:p>
          <a:p>
            <a:endParaRPr lang="en-US" b="1" i="1" u="sng" dirty="0">
              <a:solidFill>
                <a:srgbClr val="894A0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6422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00B050"/>
                </a:solidFill>
              </a:rPr>
              <a:t>Utility of Educational Technology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i="1" u="sng" dirty="0">
                <a:solidFill>
                  <a:srgbClr val="002060"/>
                </a:solidFill>
              </a:rPr>
              <a:t>Utility of Educational Technology to Society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02060"/>
                </a:solidFill>
              </a:rPr>
              <a:t>Helps avoid ineffective teaching methods and improves understanding among individuals and groups.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02060"/>
                </a:solidFill>
              </a:rPr>
              <a:t>Uses media such as radio, television, and tape recorders for education.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02060"/>
                </a:solidFill>
              </a:rPr>
              <a:t>Develops the cognitive, emotional, and psychological aspects of individuals.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02060"/>
                </a:solidFill>
              </a:rPr>
              <a:t>Supports mass education, especially in countries with limited resources.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US" sz="2400" dirty="0">
                <a:solidFill>
                  <a:srgbClr val="002060"/>
                </a:solidFill>
              </a:rPr>
              <a:t>Spreads knowledge and skills to all sections of society through mass media.</a:t>
            </a:r>
          </a:p>
          <a:p>
            <a:endParaRPr lang="en-US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907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Referencess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3200" dirty="0" smtClean="0">
              <a:solidFill>
                <a:srgbClr val="FF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Pal, K. (Ed.). (</a:t>
            </a:r>
            <a:r>
              <a:rPr lang="en-US" sz="3200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n.d.</a:t>
            </a:r>
            <a:r>
              <a:rPr lang="en-US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). </a:t>
            </a:r>
            <a:r>
              <a:rPr lang="en-US" sz="3200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Educational technology</a:t>
            </a:r>
            <a:endParaRPr lang="en-US" sz="3200" i="1" dirty="0">
              <a:solidFill>
                <a:srgbClr val="FF0000"/>
              </a:solidFill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914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2840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Academic Literature 16x9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F03431380.potx" id="{B573BD99-E105-4D2A-964B-B901A176567A}" vid="{B1D363B9-18DE-4874-9E2B-FD69B5C6548D}"/>
    </a:ext>
  </a:extLst>
</a:theme>
</file>

<file path=ppt/theme/theme2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Academic Literature">
      <a:dk1>
        <a:srgbClr val="514843"/>
      </a:dk1>
      <a:lt1>
        <a:srgbClr val="FFFFFF"/>
      </a:lt1>
      <a:dk2>
        <a:srgbClr val="000000"/>
      </a:dk2>
      <a:lt2>
        <a:srgbClr val="FFFFF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59704F"/>
      </a:hlink>
      <a:folHlink>
        <a:srgbClr val="A8A39E"/>
      </a:folHlink>
    </a:clrScheme>
    <a:fontScheme name="Plantagenet Cherokee-Euphemia">
      <a:majorFont>
        <a:latin typeface="Plantagenet Cherokee"/>
        <a:ea typeface=""/>
        <a:cs typeface=""/>
      </a:majorFont>
      <a:minorFont>
        <a:latin typeface="Euphemia"/>
        <a:ea typeface=""/>
        <a:cs typeface=""/>
      </a:minorFont>
    </a:fontScheme>
    <a:fmtScheme name="AcademicLiterature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300000"/>
              </a:schemeClr>
            </a:gs>
            <a:gs pos="100000">
              <a:schemeClr val="phClr">
                <a:tint val="68000"/>
                <a:satMod val="300000"/>
              </a:schemeClr>
            </a:gs>
          </a:gsLst>
          <a:path path="rect">
            <a:fillToRect l="50000" t="50000" r="50000" b="50000"/>
          </a:path>
        </a:gradFill>
        <a:gradFill rotWithShape="1">
          <a:gsLst>
            <a:gs pos="0">
              <a:schemeClr val="phClr">
                <a:shade val="100000"/>
                <a:satMod val="137000"/>
              </a:schemeClr>
            </a:gs>
            <a:gs pos="71000">
              <a:schemeClr val="phClr">
                <a:shade val="98000"/>
                <a:satMod val="137000"/>
              </a:schemeClr>
            </a:gs>
            <a:gs pos="100000">
              <a:schemeClr val="phClr">
                <a:shade val="75000"/>
                <a:satMod val="137000"/>
              </a:schemeClr>
            </a:gs>
          </a:gsLst>
          <a:path path="rect">
            <a:fillToRect l="50000" t="50000" r="50000" b="50000"/>
          </a:path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20000" t="20000" r="20000" b="2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90000"/>
                <a:alpha val="80000"/>
                <a:satMod val="200000"/>
              </a:schemeClr>
            </a:gs>
          </a:gsLst>
          <a:path path="rect">
            <a:fillToRect l="5000" t="5000" r="5000" b="5000"/>
          </a:path>
        </a:gradFill>
      </a:bgFillStyleLst>
    </a:fmtScheme>
  </a:themeElements>
  <a:objectDefaults>
    <a:lnDef>
      <a:spPr>
        <a:ln>
          <a:solidFill>
            <a:schemeClr val="accent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PDescription xmlns="4873beb7-5857-4685-be1f-d57550cc96cc" xsi:nil="true"/>
    <AssetExpire xmlns="4873beb7-5857-4685-be1f-d57550cc96cc">2029-01-01T08:00:00+00:00</AssetExpire>
    <CampaignTagsTaxHTField0 xmlns="4873beb7-5857-4685-be1f-d57550cc96cc">
      <Terms xmlns="http://schemas.microsoft.com/office/infopath/2007/PartnerControls"/>
    </CampaignTagsTaxHTField0>
    <IntlLangReviewDate xmlns="4873beb7-5857-4685-be1f-d57550cc96cc" xsi:nil="true"/>
    <TPFriendlyName xmlns="4873beb7-5857-4685-be1f-d57550cc96cc" xsi:nil="true"/>
    <IntlLangReview xmlns="4873beb7-5857-4685-be1f-d57550cc96cc">false</IntlLangReview>
    <LocLastLocAttemptVersionLookup xmlns="4873beb7-5857-4685-be1f-d57550cc96cc">855024</LocLastLocAttemptVersionLookup>
    <PolicheckWords xmlns="4873beb7-5857-4685-be1f-d57550cc96cc" xsi:nil="true"/>
    <SubmitterId xmlns="4873beb7-5857-4685-be1f-d57550cc96cc" xsi:nil="true"/>
    <AcquiredFrom xmlns="4873beb7-5857-4685-be1f-d57550cc96cc">Internal MS</AcquiredFrom>
    <EditorialStatus xmlns="4873beb7-5857-4685-be1f-d57550cc96cc">Complete</EditorialStatus>
    <Markets xmlns="4873beb7-5857-4685-be1f-d57550cc96cc"/>
    <OriginAsset xmlns="4873beb7-5857-4685-be1f-d57550cc96cc" xsi:nil="true"/>
    <AssetStart xmlns="4873beb7-5857-4685-be1f-d57550cc96cc">2012-08-31T08:50:00+00:00</AssetStart>
    <FriendlyTitle xmlns="4873beb7-5857-4685-be1f-d57550cc96cc" xsi:nil="true"/>
    <MarketSpecific xmlns="4873beb7-5857-4685-be1f-d57550cc96cc">false</MarketSpecific>
    <TPNamespace xmlns="4873beb7-5857-4685-be1f-d57550cc96cc" xsi:nil="true"/>
    <PublishStatusLookup xmlns="4873beb7-5857-4685-be1f-d57550cc96cc">
      <Value>1616423</Value>
    </PublishStatusLookup>
    <APAuthor xmlns="4873beb7-5857-4685-be1f-d57550cc96cc">
      <UserInfo>
        <DisplayName>REDMOND\kristaa</DisplayName>
        <AccountId>136</AccountId>
        <AccountType/>
      </UserInfo>
    </APAuthor>
    <TPCommandLine xmlns="4873beb7-5857-4685-be1f-d57550cc96cc" xsi:nil="true"/>
    <IntlLangReviewer xmlns="4873beb7-5857-4685-be1f-d57550cc96cc" xsi:nil="true"/>
    <OpenTemplate xmlns="4873beb7-5857-4685-be1f-d57550cc96cc">true</OpenTemplate>
    <CSXSubmissionDate xmlns="4873beb7-5857-4685-be1f-d57550cc96cc" xsi:nil="true"/>
    <TaxCatchAll xmlns="4873beb7-5857-4685-be1f-d57550cc96cc"/>
    <Manager xmlns="4873beb7-5857-4685-be1f-d57550cc96cc" xsi:nil="true"/>
    <NumericId xmlns="4873beb7-5857-4685-be1f-d57550cc96cc" xsi:nil="true"/>
    <ParentAssetId xmlns="4873beb7-5857-4685-be1f-d57550cc96cc" xsi:nil="true"/>
    <OriginalSourceMarket xmlns="4873beb7-5857-4685-be1f-d57550cc96cc" xsi:nil="true"/>
    <ApprovalStatus xmlns="4873beb7-5857-4685-be1f-d57550cc96cc">InProgress</ApprovalStatus>
    <TPComponent xmlns="4873beb7-5857-4685-be1f-d57550cc96cc" xsi:nil="true"/>
    <EditorialTags xmlns="4873beb7-5857-4685-be1f-d57550cc96cc" xsi:nil="true"/>
    <TPExecutable xmlns="4873beb7-5857-4685-be1f-d57550cc96cc" xsi:nil="true"/>
    <TPLaunchHelpLink xmlns="4873beb7-5857-4685-be1f-d57550cc96cc" xsi:nil="true"/>
    <LocComments xmlns="4873beb7-5857-4685-be1f-d57550cc96cc" xsi:nil="true"/>
    <LocRecommendedHandoff xmlns="4873beb7-5857-4685-be1f-d57550cc96cc" xsi:nil="true"/>
    <SourceTitle xmlns="4873beb7-5857-4685-be1f-d57550cc96cc" xsi:nil="true"/>
    <CSXUpdate xmlns="4873beb7-5857-4685-be1f-d57550cc96cc">false</CSXUpdate>
    <IntlLocPriority xmlns="4873beb7-5857-4685-be1f-d57550cc96cc" xsi:nil="true"/>
    <UAProjectedTotalWords xmlns="4873beb7-5857-4685-be1f-d57550cc96cc" xsi:nil="true"/>
    <AssetType xmlns="4873beb7-5857-4685-be1f-d57550cc96cc">TP</AssetType>
    <MachineTranslated xmlns="4873beb7-5857-4685-be1f-d57550cc96cc">false</MachineTranslated>
    <OutputCachingOn xmlns="4873beb7-5857-4685-be1f-d57550cc96cc">false</OutputCachingOn>
    <TemplateStatus xmlns="4873beb7-5857-4685-be1f-d57550cc96cc">Complete</TemplateStatus>
    <IsSearchable xmlns="4873beb7-5857-4685-be1f-d57550cc96cc">true</IsSearchable>
    <ContentItem xmlns="4873beb7-5857-4685-be1f-d57550cc96cc" xsi:nil="true"/>
    <HandoffToMSDN xmlns="4873beb7-5857-4685-be1f-d57550cc96cc" xsi:nil="true"/>
    <ShowIn xmlns="4873beb7-5857-4685-be1f-d57550cc96cc">Show everywhere</ShowIn>
    <ThumbnailAssetId xmlns="4873beb7-5857-4685-be1f-d57550cc96cc" xsi:nil="true"/>
    <UALocComments xmlns="4873beb7-5857-4685-be1f-d57550cc96cc" xsi:nil="true"/>
    <UALocRecommendation xmlns="4873beb7-5857-4685-be1f-d57550cc96cc">Localize</UALocRecommendation>
    <LastModifiedDateTime xmlns="4873beb7-5857-4685-be1f-d57550cc96cc" xsi:nil="true"/>
    <LegacyData xmlns="4873beb7-5857-4685-be1f-d57550cc96cc" xsi:nil="true"/>
    <LocManualTestRequired xmlns="4873beb7-5857-4685-be1f-d57550cc96cc">false</LocManualTestRequired>
    <LocMarketGroupTiers2 xmlns="4873beb7-5857-4685-be1f-d57550cc96cc" xsi:nil="true"/>
    <ClipArtFilename xmlns="4873beb7-5857-4685-be1f-d57550cc96cc" xsi:nil="true"/>
    <TPApplication xmlns="4873beb7-5857-4685-be1f-d57550cc96cc" xsi:nil="true"/>
    <CSXHash xmlns="4873beb7-5857-4685-be1f-d57550cc96cc" xsi:nil="true"/>
    <DirectSourceMarket xmlns="4873beb7-5857-4685-be1f-d57550cc96cc" xsi:nil="true"/>
    <PrimaryImageGen xmlns="4873beb7-5857-4685-be1f-d57550cc96cc">true</PrimaryImageGen>
    <PlannedPubDate xmlns="4873beb7-5857-4685-be1f-d57550cc96cc" xsi:nil="true"/>
    <CSXSubmissionMarket xmlns="4873beb7-5857-4685-be1f-d57550cc96cc" xsi:nil="true"/>
    <Downloads xmlns="4873beb7-5857-4685-be1f-d57550cc96cc">0</Downloads>
    <ArtSampleDocs xmlns="4873beb7-5857-4685-be1f-d57550cc96cc" xsi:nil="true"/>
    <TrustLevel xmlns="4873beb7-5857-4685-be1f-d57550cc96cc">1 Microsoft Managed Content</TrustLevel>
    <BlockPublish xmlns="4873beb7-5857-4685-be1f-d57550cc96cc">false</BlockPublish>
    <TPLaunchHelpLinkType xmlns="4873beb7-5857-4685-be1f-d57550cc96cc">Template</TPLaunchHelpLinkType>
    <LocalizationTagsTaxHTField0 xmlns="4873beb7-5857-4685-be1f-d57550cc96cc">
      <Terms xmlns="http://schemas.microsoft.com/office/infopath/2007/PartnerControls"/>
    </LocalizationTagsTaxHTField0>
    <BusinessGroup xmlns="4873beb7-5857-4685-be1f-d57550cc96cc" xsi:nil="true"/>
    <Providers xmlns="4873beb7-5857-4685-be1f-d57550cc96cc" xsi:nil="true"/>
    <TemplateTemplateType xmlns="4873beb7-5857-4685-be1f-d57550cc96cc">PowerPoint Presentation Template</TemplateTemplateType>
    <TimesCloned xmlns="4873beb7-5857-4685-be1f-d57550cc96cc" xsi:nil="true"/>
    <TPAppVersion xmlns="4873beb7-5857-4685-be1f-d57550cc96cc" xsi:nil="true"/>
    <VoteCount xmlns="4873beb7-5857-4685-be1f-d57550cc96cc" xsi:nil="true"/>
    <AverageRating xmlns="4873beb7-5857-4685-be1f-d57550cc96cc" xsi:nil="true"/>
    <FeatureTagsTaxHTField0 xmlns="4873beb7-5857-4685-be1f-d57550cc96cc">
      <Terms xmlns="http://schemas.microsoft.com/office/infopath/2007/PartnerControls"/>
    </FeatureTagsTaxHTField0>
    <Provider xmlns="4873beb7-5857-4685-be1f-d57550cc96cc" xsi:nil="true"/>
    <UACurrentWords xmlns="4873beb7-5857-4685-be1f-d57550cc96cc" xsi:nil="true"/>
    <AssetId xmlns="4873beb7-5857-4685-be1f-d57550cc96cc">TP103431361</AssetId>
    <TPClientViewer xmlns="4873beb7-5857-4685-be1f-d57550cc96cc" xsi:nil="true"/>
    <DSATActionTaken xmlns="4873beb7-5857-4685-be1f-d57550cc96cc" xsi:nil="true"/>
    <APEditor xmlns="4873beb7-5857-4685-be1f-d57550cc96cc">
      <UserInfo>
        <DisplayName/>
        <AccountId xsi:nil="true"/>
        <AccountType/>
      </UserInfo>
    </APEditor>
    <TPInstallLocation xmlns="4873beb7-5857-4685-be1f-d57550cc96cc" xsi:nil="true"/>
    <OOCacheId xmlns="4873beb7-5857-4685-be1f-d57550cc96cc" xsi:nil="true"/>
    <IsDeleted xmlns="4873beb7-5857-4685-be1f-d57550cc96cc">false</IsDeleted>
    <PublishTargets xmlns="4873beb7-5857-4685-be1f-d57550cc96cc">OfficeOnlineVNext</PublishTargets>
    <ApprovalLog xmlns="4873beb7-5857-4685-be1f-d57550cc96cc" xsi:nil="true"/>
    <BugNumber xmlns="4873beb7-5857-4685-be1f-d57550cc96cc" xsi:nil="true"/>
    <CrawlForDependencies xmlns="4873beb7-5857-4685-be1f-d57550cc96cc">false</CrawlForDependencies>
    <InternalTagsTaxHTField0 xmlns="4873beb7-5857-4685-be1f-d57550cc96cc">
      <Terms xmlns="http://schemas.microsoft.com/office/infopath/2007/PartnerControls"/>
    </InternalTagsTaxHTField0>
    <LastHandOff xmlns="4873beb7-5857-4685-be1f-d57550cc96cc" xsi:nil="true"/>
    <Milestone xmlns="4873beb7-5857-4685-be1f-d57550cc96cc" xsi:nil="true"/>
    <OriginalRelease xmlns="4873beb7-5857-4685-be1f-d57550cc96cc">15</OriginalRelease>
    <RecommendationsModifier xmlns="4873beb7-5857-4685-be1f-d57550cc96cc" xsi:nil="true"/>
    <ScenarioTagsTaxHTField0 xmlns="4873beb7-5857-4685-be1f-d57550cc96cc">
      <Terms xmlns="http://schemas.microsoft.com/office/infopath/2007/PartnerControls"/>
    </ScenarioTagsTaxHTField0>
    <UANotes xmlns="4873beb7-5857-4685-be1f-d57550cc96c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EDDDB5EE6D98C44930B742096920B300400F5B6D36B3EF94B4E9A635CDF2A18F5B8" ma:contentTypeVersion="72" ma:contentTypeDescription="Create a new document." ma:contentTypeScope="" ma:versionID="a23e56308344d904b51738559c3d67c9">
  <xsd:schema xmlns:xsd="http://www.w3.org/2001/XMLSchema" xmlns:xs="http://www.w3.org/2001/XMLSchema" xmlns:p="http://schemas.microsoft.com/office/2006/metadata/properties" xmlns:ns2="4873beb7-5857-4685-be1f-d57550cc96cc" targetNamespace="http://schemas.microsoft.com/office/2006/metadata/properties" ma:root="true" ma:fieldsID="cd0908cc4600e77bf5da051303e00c8d" ns2:_="">
    <xsd:import namespace="4873beb7-5857-4685-be1f-d57550cc96c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873beb7-5857-4685-be1f-d57550cc96c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8:00:00Z" ma:format="DateTime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1df42cc3-2301-4f11-a52a-6ead923c29ed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2FBD1B11-2ACE-4FDC-B5A3-635D4ADF6F1B}" ma:internalName="CSXSubmissionMarket" ma:readOnly="false" ma:showField="MarketName" ma:web="4873beb7-5857-4685-be1f-d57550cc96cc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7fc0d542-15c6-4882-a8e3-13bca44403fb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9E343742-310B-4684-A24C-1D137CB4B230}" ma:internalName="InProjectListLookup" ma:readOnly="true" ma:showField="InProjectLis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1490b8a4-2706-41ec-b5e3-73176dccf34e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9E343742-310B-4684-A24C-1D137CB4B230}" ma:internalName="LastCompleteVersionLookup" ma:readOnly="true" ma:showField="LastComplete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9E343742-310B-4684-A24C-1D137CB4B230}" ma:internalName="LastPreviewErrorLookup" ma:readOnly="true" ma:showField="LastPreview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9E343742-310B-4684-A24C-1D137CB4B230}" ma:internalName="LastPreviewResultLookup" ma:readOnly="true" ma:showField="LastPreview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9E343742-310B-4684-A24C-1D137CB4B230}" ma:internalName="LastPreviewAttemptDateLookup" ma:readOnly="true" ma:showField="LastPreview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9E343742-310B-4684-A24C-1D137CB4B230}" ma:internalName="LastPreviewedByLookup" ma:readOnly="true" ma:showField="LastPreview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9E343742-310B-4684-A24C-1D137CB4B230}" ma:internalName="LastPreviewTimeLookup" ma:readOnly="true" ma:showField="LastPreview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9E343742-310B-4684-A24C-1D137CB4B230}" ma:internalName="LastPreviewVersionLookup" ma:readOnly="true" ma:showField="LastPreview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9E343742-310B-4684-A24C-1D137CB4B230}" ma:internalName="LastPublishErrorLookup" ma:readOnly="true" ma:showField="LastPublishError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9E343742-310B-4684-A24C-1D137CB4B230}" ma:internalName="LastPublishResultLookup" ma:readOnly="true" ma:showField="LastPublishResult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9E343742-310B-4684-A24C-1D137CB4B230}" ma:internalName="LastPublishAttemptDateLookup" ma:readOnly="true" ma:showField="LastPublishAttemptDat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9E343742-310B-4684-A24C-1D137CB4B230}" ma:internalName="LastPublishedByLookup" ma:readOnly="true" ma:showField="LastPublishedBy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9E343742-310B-4684-A24C-1D137CB4B230}" ma:internalName="LastPublishTimeLookup" ma:readOnly="true" ma:showField="LastPublishTi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9E343742-310B-4684-A24C-1D137CB4B230}" ma:internalName="LastPublishVersionLookup" ma:readOnly="true" ma:showField="LastPublishVersion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7DD1DCEC-E449-43D3-891F-7DC62F62AD21}" ma:internalName="LocLastLocAttemptVersionLookup" ma:readOnly="false" ma:showField="LastLocAttemptVersion" ma:web="4873beb7-5857-4685-be1f-d57550cc96cc">
      <xsd:simpleType>
        <xsd:restriction base="dms:Lookup"/>
      </xsd:simpleType>
    </xsd:element>
    <xsd:element name="LocLastLocAttemptVersionTypeLookup" ma:index="72" nillable="true" ma:displayName="Loc Last Loc Attempt Version Type" ma:default="" ma:list="{7DD1DCEC-E449-43D3-891F-7DC62F62AD21}" ma:internalName="LocLastLocAttemptVersionTypeLookup" ma:readOnly="true" ma:showField="LastLocAttemptVersionType" ma:web="4873beb7-5857-4685-be1f-d57550cc96cc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7DD1DCEC-E449-43D3-891F-7DC62F62AD21}" ma:internalName="LocNewPublishedVersionLookup" ma:readOnly="true" ma:showField="NewPublishedVersion" ma:web="4873beb7-5857-4685-be1f-d57550cc96cc">
      <xsd:simpleType>
        <xsd:restriction base="dms:Lookup"/>
      </xsd:simpleType>
    </xsd:element>
    <xsd:element name="LocOverallHandbackStatusLookup" ma:index="76" nillable="true" ma:displayName="Loc Overall Handback Status" ma:default="" ma:list="{7DD1DCEC-E449-43D3-891F-7DC62F62AD21}" ma:internalName="LocOverallHandbackStatusLookup" ma:readOnly="true" ma:showField="OverallHandbackStatus" ma:web="4873beb7-5857-4685-be1f-d57550cc96cc">
      <xsd:simpleType>
        <xsd:restriction base="dms:Lookup"/>
      </xsd:simpleType>
    </xsd:element>
    <xsd:element name="LocOverallLocStatusLookup" ma:index="77" nillable="true" ma:displayName="Loc Overall Localize Status" ma:default="" ma:list="{7DD1DCEC-E449-43D3-891F-7DC62F62AD21}" ma:internalName="LocOverallLocStatusLookup" ma:readOnly="true" ma:showField="OverallLocStatus" ma:web="4873beb7-5857-4685-be1f-d57550cc96cc">
      <xsd:simpleType>
        <xsd:restriction base="dms:Lookup"/>
      </xsd:simpleType>
    </xsd:element>
    <xsd:element name="LocOverallPreviewStatusLookup" ma:index="78" nillable="true" ma:displayName="Loc Overall Preview Status" ma:default="" ma:list="{7DD1DCEC-E449-43D3-891F-7DC62F62AD21}" ma:internalName="LocOverallPreviewStatusLookup" ma:readOnly="true" ma:showField="OverallPreviewStatus" ma:web="4873beb7-5857-4685-be1f-d57550cc96cc">
      <xsd:simpleType>
        <xsd:restriction base="dms:Lookup"/>
      </xsd:simpleType>
    </xsd:element>
    <xsd:element name="LocOverallPublishStatusLookup" ma:index="79" nillable="true" ma:displayName="Loc Overall Publish Status" ma:default="" ma:list="{7DD1DCEC-E449-43D3-891F-7DC62F62AD21}" ma:internalName="LocOverallPublishStatusLookup" ma:readOnly="true" ma:showField="OverallPublishStatus" ma:web="4873beb7-5857-4685-be1f-d57550cc96cc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7DD1DCEC-E449-43D3-891F-7DC62F62AD21}" ma:internalName="LocProcessedForHandoffsLookup" ma:readOnly="true" ma:showField="ProcessedForHandoffs" ma:web="4873beb7-5857-4685-be1f-d57550cc96cc">
      <xsd:simpleType>
        <xsd:restriction base="dms:Lookup"/>
      </xsd:simpleType>
    </xsd:element>
    <xsd:element name="LocProcessedForMarketsLookup" ma:index="82" nillable="true" ma:displayName="Loc Processed For Markets" ma:default="" ma:list="{7DD1DCEC-E449-43D3-891F-7DC62F62AD21}" ma:internalName="LocProcessedForMarketsLookup" ma:readOnly="true" ma:showField="ProcessedForMarkets" ma:web="4873beb7-5857-4685-be1f-d57550cc96cc">
      <xsd:simpleType>
        <xsd:restriction base="dms:Lookup"/>
      </xsd:simpleType>
    </xsd:element>
    <xsd:element name="LocPublishedDependentAssetsLookup" ma:index="83" nillable="true" ma:displayName="Loc Published Dependent Assets" ma:default="" ma:list="{7DD1DCEC-E449-43D3-891F-7DC62F62AD21}" ma:internalName="LocPublishedDependentAssetsLookup" ma:readOnly="true" ma:showField="PublishedDependentAssets" ma:web="4873beb7-5857-4685-be1f-d57550cc96cc">
      <xsd:simpleType>
        <xsd:restriction base="dms:Lookup"/>
      </xsd:simpleType>
    </xsd:element>
    <xsd:element name="LocPublishedLinkedAssetsLookup" ma:index="84" nillable="true" ma:displayName="Loc Published Linked Assets" ma:default="" ma:list="{7DD1DCEC-E449-43D3-891F-7DC62F62AD21}" ma:internalName="LocPublishedLinkedAssetsLookup" ma:readOnly="true" ma:showField="PublishedLinkedAssets" ma:web="4873beb7-5857-4685-be1f-d57550cc96cc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00f02cb3-2c7c-424a-9c61-10e9b6878429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2FBD1B11-2ACE-4FDC-B5A3-635D4ADF6F1B}" ma:internalName="Markets" ma:readOnly="false" ma:showField="MarketName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9E343742-310B-4684-A24C-1D137CB4B230}" ma:internalName="NumOfRatingsLookup" ma:readOnly="true" ma:showField="NumOfRating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9E343742-310B-4684-A24C-1D137CB4B230}" ma:internalName="PublishStatusLookup" ma:readOnly="false" ma:showField="PublishStatus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93aef74d-6c78-4815-8310-51477dceeccc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530f955b-6704-4601-bd83-f81d87f1e440}" ma:internalName="TaxCatchAll" ma:showField="CatchAllData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530f955b-6704-4601-bd83-f81d87f1e440}" ma:internalName="TaxCatchAllLabel" ma:readOnly="true" ma:showField="CatchAllDataLabel" ma:web="4873beb7-5857-4685-be1f-d57550cc96c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CDDBB83-77C1-4099-A0AA-289882E745E2}">
  <ds:schemaRefs>
    <ds:schemaRef ds:uri="http://purl.org/dc/elements/1.1/"/>
    <ds:schemaRef ds:uri="http://schemas.microsoft.com/office/2006/metadata/properties"/>
    <ds:schemaRef ds:uri="4873beb7-5857-4685-be1f-d57550cc96cc"/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561E720F-F05D-4536-9C34-0CFCED65D3B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8C8B9CA-0273-4370-889A-FC05DA5C2FA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873beb7-5857-4685-be1f-d57550cc96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Academic presentation, pinstripe and ribbon design (widescreen)</Template>
  <TotalTime>196</TotalTime>
  <Words>900</Words>
  <Application>Microsoft Office PowerPoint</Application>
  <PresentationFormat>Widescreen</PresentationFormat>
  <Paragraphs>88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Arial</vt:lpstr>
      <vt:lpstr>Euphemia</vt:lpstr>
      <vt:lpstr>Plantagenet Cherokee</vt:lpstr>
      <vt:lpstr>Tahoma</vt:lpstr>
      <vt:lpstr>Times New Roman</vt:lpstr>
      <vt:lpstr>Wingdings</vt:lpstr>
      <vt:lpstr>Academic Literature 16x9</vt:lpstr>
      <vt:lpstr> educational technology</vt:lpstr>
      <vt:lpstr>What is Education?</vt:lpstr>
      <vt:lpstr>Definitions of Education</vt:lpstr>
      <vt:lpstr>Education and Behaviour</vt:lpstr>
      <vt:lpstr>What is Technology</vt:lpstr>
      <vt:lpstr>Definitions of educational technology :</vt:lpstr>
      <vt:lpstr>Conclusions Regarding Educational Technology</vt:lpstr>
      <vt:lpstr>Assumptions of Educational Technology</vt:lpstr>
      <vt:lpstr>Scope of Educational Technology</vt:lpstr>
      <vt:lpstr>Utility of Educational Technology </vt:lpstr>
      <vt:lpstr>Factors Influencing the Application of Education Technology</vt:lpstr>
      <vt:lpstr>Utility of Educational Technology </vt:lpstr>
      <vt:lpstr>Utility of Educational Technology </vt:lpstr>
      <vt:lpstr>Referencess </vt:lpstr>
      <vt:lpstr>PowerPoint Presentation</vt:lpstr>
    </vt:vector>
  </TitlesOfParts>
  <Company>SACC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Audio-Lingual Method</dc:title>
  <dc:creator>Nargis Aljamour</dc:creator>
  <cp:lastModifiedBy>Nargis Aljamour</cp:lastModifiedBy>
  <cp:revision>32</cp:revision>
  <dcterms:created xsi:type="dcterms:W3CDTF">2026-09-23T18:38:11Z</dcterms:created>
  <dcterms:modified xsi:type="dcterms:W3CDTF">2026-10-31T08:55:48Z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0x0101006EDDDB5EE6D98C44930B742096920B300400F5B6D36B3EF94B4E9A635CDF2A18F5B8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